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57" r:id="rId1"/>
    <p:sldMasterId id="2147483660" r:id="rId2"/>
    <p:sldMasterId id="2147483661" r:id="rId3"/>
  </p:sldMasterIdLst>
  <p:notesMasterIdLst>
    <p:notesMasterId r:id="rId87"/>
  </p:notesMasterIdLst>
  <p:handoutMasterIdLst>
    <p:handoutMasterId r:id="rId88"/>
  </p:handoutMasterIdLst>
  <p:sldIdLst>
    <p:sldId id="1085" r:id="rId4"/>
    <p:sldId id="1008" r:id="rId5"/>
    <p:sldId id="1009" r:id="rId6"/>
    <p:sldId id="1081" r:id="rId7"/>
    <p:sldId id="1082" r:id="rId8"/>
    <p:sldId id="1084" r:id="rId9"/>
    <p:sldId id="1010" r:id="rId10"/>
    <p:sldId id="1069" r:id="rId11"/>
    <p:sldId id="1011" r:id="rId12"/>
    <p:sldId id="1012" r:id="rId13"/>
    <p:sldId id="963" r:id="rId14"/>
    <p:sldId id="1013" r:id="rId15"/>
    <p:sldId id="1014" r:id="rId16"/>
    <p:sldId id="1015" r:id="rId17"/>
    <p:sldId id="1017" r:id="rId18"/>
    <p:sldId id="1016" r:id="rId19"/>
    <p:sldId id="1018" r:id="rId20"/>
    <p:sldId id="1019" r:id="rId21"/>
    <p:sldId id="1020" r:id="rId22"/>
    <p:sldId id="1021" r:id="rId23"/>
    <p:sldId id="1022" r:id="rId24"/>
    <p:sldId id="1023" r:id="rId25"/>
    <p:sldId id="1080" r:id="rId26"/>
    <p:sldId id="1024" r:id="rId27"/>
    <p:sldId id="1025" r:id="rId28"/>
    <p:sldId id="1026" r:id="rId29"/>
    <p:sldId id="1027" r:id="rId30"/>
    <p:sldId id="1028" r:id="rId31"/>
    <p:sldId id="1030" r:id="rId32"/>
    <p:sldId id="1031" r:id="rId33"/>
    <p:sldId id="1070" r:id="rId34"/>
    <p:sldId id="983" r:id="rId35"/>
    <p:sldId id="984" r:id="rId36"/>
    <p:sldId id="985" r:id="rId37"/>
    <p:sldId id="986" r:id="rId38"/>
    <p:sldId id="987" r:id="rId39"/>
    <p:sldId id="988" r:id="rId40"/>
    <p:sldId id="989" r:id="rId41"/>
    <p:sldId id="1032" r:id="rId42"/>
    <p:sldId id="1033" r:id="rId43"/>
    <p:sldId id="1034" r:id="rId44"/>
    <p:sldId id="1035" r:id="rId45"/>
    <p:sldId id="1036" r:id="rId46"/>
    <p:sldId id="1068" r:id="rId47"/>
    <p:sldId id="1037" r:id="rId48"/>
    <p:sldId id="1038" r:id="rId49"/>
    <p:sldId id="1039" r:id="rId50"/>
    <p:sldId id="1048" r:id="rId51"/>
    <p:sldId id="1047" r:id="rId52"/>
    <p:sldId id="1041" r:id="rId53"/>
    <p:sldId id="1042" r:id="rId54"/>
    <p:sldId id="1049" r:id="rId55"/>
    <p:sldId id="1043" r:id="rId56"/>
    <p:sldId id="1044" r:id="rId57"/>
    <p:sldId id="1045" r:id="rId58"/>
    <p:sldId id="1046" r:id="rId59"/>
    <p:sldId id="1050" r:id="rId60"/>
    <p:sldId id="1052" r:id="rId61"/>
    <p:sldId id="1059" r:id="rId62"/>
    <p:sldId id="1060" r:id="rId63"/>
    <p:sldId id="1061" r:id="rId64"/>
    <p:sldId id="1053" r:id="rId65"/>
    <p:sldId id="1054" r:id="rId66"/>
    <p:sldId id="1055" r:id="rId67"/>
    <p:sldId id="1056" r:id="rId68"/>
    <p:sldId id="1079" r:id="rId69"/>
    <p:sldId id="1057" r:id="rId70"/>
    <p:sldId id="1058" r:id="rId71"/>
    <p:sldId id="1062" r:id="rId72"/>
    <p:sldId id="1071" r:id="rId73"/>
    <p:sldId id="1077" r:id="rId74"/>
    <p:sldId id="1078" r:id="rId75"/>
    <p:sldId id="1072" r:id="rId76"/>
    <p:sldId id="1075" r:id="rId77"/>
    <p:sldId id="1073" r:id="rId78"/>
    <p:sldId id="1074" r:id="rId79"/>
    <p:sldId id="1076" r:id="rId80"/>
    <p:sldId id="1002" r:id="rId81"/>
    <p:sldId id="1064" r:id="rId82"/>
    <p:sldId id="1063" r:id="rId83"/>
    <p:sldId id="1065" r:id="rId84"/>
    <p:sldId id="1066" r:id="rId85"/>
    <p:sldId id="1067" r:id="rId86"/>
  </p:sldIdLst>
  <p:sldSz cx="9906000" cy="6858000" type="A4"/>
  <p:notesSz cx="6797675" cy="9928225"/>
  <p:defaultTextStyle>
    <a:defPPr>
      <a:defRPr lang="en-US"/>
    </a:defPPr>
    <a:lvl1pPr algn="l" rtl="0" fontAlgn="base">
      <a:spcBef>
        <a:spcPct val="0"/>
      </a:spcBef>
      <a:spcAft>
        <a:spcPct val="0"/>
      </a:spcAft>
      <a:defRPr kumimoji="1" sz="2400" b="1" kern="1200">
        <a:solidFill>
          <a:schemeClr val="tx1"/>
        </a:solidFill>
        <a:latin typeface="Times New Roman" pitchFamily="18" charset="0"/>
        <a:ea typeface="標楷體" pitchFamily="65" charset="-120"/>
        <a:cs typeface="+mn-cs"/>
      </a:defRPr>
    </a:lvl1pPr>
    <a:lvl2pPr marL="457200" algn="l" rtl="0" fontAlgn="base">
      <a:spcBef>
        <a:spcPct val="0"/>
      </a:spcBef>
      <a:spcAft>
        <a:spcPct val="0"/>
      </a:spcAft>
      <a:defRPr kumimoji="1" sz="2400" b="1" kern="1200">
        <a:solidFill>
          <a:schemeClr val="tx1"/>
        </a:solidFill>
        <a:latin typeface="Times New Roman" pitchFamily="18" charset="0"/>
        <a:ea typeface="標楷體" pitchFamily="65" charset="-120"/>
        <a:cs typeface="+mn-cs"/>
      </a:defRPr>
    </a:lvl2pPr>
    <a:lvl3pPr marL="914400" algn="l" rtl="0" fontAlgn="base">
      <a:spcBef>
        <a:spcPct val="0"/>
      </a:spcBef>
      <a:spcAft>
        <a:spcPct val="0"/>
      </a:spcAft>
      <a:defRPr kumimoji="1" sz="2400" b="1" kern="1200">
        <a:solidFill>
          <a:schemeClr val="tx1"/>
        </a:solidFill>
        <a:latin typeface="Times New Roman" pitchFamily="18" charset="0"/>
        <a:ea typeface="標楷體" pitchFamily="65" charset="-120"/>
        <a:cs typeface="+mn-cs"/>
      </a:defRPr>
    </a:lvl3pPr>
    <a:lvl4pPr marL="1371600" algn="l" rtl="0" fontAlgn="base">
      <a:spcBef>
        <a:spcPct val="0"/>
      </a:spcBef>
      <a:spcAft>
        <a:spcPct val="0"/>
      </a:spcAft>
      <a:defRPr kumimoji="1" sz="2400" b="1" kern="1200">
        <a:solidFill>
          <a:schemeClr val="tx1"/>
        </a:solidFill>
        <a:latin typeface="Times New Roman" pitchFamily="18" charset="0"/>
        <a:ea typeface="標楷體" pitchFamily="65" charset="-120"/>
        <a:cs typeface="+mn-cs"/>
      </a:defRPr>
    </a:lvl4pPr>
    <a:lvl5pPr marL="1828800" algn="l" rtl="0" fontAlgn="base">
      <a:spcBef>
        <a:spcPct val="0"/>
      </a:spcBef>
      <a:spcAft>
        <a:spcPct val="0"/>
      </a:spcAft>
      <a:defRPr kumimoji="1" sz="2400" b="1" kern="1200">
        <a:solidFill>
          <a:schemeClr val="tx1"/>
        </a:solidFill>
        <a:latin typeface="Times New Roman" pitchFamily="18" charset="0"/>
        <a:ea typeface="標楷體" pitchFamily="65" charset="-120"/>
        <a:cs typeface="+mn-cs"/>
      </a:defRPr>
    </a:lvl5pPr>
    <a:lvl6pPr marL="2286000" algn="l" defTabSz="914400" rtl="0" eaLnBrk="1" latinLnBrk="0" hangingPunct="1">
      <a:defRPr kumimoji="1" sz="2400" b="1" kern="1200">
        <a:solidFill>
          <a:schemeClr val="tx1"/>
        </a:solidFill>
        <a:latin typeface="Times New Roman" pitchFamily="18" charset="0"/>
        <a:ea typeface="標楷體" pitchFamily="65" charset="-120"/>
        <a:cs typeface="+mn-cs"/>
      </a:defRPr>
    </a:lvl6pPr>
    <a:lvl7pPr marL="2743200" algn="l" defTabSz="914400" rtl="0" eaLnBrk="1" latinLnBrk="0" hangingPunct="1">
      <a:defRPr kumimoji="1" sz="2400" b="1" kern="1200">
        <a:solidFill>
          <a:schemeClr val="tx1"/>
        </a:solidFill>
        <a:latin typeface="Times New Roman" pitchFamily="18" charset="0"/>
        <a:ea typeface="標楷體" pitchFamily="65" charset="-120"/>
        <a:cs typeface="+mn-cs"/>
      </a:defRPr>
    </a:lvl7pPr>
    <a:lvl8pPr marL="3200400" algn="l" defTabSz="914400" rtl="0" eaLnBrk="1" latinLnBrk="0" hangingPunct="1">
      <a:defRPr kumimoji="1" sz="2400" b="1" kern="1200">
        <a:solidFill>
          <a:schemeClr val="tx1"/>
        </a:solidFill>
        <a:latin typeface="Times New Roman" pitchFamily="18" charset="0"/>
        <a:ea typeface="標楷體" pitchFamily="65" charset="-120"/>
        <a:cs typeface="+mn-cs"/>
      </a:defRPr>
    </a:lvl8pPr>
    <a:lvl9pPr marL="3657600" algn="l" defTabSz="914400" rtl="0" eaLnBrk="1" latinLnBrk="0" hangingPunct="1">
      <a:defRPr kumimoji="1" sz="2400" b="1" kern="1200">
        <a:solidFill>
          <a:schemeClr val="tx1"/>
        </a:solidFill>
        <a:latin typeface="Times New Roman" pitchFamily="18" charset="0"/>
        <a:ea typeface="標楷體" pitchFamily="65"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9900"/>
    <a:srgbClr val="008000"/>
    <a:srgbClr val="0000FF"/>
    <a:srgbClr val="FF9900"/>
    <a:srgbClr val="3333FF"/>
    <a:srgbClr val="FF00FF"/>
    <a:srgbClr val="007A77"/>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8369" autoAdjust="0"/>
    <p:restoredTop sz="99183" autoAdjust="0"/>
  </p:normalViewPr>
  <p:slideViewPr>
    <p:cSldViewPr>
      <p:cViewPr>
        <p:scale>
          <a:sx n="66" d="100"/>
          <a:sy n="66" d="100"/>
        </p:scale>
        <p:origin x="-666" y="210"/>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33" d="100"/>
          <a:sy n="33" d="100"/>
        </p:scale>
        <p:origin x="-1644" y="-132"/>
      </p:cViewPr>
      <p:guideLst>
        <p:guide orient="horz" pos="3128"/>
        <p:guide pos="2142"/>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handoutMaster" Target="handoutMasters/handout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46400" cy="498475"/>
          </a:xfrm>
          <a:prstGeom prst="rect">
            <a:avLst/>
          </a:prstGeom>
          <a:noFill/>
          <a:ln w="12700" cap="sq">
            <a:noFill/>
            <a:miter lim="800000"/>
            <a:headEnd type="none" w="sm" len="sm"/>
            <a:tailEnd type="none" w="sm" len="sm"/>
          </a:ln>
          <a:effectLst/>
        </p:spPr>
        <p:txBody>
          <a:bodyPr vert="horz" wrap="square" lIns="91760" tIns="45880" rIns="91760" bIns="45880" numCol="1" anchor="t" anchorCtr="0" compatLnSpc="1">
            <a:prstTxWarp prst="textNoShape">
              <a:avLst/>
            </a:prstTxWarp>
          </a:bodyPr>
          <a:lstStyle>
            <a:lvl1pPr defTabSz="919163" eaLnBrk="0" hangingPunct="0">
              <a:defRPr kumimoji="0" sz="1200" b="0">
                <a:ea typeface="新細明體" pitchFamily="18" charset="-120"/>
              </a:defRPr>
            </a:lvl1pPr>
          </a:lstStyle>
          <a:p>
            <a:endParaRPr lang="en-US" altLang="zh-TW"/>
          </a:p>
        </p:txBody>
      </p:sp>
      <p:sp>
        <p:nvSpPr>
          <p:cNvPr id="13315" name="Rectangle 3"/>
          <p:cNvSpPr>
            <a:spLocks noGrp="1" noChangeArrowheads="1"/>
          </p:cNvSpPr>
          <p:nvPr>
            <p:ph type="dt" sz="quarter" idx="1"/>
          </p:nvPr>
        </p:nvSpPr>
        <p:spPr bwMode="auto">
          <a:xfrm>
            <a:off x="3851275" y="0"/>
            <a:ext cx="2946400" cy="498475"/>
          </a:xfrm>
          <a:prstGeom prst="rect">
            <a:avLst/>
          </a:prstGeom>
          <a:noFill/>
          <a:ln w="12700" cap="sq">
            <a:noFill/>
            <a:miter lim="800000"/>
            <a:headEnd type="none" w="sm" len="sm"/>
            <a:tailEnd type="none" w="sm" len="sm"/>
          </a:ln>
          <a:effectLst/>
        </p:spPr>
        <p:txBody>
          <a:bodyPr vert="horz" wrap="square" lIns="91760" tIns="45880" rIns="91760" bIns="45880" numCol="1" anchor="t" anchorCtr="0" compatLnSpc="1">
            <a:prstTxWarp prst="textNoShape">
              <a:avLst/>
            </a:prstTxWarp>
          </a:bodyPr>
          <a:lstStyle>
            <a:lvl1pPr algn="r" defTabSz="919163" eaLnBrk="0" hangingPunct="0">
              <a:defRPr kumimoji="0" sz="1200" b="0">
                <a:ea typeface="新細明體" pitchFamily="18" charset="-120"/>
              </a:defRPr>
            </a:lvl1pPr>
          </a:lstStyle>
          <a:p>
            <a:endParaRPr lang="en-US" altLang="zh-TW"/>
          </a:p>
        </p:txBody>
      </p:sp>
      <p:sp>
        <p:nvSpPr>
          <p:cNvPr id="13316" name="Rectangle 4"/>
          <p:cNvSpPr>
            <a:spLocks noGrp="1" noChangeArrowheads="1"/>
          </p:cNvSpPr>
          <p:nvPr>
            <p:ph type="ftr" sz="quarter" idx="2"/>
          </p:nvPr>
        </p:nvSpPr>
        <p:spPr bwMode="auto">
          <a:xfrm>
            <a:off x="0" y="9429750"/>
            <a:ext cx="2946400" cy="498475"/>
          </a:xfrm>
          <a:prstGeom prst="rect">
            <a:avLst/>
          </a:prstGeom>
          <a:noFill/>
          <a:ln w="12700" cap="sq">
            <a:noFill/>
            <a:miter lim="800000"/>
            <a:headEnd type="none" w="sm" len="sm"/>
            <a:tailEnd type="none" w="sm" len="sm"/>
          </a:ln>
          <a:effectLst/>
        </p:spPr>
        <p:txBody>
          <a:bodyPr vert="horz" wrap="square" lIns="91760" tIns="45880" rIns="91760" bIns="45880" numCol="1" anchor="b" anchorCtr="0" compatLnSpc="1">
            <a:prstTxWarp prst="textNoShape">
              <a:avLst/>
            </a:prstTxWarp>
          </a:bodyPr>
          <a:lstStyle>
            <a:lvl1pPr defTabSz="919163" eaLnBrk="0" hangingPunct="0">
              <a:defRPr kumimoji="0" sz="1200" b="0">
                <a:ea typeface="新細明體" pitchFamily="18" charset="-120"/>
              </a:defRPr>
            </a:lvl1pPr>
          </a:lstStyle>
          <a:p>
            <a:endParaRPr lang="en-US" altLang="zh-TW"/>
          </a:p>
        </p:txBody>
      </p:sp>
      <p:sp>
        <p:nvSpPr>
          <p:cNvPr id="13317" name="Rectangle 5"/>
          <p:cNvSpPr>
            <a:spLocks noGrp="1" noChangeArrowheads="1"/>
          </p:cNvSpPr>
          <p:nvPr>
            <p:ph type="sldNum" sz="quarter" idx="3"/>
          </p:nvPr>
        </p:nvSpPr>
        <p:spPr bwMode="auto">
          <a:xfrm>
            <a:off x="3851275" y="9429750"/>
            <a:ext cx="2946400" cy="498475"/>
          </a:xfrm>
          <a:prstGeom prst="rect">
            <a:avLst/>
          </a:prstGeom>
          <a:noFill/>
          <a:ln w="12700" cap="sq">
            <a:noFill/>
            <a:miter lim="800000"/>
            <a:headEnd type="none" w="sm" len="sm"/>
            <a:tailEnd type="none" w="sm" len="sm"/>
          </a:ln>
          <a:effectLst/>
        </p:spPr>
        <p:txBody>
          <a:bodyPr vert="horz" wrap="square" lIns="91760" tIns="45880" rIns="91760" bIns="45880" numCol="1" anchor="b" anchorCtr="0" compatLnSpc="1">
            <a:prstTxWarp prst="textNoShape">
              <a:avLst/>
            </a:prstTxWarp>
          </a:bodyPr>
          <a:lstStyle>
            <a:lvl1pPr algn="r" defTabSz="919163" eaLnBrk="0" hangingPunct="0">
              <a:defRPr kumimoji="0" sz="1200" b="0">
                <a:ea typeface="新細明體" pitchFamily="18" charset="-120"/>
              </a:defRPr>
            </a:lvl1pPr>
          </a:lstStyle>
          <a:p>
            <a:fld id="{0B2CF662-C3DE-4153-8561-34C628FFA3F4}" type="slidenum">
              <a:rPr lang="zh-TW" altLang="en-US"/>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46400" cy="498475"/>
          </a:xfrm>
          <a:prstGeom prst="rect">
            <a:avLst/>
          </a:prstGeom>
          <a:noFill/>
          <a:ln w="9525">
            <a:noFill/>
            <a:miter lim="800000"/>
            <a:headEnd/>
            <a:tailEnd/>
          </a:ln>
          <a:effectLst/>
        </p:spPr>
        <p:txBody>
          <a:bodyPr vert="horz" wrap="square" lIns="91760" tIns="45880" rIns="91760" bIns="45880" numCol="1" anchor="t" anchorCtr="0" compatLnSpc="1">
            <a:prstTxWarp prst="textNoShape">
              <a:avLst/>
            </a:prstTxWarp>
          </a:bodyPr>
          <a:lstStyle>
            <a:lvl1pPr defTabSz="919163" eaLnBrk="0" hangingPunct="0">
              <a:defRPr kumimoji="0" sz="1200" b="0">
                <a:ea typeface="新細明體" pitchFamily="18" charset="-120"/>
              </a:defRPr>
            </a:lvl1pPr>
          </a:lstStyle>
          <a:p>
            <a:endParaRPr lang="en-US" altLang="zh-TW"/>
          </a:p>
        </p:txBody>
      </p:sp>
      <p:sp>
        <p:nvSpPr>
          <p:cNvPr id="17411" name="Rectangle 3"/>
          <p:cNvSpPr>
            <a:spLocks noGrp="1" noChangeArrowheads="1"/>
          </p:cNvSpPr>
          <p:nvPr>
            <p:ph type="dt" idx="1"/>
          </p:nvPr>
        </p:nvSpPr>
        <p:spPr bwMode="auto">
          <a:xfrm>
            <a:off x="3851275" y="0"/>
            <a:ext cx="2946400" cy="498475"/>
          </a:xfrm>
          <a:prstGeom prst="rect">
            <a:avLst/>
          </a:prstGeom>
          <a:noFill/>
          <a:ln w="9525">
            <a:noFill/>
            <a:miter lim="800000"/>
            <a:headEnd/>
            <a:tailEnd/>
          </a:ln>
          <a:effectLst/>
        </p:spPr>
        <p:txBody>
          <a:bodyPr vert="horz" wrap="square" lIns="91760" tIns="45880" rIns="91760" bIns="45880" numCol="1" anchor="t" anchorCtr="0" compatLnSpc="1">
            <a:prstTxWarp prst="textNoShape">
              <a:avLst/>
            </a:prstTxWarp>
          </a:bodyPr>
          <a:lstStyle>
            <a:lvl1pPr algn="r" defTabSz="919163" eaLnBrk="0" hangingPunct="0">
              <a:defRPr kumimoji="0" sz="1200" b="0">
                <a:ea typeface="新細明體" pitchFamily="18" charset="-120"/>
              </a:defRPr>
            </a:lvl1pPr>
          </a:lstStyle>
          <a:p>
            <a:endParaRPr lang="en-US" altLang="zh-TW"/>
          </a:p>
        </p:txBody>
      </p:sp>
      <p:sp>
        <p:nvSpPr>
          <p:cNvPr id="17412" name="Rectangle 4"/>
          <p:cNvSpPr>
            <a:spLocks noGrp="1" noRot="1" noChangeAspect="1" noChangeArrowheads="1" noTextEdit="1"/>
          </p:cNvSpPr>
          <p:nvPr>
            <p:ph type="sldImg" idx="2"/>
          </p:nvPr>
        </p:nvSpPr>
        <p:spPr bwMode="auto">
          <a:xfrm>
            <a:off x="712788" y="744538"/>
            <a:ext cx="5376862" cy="3722687"/>
          </a:xfrm>
          <a:prstGeom prst="rect">
            <a:avLst/>
          </a:prstGeom>
          <a:noFill/>
          <a:ln w="9525">
            <a:solidFill>
              <a:srgbClr val="000000"/>
            </a:solidFill>
            <a:miter lim="800000"/>
            <a:headEnd/>
            <a:tailEnd/>
          </a:ln>
          <a:effectLst/>
        </p:spPr>
      </p:sp>
      <p:sp>
        <p:nvSpPr>
          <p:cNvPr id="17413" name="Rectangle 5"/>
          <p:cNvSpPr>
            <a:spLocks noGrp="1" noChangeArrowheads="1"/>
          </p:cNvSpPr>
          <p:nvPr>
            <p:ph type="body" sz="quarter" idx="3"/>
          </p:nvPr>
        </p:nvSpPr>
        <p:spPr bwMode="auto">
          <a:xfrm>
            <a:off x="904875" y="4718050"/>
            <a:ext cx="4987925" cy="4465638"/>
          </a:xfrm>
          <a:prstGeom prst="rect">
            <a:avLst/>
          </a:prstGeom>
          <a:noFill/>
          <a:ln w="9525">
            <a:noFill/>
            <a:miter lim="800000"/>
            <a:headEnd/>
            <a:tailEnd/>
          </a:ln>
          <a:effectLst/>
        </p:spPr>
        <p:txBody>
          <a:bodyPr vert="horz" wrap="square" lIns="91760" tIns="45880" rIns="91760" bIns="4588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7414" name="Rectangle 6"/>
          <p:cNvSpPr>
            <a:spLocks noGrp="1" noChangeArrowheads="1"/>
          </p:cNvSpPr>
          <p:nvPr>
            <p:ph type="ftr" sz="quarter" idx="4"/>
          </p:nvPr>
        </p:nvSpPr>
        <p:spPr bwMode="auto">
          <a:xfrm>
            <a:off x="0" y="9429750"/>
            <a:ext cx="2946400" cy="498475"/>
          </a:xfrm>
          <a:prstGeom prst="rect">
            <a:avLst/>
          </a:prstGeom>
          <a:noFill/>
          <a:ln w="9525">
            <a:noFill/>
            <a:miter lim="800000"/>
            <a:headEnd/>
            <a:tailEnd/>
          </a:ln>
          <a:effectLst/>
        </p:spPr>
        <p:txBody>
          <a:bodyPr vert="horz" wrap="square" lIns="91760" tIns="45880" rIns="91760" bIns="45880" numCol="1" anchor="b" anchorCtr="0" compatLnSpc="1">
            <a:prstTxWarp prst="textNoShape">
              <a:avLst/>
            </a:prstTxWarp>
          </a:bodyPr>
          <a:lstStyle>
            <a:lvl1pPr defTabSz="919163" eaLnBrk="0" hangingPunct="0">
              <a:defRPr kumimoji="0" sz="1200" b="0">
                <a:ea typeface="新細明體" pitchFamily="18" charset="-120"/>
              </a:defRPr>
            </a:lvl1pPr>
          </a:lstStyle>
          <a:p>
            <a:endParaRPr lang="en-US" altLang="zh-TW"/>
          </a:p>
        </p:txBody>
      </p:sp>
      <p:sp>
        <p:nvSpPr>
          <p:cNvPr id="17415" name="Rectangle 7"/>
          <p:cNvSpPr>
            <a:spLocks noGrp="1" noChangeArrowheads="1"/>
          </p:cNvSpPr>
          <p:nvPr>
            <p:ph type="sldNum" sz="quarter" idx="5"/>
          </p:nvPr>
        </p:nvSpPr>
        <p:spPr bwMode="auto">
          <a:xfrm>
            <a:off x="3851275" y="9429750"/>
            <a:ext cx="2946400" cy="498475"/>
          </a:xfrm>
          <a:prstGeom prst="rect">
            <a:avLst/>
          </a:prstGeom>
          <a:noFill/>
          <a:ln w="9525">
            <a:noFill/>
            <a:miter lim="800000"/>
            <a:headEnd/>
            <a:tailEnd/>
          </a:ln>
          <a:effectLst/>
        </p:spPr>
        <p:txBody>
          <a:bodyPr vert="horz" wrap="square" lIns="91760" tIns="45880" rIns="91760" bIns="45880" numCol="1" anchor="b" anchorCtr="0" compatLnSpc="1">
            <a:prstTxWarp prst="textNoShape">
              <a:avLst/>
            </a:prstTxWarp>
          </a:bodyPr>
          <a:lstStyle>
            <a:lvl1pPr algn="r" defTabSz="919163" eaLnBrk="0" hangingPunct="0">
              <a:defRPr kumimoji="0" sz="1200" b="0">
                <a:ea typeface="新細明體" pitchFamily="18" charset="-120"/>
              </a:defRPr>
            </a:lvl1pPr>
          </a:lstStyle>
          <a:p>
            <a:fld id="{C9A44C68-B325-4CC7-B909-8887D6B1EF3C}" type="slidenum">
              <a:rPr lang="zh-TW" altLang="en-US"/>
              <a:pPr/>
              <a:t>‹#›</a:t>
            </a:fld>
            <a:endParaRPr lang="en-US" altLang="zh-TW"/>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fontAlgn="base">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fontAlgn="base">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fontAlgn="base">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fontAlgn="base">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8FA4504D-313B-44BC-9A33-11CC7A260C61}" type="slidenum">
              <a:rPr lang="zh-TW" altLang="en-US"/>
              <a:pPr/>
              <a:t>1</a:t>
            </a:fld>
            <a:endParaRPr lang="en-US" altLang="zh-TW"/>
          </a:p>
        </p:txBody>
      </p:sp>
      <p:sp>
        <p:nvSpPr>
          <p:cNvPr id="1193986" name="Rectangle 7"/>
          <p:cNvSpPr txBox="1">
            <a:spLocks noGrp="1" noChangeArrowheads="1"/>
          </p:cNvSpPr>
          <p:nvPr/>
        </p:nvSpPr>
        <p:spPr bwMode="auto">
          <a:xfrm>
            <a:off x="3851275" y="9431338"/>
            <a:ext cx="2946400" cy="496887"/>
          </a:xfrm>
          <a:prstGeom prst="rect">
            <a:avLst/>
          </a:prstGeom>
          <a:noFill/>
          <a:ln w="9525">
            <a:noFill/>
            <a:miter lim="800000"/>
            <a:headEnd/>
            <a:tailEnd/>
          </a:ln>
        </p:spPr>
        <p:txBody>
          <a:bodyPr lIns="91091" tIns="45550" rIns="91091" bIns="45550" anchor="b"/>
          <a:lstStyle/>
          <a:p>
            <a:pPr algn="r" defTabSz="911225"/>
            <a:fld id="{03F7D42C-152F-40EA-95C8-31E0E06B4FEA}" type="slidenum">
              <a:rPr lang="en-US" altLang="zh-TW" sz="1200" b="0">
                <a:latin typeface="Comic Sans MS" pitchFamily="66" charset="0"/>
                <a:ea typeface="新細明體" pitchFamily="18" charset="-120"/>
              </a:rPr>
              <a:pPr algn="r" defTabSz="911225"/>
              <a:t>1</a:t>
            </a:fld>
            <a:endParaRPr lang="en-US" altLang="zh-TW" sz="1200" b="0">
              <a:latin typeface="Comic Sans MS" pitchFamily="66" charset="0"/>
              <a:ea typeface="新細明體" pitchFamily="18" charset="-120"/>
            </a:endParaRPr>
          </a:p>
        </p:txBody>
      </p:sp>
      <p:sp>
        <p:nvSpPr>
          <p:cNvPr id="1193987" name="Rectangle 2"/>
          <p:cNvSpPr>
            <a:spLocks noGrp="1" noRot="1" noChangeAspect="1" noChangeArrowheads="1" noTextEdit="1"/>
          </p:cNvSpPr>
          <p:nvPr>
            <p:ph type="sldImg"/>
          </p:nvPr>
        </p:nvSpPr>
        <p:spPr>
          <a:xfrm>
            <a:off x="712788" y="746125"/>
            <a:ext cx="5373687" cy="3721100"/>
          </a:xfrm>
          <a:ln/>
        </p:spPr>
      </p:sp>
      <p:sp>
        <p:nvSpPr>
          <p:cNvPr id="1193988" name="Rectangle 3"/>
          <p:cNvSpPr>
            <a:spLocks noGrp="1" noChangeArrowheads="1"/>
          </p:cNvSpPr>
          <p:nvPr>
            <p:ph type="body" idx="1"/>
          </p:nvPr>
        </p:nvSpPr>
        <p:spPr>
          <a:xfrm>
            <a:off x="906463" y="4714875"/>
            <a:ext cx="4984750" cy="4467225"/>
          </a:xfrm>
        </p:spPr>
        <p:txBody>
          <a:bodyPr lIns="91091" tIns="45550" rIns="91091" bIns="45550"/>
          <a:lstStyle/>
          <a:p>
            <a:endParaRPr lang="zh-TW" altLang="zh-TW"/>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339970" name="Rectangle 2"/>
          <p:cNvSpPr>
            <a:spLocks noGrp="1" noRot="1" noChangeArrowheads="1"/>
          </p:cNvSpPr>
          <p:nvPr>
            <p:ph type="ctrTitle"/>
          </p:nvPr>
        </p:nvSpPr>
        <p:spPr>
          <a:xfrm>
            <a:off x="742950" y="2286000"/>
            <a:ext cx="8420100" cy="1143000"/>
          </a:xfrm>
        </p:spPr>
        <p:txBody>
          <a:bodyPr/>
          <a:lstStyle>
            <a:lvl1pPr>
              <a:defRPr/>
            </a:lvl1pPr>
          </a:lstStyle>
          <a:p>
            <a:r>
              <a:rPr lang="zh-TW" altLang="en-US"/>
              <a:t>按一下以編輯母片標題樣式</a:t>
            </a:r>
          </a:p>
        </p:txBody>
      </p:sp>
      <p:sp>
        <p:nvSpPr>
          <p:cNvPr id="339971" name="Rectangle 3"/>
          <p:cNvSpPr>
            <a:spLocks noGrp="1" noRot="1" noChangeArrowheads="1"/>
          </p:cNvSpPr>
          <p:nvPr>
            <p:ph type="subTitle" idx="1"/>
          </p:nvPr>
        </p:nvSpPr>
        <p:spPr>
          <a:xfrm>
            <a:off x="1485900" y="3886200"/>
            <a:ext cx="69342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339972" name="Rectangle 4"/>
          <p:cNvSpPr>
            <a:spLocks noGrp="1" noChangeArrowheads="1"/>
          </p:cNvSpPr>
          <p:nvPr>
            <p:ph type="dt" sz="half" idx="2"/>
          </p:nvPr>
        </p:nvSpPr>
        <p:spPr/>
        <p:txBody>
          <a:bodyPr/>
          <a:lstStyle>
            <a:lvl1pPr>
              <a:defRPr/>
            </a:lvl1pPr>
          </a:lstStyle>
          <a:p>
            <a:endParaRPr lang="en-US" altLang="zh-TW"/>
          </a:p>
        </p:txBody>
      </p:sp>
      <p:sp>
        <p:nvSpPr>
          <p:cNvPr id="339973" name="Rectangle 5"/>
          <p:cNvSpPr>
            <a:spLocks noGrp="1" noChangeArrowheads="1"/>
          </p:cNvSpPr>
          <p:nvPr>
            <p:ph type="ftr" sz="quarter" idx="3"/>
          </p:nvPr>
        </p:nvSpPr>
        <p:spPr/>
        <p:txBody>
          <a:bodyPr/>
          <a:lstStyle>
            <a:lvl1pPr>
              <a:defRPr/>
            </a:lvl1pPr>
          </a:lstStyle>
          <a:p>
            <a:endParaRPr lang="en-US" altLang="zh-TW"/>
          </a:p>
        </p:txBody>
      </p:sp>
      <p:sp>
        <p:nvSpPr>
          <p:cNvPr id="339974" name="Rectangle 6"/>
          <p:cNvSpPr>
            <a:spLocks noGrp="1" noChangeArrowheads="1"/>
          </p:cNvSpPr>
          <p:nvPr>
            <p:ph type="sldNum" sz="quarter" idx="4"/>
          </p:nvPr>
        </p:nvSpPr>
        <p:spPr/>
        <p:txBody>
          <a:bodyPr/>
          <a:lstStyle>
            <a:lvl1pPr>
              <a:defRPr sz="1400"/>
            </a:lvl1pPr>
          </a:lstStyle>
          <a:p>
            <a:fld id="{36820F58-AAB9-4BAE-AF9F-018B7FB5B55C}" type="slidenum">
              <a:rPr lang="zh-TW" altLang="en-US"/>
              <a:pPr/>
              <a:t>‹#›</a:t>
            </a:fld>
            <a:endParaRPr lang="en-US" altLang="zh-TW"/>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F27F066D-D7AD-4345-AFEA-73F7A1154AFD}" type="slidenum">
              <a:rPr lang="zh-TW" altLang="en-US"/>
              <a:pPr/>
              <a:t>‹#›</a:t>
            </a:fld>
            <a:endParaRPr lang="en-US" altLang="zh-TW"/>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6D044214-8C64-4B0B-A9D2-58F17CD56783}" type="slidenum">
              <a:rPr lang="zh-TW" altLang="en-US"/>
              <a:pPr/>
              <a:t>‹#›</a:t>
            </a:fld>
            <a:endParaRPr lang="en-US" altLang="zh-TW"/>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4488" y="1916113"/>
            <a:ext cx="45497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46663" y="1916113"/>
            <a:ext cx="45497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AE54D622-0DA8-4BA0-978C-7AA0EA7F0F5B}" type="slidenum">
              <a:rPr lang="zh-TW" altLang="en-US"/>
              <a:pPr/>
              <a:t>‹#›</a:t>
            </a:fld>
            <a:endParaRPr lang="en-US" altLang="zh-TW"/>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endParaRPr lang="en-US" altLang="zh-TW"/>
          </a:p>
        </p:txBody>
      </p:sp>
      <p:sp>
        <p:nvSpPr>
          <p:cNvPr id="8" name="頁尾版面配置區 7"/>
          <p:cNvSpPr>
            <a:spLocks noGrp="1"/>
          </p:cNvSpPr>
          <p:nvPr>
            <p:ph type="ftr" sz="quarter" idx="11"/>
          </p:nvPr>
        </p:nvSpPr>
        <p:spPr/>
        <p:txBody>
          <a:bodyPr/>
          <a:lstStyle>
            <a:lvl1pPr>
              <a:defRPr/>
            </a:lvl1pPr>
          </a:lstStyle>
          <a:p>
            <a:endParaRPr lang="en-US" altLang="zh-TW"/>
          </a:p>
        </p:txBody>
      </p:sp>
      <p:sp>
        <p:nvSpPr>
          <p:cNvPr id="9" name="投影片編號版面配置區 8"/>
          <p:cNvSpPr>
            <a:spLocks noGrp="1"/>
          </p:cNvSpPr>
          <p:nvPr>
            <p:ph type="sldNum" sz="quarter" idx="12"/>
          </p:nvPr>
        </p:nvSpPr>
        <p:spPr/>
        <p:txBody>
          <a:bodyPr/>
          <a:lstStyle>
            <a:lvl1pPr>
              <a:defRPr/>
            </a:lvl1pPr>
          </a:lstStyle>
          <a:p>
            <a:fld id="{95373B57-2E36-4BFE-B589-01C95DCEE01D}" type="slidenum">
              <a:rPr lang="zh-TW" altLang="en-US"/>
              <a:pPr/>
              <a:t>‹#›</a:t>
            </a:fld>
            <a:endParaRPr lang="en-US" altLang="zh-TW"/>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endParaRPr lang="en-US" altLang="zh-TW"/>
          </a:p>
        </p:txBody>
      </p:sp>
      <p:sp>
        <p:nvSpPr>
          <p:cNvPr id="4" name="頁尾版面配置區 3"/>
          <p:cNvSpPr>
            <a:spLocks noGrp="1"/>
          </p:cNvSpPr>
          <p:nvPr>
            <p:ph type="ftr" sz="quarter" idx="11"/>
          </p:nvPr>
        </p:nvSpPr>
        <p:spPr/>
        <p:txBody>
          <a:bodyPr/>
          <a:lstStyle>
            <a:lvl1pPr>
              <a:defRPr/>
            </a:lvl1pPr>
          </a:lstStyle>
          <a:p>
            <a:endParaRPr lang="en-US" altLang="zh-TW"/>
          </a:p>
        </p:txBody>
      </p:sp>
      <p:sp>
        <p:nvSpPr>
          <p:cNvPr id="5" name="投影片編號版面配置區 4"/>
          <p:cNvSpPr>
            <a:spLocks noGrp="1"/>
          </p:cNvSpPr>
          <p:nvPr>
            <p:ph type="sldNum" sz="quarter" idx="12"/>
          </p:nvPr>
        </p:nvSpPr>
        <p:spPr/>
        <p:txBody>
          <a:bodyPr/>
          <a:lstStyle>
            <a:lvl1pPr>
              <a:defRPr/>
            </a:lvl1pPr>
          </a:lstStyle>
          <a:p>
            <a:fld id="{0EBC4F2F-A4FB-4A56-9ADA-7747027BD022}" type="slidenum">
              <a:rPr lang="zh-TW" altLang="en-US"/>
              <a:pPr/>
              <a:t>‹#›</a:t>
            </a:fld>
            <a:endParaRPr lang="en-US" altLang="zh-TW"/>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endParaRPr lang="en-US" altLang="zh-TW"/>
          </a:p>
        </p:txBody>
      </p:sp>
      <p:sp>
        <p:nvSpPr>
          <p:cNvPr id="3" name="頁尾版面配置區 2"/>
          <p:cNvSpPr>
            <a:spLocks noGrp="1"/>
          </p:cNvSpPr>
          <p:nvPr>
            <p:ph type="ftr" sz="quarter" idx="11"/>
          </p:nvPr>
        </p:nvSpPr>
        <p:spPr/>
        <p:txBody>
          <a:bodyPr/>
          <a:lstStyle>
            <a:lvl1pPr>
              <a:defRPr/>
            </a:lvl1pPr>
          </a:lstStyle>
          <a:p>
            <a:endParaRPr lang="en-US" altLang="zh-TW"/>
          </a:p>
        </p:txBody>
      </p:sp>
      <p:sp>
        <p:nvSpPr>
          <p:cNvPr id="4" name="投影片編號版面配置區 3"/>
          <p:cNvSpPr>
            <a:spLocks noGrp="1"/>
          </p:cNvSpPr>
          <p:nvPr>
            <p:ph type="sldNum" sz="quarter" idx="12"/>
          </p:nvPr>
        </p:nvSpPr>
        <p:spPr/>
        <p:txBody>
          <a:bodyPr/>
          <a:lstStyle>
            <a:lvl1pPr>
              <a:defRPr/>
            </a:lvl1pPr>
          </a:lstStyle>
          <a:p>
            <a:fld id="{061757A9-C235-4676-9985-A27D7F24FA77}" type="slidenum">
              <a:rPr lang="zh-TW" altLang="en-US"/>
              <a:pPr/>
              <a:t>‹#›</a:t>
            </a:fld>
            <a:endParaRPr lang="en-US" altLang="zh-TW"/>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08A564CD-FEA4-4DCD-B1D5-26A36D793231}" type="slidenum">
              <a:rPr lang="zh-TW" altLang="en-US"/>
              <a:pPr/>
              <a:t>‹#›</a:t>
            </a:fld>
            <a:endParaRPr lang="en-US" altLang="zh-TW"/>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DBAB81F9-4CBF-4B5C-96DF-EB150C132313}" type="slidenum">
              <a:rPr lang="zh-TW" altLang="en-US"/>
              <a:pPr/>
              <a:t>‹#›</a:t>
            </a:fld>
            <a:endParaRPr lang="en-US" altLang="zh-TW"/>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F87B82CB-5A00-4F8D-8227-C3D5F85F92D0}" type="slidenum">
              <a:rPr lang="zh-TW" altLang="en-US"/>
              <a:pPr/>
              <a:t>‹#›</a:t>
            </a:fld>
            <a:endParaRPr lang="en-US" altLang="zh-TW"/>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280275" y="609600"/>
            <a:ext cx="2316163" cy="55006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27025" y="609600"/>
            <a:ext cx="6800850" cy="55006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E6FDA2FB-A0A5-4747-A215-CE184DCBA5B7}" type="slidenum">
              <a:rPr lang="zh-TW" altLang="en-US"/>
              <a:pPr/>
              <a:t>‹#›</a:t>
            </a:fld>
            <a:endParaRPr lang="en-US" altLang="zh-TW"/>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5"/>
            <a:ext cx="84201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1DFC40B4-1153-4600-B9ED-BB67A94A3F8A}" type="slidenum">
              <a:rPr lang="en-US" altLang="zh-TW"/>
              <a:pPr>
                <a:defRPr/>
              </a:pPr>
              <a:t>‹#›</a:t>
            </a:fld>
            <a:endParaRPr lang="en-US" altLang="zh-TW"/>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95300" y="1600200"/>
            <a:ext cx="8915400" cy="4525963"/>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9779B3EE-9E51-4129-8730-EFAF5338D8B9}" type="slidenum">
              <a:rPr lang="en-US" altLang="zh-TW"/>
              <a:pPr>
                <a:defRPr/>
              </a:pPr>
              <a:t>‹#›</a:t>
            </a:fld>
            <a:endParaRPr lang="en-US" altLang="zh-TW"/>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投影片編號版面配置區 3"/>
          <p:cNvSpPr>
            <a:spLocks noGrp="1"/>
          </p:cNvSpPr>
          <p:nvPr>
            <p:ph type="sldNum" sz="quarter" idx="10"/>
          </p:nvPr>
        </p:nvSpPr>
        <p:spPr/>
        <p:txBody>
          <a:bodyPr/>
          <a:lstStyle>
            <a:lvl1pPr>
              <a:defRPr smtClean="0"/>
            </a:lvl1pPr>
          </a:lstStyle>
          <a:p>
            <a:pPr>
              <a:defRPr/>
            </a:pPr>
            <a:fld id="{BFE7301D-46AF-4D50-8273-A9E7EA862ABC}" type="slidenum">
              <a:rPr lang="en-US" altLang="zh-TW"/>
              <a:pPr>
                <a:defRPr/>
              </a:pPr>
              <a:t>‹#›</a:t>
            </a:fld>
            <a:endParaRPr lang="en-US" altLang="zh-TW"/>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投影片編號版面配置區 4"/>
          <p:cNvSpPr>
            <a:spLocks noGrp="1"/>
          </p:cNvSpPr>
          <p:nvPr>
            <p:ph type="sldNum" sz="quarter" idx="10"/>
          </p:nvPr>
        </p:nvSpPr>
        <p:spPr/>
        <p:txBody>
          <a:bodyPr/>
          <a:lstStyle>
            <a:lvl1pPr>
              <a:defRPr smtClean="0"/>
            </a:lvl1pPr>
          </a:lstStyle>
          <a:p>
            <a:pPr>
              <a:defRPr/>
            </a:pPr>
            <a:fld id="{2AEB2FB0-51AC-405C-8000-8B210AE4E7B5}" type="slidenum">
              <a:rPr lang="en-US" altLang="zh-TW"/>
              <a:pPr>
                <a:defRPr/>
              </a:pPr>
              <a:t>‹#›</a:t>
            </a:fld>
            <a:endParaRPr lang="en-US" altLang="zh-TW"/>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投影片編號版面配置區 6"/>
          <p:cNvSpPr>
            <a:spLocks noGrp="1"/>
          </p:cNvSpPr>
          <p:nvPr>
            <p:ph type="sldNum" sz="quarter" idx="10"/>
          </p:nvPr>
        </p:nvSpPr>
        <p:spPr/>
        <p:txBody>
          <a:bodyPr/>
          <a:lstStyle>
            <a:lvl1pPr>
              <a:defRPr smtClean="0"/>
            </a:lvl1pPr>
          </a:lstStyle>
          <a:p>
            <a:pPr>
              <a:defRPr/>
            </a:pPr>
            <a:fld id="{DB77C00A-7C29-460E-AC92-8D490E04E7A6}" type="slidenum">
              <a:rPr lang="en-US" altLang="zh-TW"/>
              <a:pPr>
                <a:defRPr/>
              </a:pPr>
              <a:t>‹#›</a:t>
            </a:fld>
            <a:endParaRPr lang="en-US" altLang="zh-TW"/>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投影片編號版面配置區 2"/>
          <p:cNvSpPr>
            <a:spLocks noGrp="1"/>
          </p:cNvSpPr>
          <p:nvPr>
            <p:ph type="sldNum" sz="quarter" idx="10"/>
          </p:nvPr>
        </p:nvSpPr>
        <p:spPr/>
        <p:txBody>
          <a:bodyPr/>
          <a:lstStyle>
            <a:lvl1pPr>
              <a:defRPr smtClean="0"/>
            </a:lvl1pPr>
          </a:lstStyle>
          <a:p>
            <a:pPr>
              <a:defRPr/>
            </a:pPr>
            <a:fld id="{A6C6911F-924D-4851-9B15-C555F3BAE762}" type="slidenum">
              <a:rPr lang="en-US" altLang="zh-TW"/>
              <a:pPr>
                <a:defRPr/>
              </a:pPr>
              <a:t>‹#›</a:t>
            </a:fld>
            <a:endParaRPr lang="en-US" altLang="zh-TW"/>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投影片編號版面配置區 1"/>
          <p:cNvSpPr>
            <a:spLocks noGrp="1"/>
          </p:cNvSpPr>
          <p:nvPr>
            <p:ph type="sldNum" sz="quarter" idx="10"/>
          </p:nvPr>
        </p:nvSpPr>
        <p:spPr/>
        <p:txBody>
          <a:bodyPr/>
          <a:lstStyle>
            <a:lvl1pPr>
              <a:defRPr smtClean="0"/>
            </a:lvl1pPr>
          </a:lstStyle>
          <a:p>
            <a:pPr>
              <a:defRPr/>
            </a:pPr>
            <a:fld id="{61EB312A-D883-4DC0-B69A-FF28FC031F41}" type="slidenum">
              <a:rPr lang="en-US" altLang="zh-TW"/>
              <a:pPr>
                <a:defRPr/>
              </a:pPr>
              <a:t>‹#›</a:t>
            </a:fld>
            <a:endParaRPr lang="en-US" altLang="zh-TW"/>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投影片編號版面配置區 4"/>
          <p:cNvSpPr>
            <a:spLocks noGrp="1"/>
          </p:cNvSpPr>
          <p:nvPr>
            <p:ph type="sldNum" sz="quarter" idx="10"/>
          </p:nvPr>
        </p:nvSpPr>
        <p:spPr/>
        <p:txBody>
          <a:bodyPr/>
          <a:lstStyle>
            <a:lvl1pPr>
              <a:defRPr smtClean="0"/>
            </a:lvl1pPr>
          </a:lstStyle>
          <a:p>
            <a:pPr>
              <a:defRPr/>
            </a:pPr>
            <a:fld id="{968677EB-8301-45AA-8C7C-E59D6656484A}" type="slidenum">
              <a:rPr lang="en-US" altLang="zh-TW"/>
              <a:pPr>
                <a:defRPr/>
              </a:pPr>
              <a:t>‹#›</a:t>
            </a:fld>
            <a:endParaRPr lang="en-US" altLang="zh-TW"/>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投影片編號版面配置區 4"/>
          <p:cNvSpPr>
            <a:spLocks noGrp="1"/>
          </p:cNvSpPr>
          <p:nvPr>
            <p:ph type="sldNum" sz="quarter" idx="10"/>
          </p:nvPr>
        </p:nvSpPr>
        <p:spPr/>
        <p:txBody>
          <a:bodyPr/>
          <a:lstStyle>
            <a:lvl1pPr>
              <a:defRPr smtClean="0"/>
            </a:lvl1pPr>
          </a:lstStyle>
          <a:p>
            <a:pPr>
              <a:defRPr/>
            </a:pPr>
            <a:fld id="{A1B1B0C8-1DFE-4720-9004-617F848A11F2}" type="slidenum">
              <a:rPr lang="en-US" altLang="zh-TW"/>
              <a:pPr>
                <a:defRPr/>
              </a:pPr>
              <a:t>‹#›</a:t>
            </a:fld>
            <a:endParaRPr lang="en-US" altLang="zh-TW"/>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95300" y="1600200"/>
            <a:ext cx="8915400" cy="4525963"/>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C675F1FB-3375-4451-8F79-8C20DB4CE8BE}" type="slidenum">
              <a:rPr lang="en-US" altLang="zh-TW"/>
              <a:pPr>
                <a:defRPr/>
              </a:pPr>
              <a:t>‹#›</a:t>
            </a:fld>
            <a:endParaRPr lang="en-US" altLang="zh-TW"/>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81850" y="188913"/>
            <a:ext cx="2228850" cy="59372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95300" y="188913"/>
            <a:ext cx="6534150" cy="5937250"/>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EF6610EE-7CED-4BDE-A6DD-65C98F7E5FEE}" type="slidenum">
              <a:rPr lang="en-US" altLang="zh-TW"/>
              <a:pPr>
                <a:defRPr/>
              </a:pPr>
              <a:t>‹#›</a:t>
            </a:fld>
            <a:endParaRPr lang="en-US" altLang="zh-TW"/>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1285875" y="188913"/>
            <a:ext cx="7891463" cy="792162"/>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95300" y="1600200"/>
            <a:ext cx="8915400" cy="4525963"/>
          </a:xfrm>
          <a:prstGeom prst="rect">
            <a:avLst/>
          </a:prstGeom>
        </p:spPr>
        <p:txBody>
          <a:bodyPr/>
          <a:lstStyle/>
          <a:p>
            <a:endParaRPr lang="zh-TW" altLang="en-US"/>
          </a:p>
        </p:txBody>
      </p:sp>
      <p:sp>
        <p:nvSpPr>
          <p:cNvPr id="4" name="投影片編號版面配置區 3"/>
          <p:cNvSpPr>
            <a:spLocks noGrp="1"/>
          </p:cNvSpPr>
          <p:nvPr>
            <p:ph type="sldNum" sz="quarter" idx="10"/>
          </p:nvPr>
        </p:nvSpPr>
        <p:spPr>
          <a:xfrm>
            <a:off x="8931275" y="6453188"/>
            <a:ext cx="817563" cy="404812"/>
          </a:xfrm>
        </p:spPr>
        <p:txBody>
          <a:bodyPr/>
          <a:lstStyle>
            <a:lvl1pPr>
              <a:defRPr smtClean="0"/>
            </a:lvl1pPr>
          </a:lstStyle>
          <a:p>
            <a:pPr>
              <a:defRPr/>
            </a:pPr>
            <a:fld id="{426BA070-098C-4EFB-BCB7-FCEC8D2A5385}" type="slidenum">
              <a:rPr lang="en-US" altLang="zh-TW"/>
              <a:pPr>
                <a:defRPr/>
              </a:pPr>
              <a:t>‹#›</a:t>
            </a:fld>
            <a:endParaRPr lang="en-US" altLang="zh-TW"/>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95300" y="188913"/>
            <a:ext cx="8915400" cy="5937250"/>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投影片編號版面配置區 2"/>
          <p:cNvSpPr>
            <a:spLocks noGrp="1"/>
          </p:cNvSpPr>
          <p:nvPr>
            <p:ph type="sldNum" sz="quarter" idx="10"/>
          </p:nvPr>
        </p:nvSpPr>
        <p:spPr>
          <a:xfrm>
            <a:off x="8931275" y="6453188"/>
            <a:ext cx="817563" cy="404812"/>
          </a:xfrm>
        </p:spPr>
        <p:txBody>
          <a:bodyPr/>
          <a:lstStyle>
            <a:lvl1pPr>
              <a:defRPr smtClean="0"/>
            </a:lvl1pPr>
          </a:lstStyle>
          <a:p>
            <a:pPr>
              <a:defRPr/>
            </a:pPr>
            <a:fld id="{4E752E9E-40F4-4B9B-BC3E-2053608F1C3C}" type="slidenum">
              <a:rPr lang="en-US" altLang="zh-TW"/>
              <a:pPr>
                <a:defRPr/>
              </a:pPr>
              <a:t>‹#›</a:t>
            </a:fld>
            <a:endParaRPr lang="en-US" altLang="zh-TW"/>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742950" y="2130425"/>
            <a:ext cx="84201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40950256-F8FB-4BB4-AC52-648D63C9ADE5}" type="slidenum">
              <a:rPr lang="en-US" altLang="zh-TW"/>
              <a:pPr>
                <a:defRPr/>
              </a:pPr>
              <a:t>‹#›</a:t>
            </a:fld>
            <a:endParaRPr lang="en-US" altLang="zh-TW"/>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95300" y="1600200"/>
            <a:ext cx="8915400" cy="4525963"/>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7326C169-D1CE-461D-91C6-E33A40AC205A}" type="slidenum">
              <a:rPr lang="en-US" altLang="zh-TW"/>
              <a:pPr>
                <a:defRPr/>
              </a:pPr>
              <a:t>‹#›</a:t>
            </a:fld>
            <a:endParaRPr lang="en-US" altLang="zh-TW"/>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0"/>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投影片編號版面配置區 3"/>
          <p:cNvSpPr>
            <a:spLocks noGrp="1"/>
          </p:cNvSpPr>
          <p:nvPr>
            <p:ph type="sldNum" sz="quarter" idx="10"/>
          </p:nvPr>
        </p:nvSpPr>
        <p:spPr/>
        <p:txBody>
          <a:bodyPr/>
          <a:lstStyle>
            <a:lvl1pPr>
              <a:defRPr smtClean="0"/>
            </a:lvl1pPr>
          </a:lstStyle>
          <a:p>
            <a:pPr>
              <a:defRPr/>
            </a:pPr>
            <a:fld id="{D93BF3F6-620D-4926-8BD6-A6BC20424994}" type="slidenum">
              <a:rPr lang="en-US" altLang="zh-TW"/>
              <a:pPr>
                <a:defRPr/>
              </a:pPr>
              <a:t>‹#›</a:t>
            </a:fld>
            <a:endParaRPr lang="en-US" altLang="zh-TW"/>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投影片編號版面配置區 4"/>
          <p:cNvSpPr>
            <a:spLocks noGrp="1"/>
          </p:cNvSpPr>
          <p:nvPr>
            <p:ph type="sldNum" sz="quarter" idx="10"/>
          </p:nvPr>
        </p:nvSpPr>
        <p:spPr/>
        <p:txBody>
          <a:bodyPr/>
          <a:lstStyle>
            <a:lvl1pPr>
              <a:defRPr smtClean="0"/>
            </a:lvl1pPr>
          </a:lstStyle>
          <a:p>
            <a:pPr>
              <a:defRPr/>
            </a:pPr>
            <a:fld id="{9883C52B-DD4D-4587-B0AD-BC5F4BA8D30D}" type="slidenum">
              <a:rPr lang="en-US" altLang="zh-TW"/>
              <a:pPr>
                <a:defRPr/>
              </a:pPr>
              <a:t>‹#›</a:t>
            </a:fld>
            <a:endParaRPr lang="en-US" altLang="zh-TW"/>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投影片編號版面配置區 6"/>
          <p:cNvSpPr>
            <a:spLocks noGrp="1"/>
          </p:cNvSpPr>
          <p:nvPr>
            <p:ph type="sldNum" sz="quarter" idx="10"/>
          </p:nvPr>
        </p:nvSpPr>
        <p:spPr/>
        <p:txBody>
          <a:bodyPr/>
          <a:lstStyle>
            <a:lvl1pPr>
              <a:defRPr smtClean="0"/>
            </a:lvl1pPr>
          </a:lstStyle>
          <a:p>
            <a:pPr>
              <a:defRPr/>
            </a:pPr>
            <a:fld id="{B10823D2-12F7-4AB7-9378-4432DDD9C700}" type="slidenum">
              <a:rPr lang="en-US" altLang="zh-TW"/>
              <a:pPr>
                <a:defRPr/>
              </a:pPr>
              <a:t>‹#›</a:t>
            </a:fld>
            <a:endParaRPr lang="en-US" altLang="zh-TW"/>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投影片編號版面配置區 2"/>
          <p:cNvSpPr>
            <a:spLocks noGrp="1"/>
          </p:cNvSpPr>
          <p:nvPr>
            <p:ph type="sldNum" sz="quarter" idx="10"/>
          </p:nvPr>
        </p:nvSpPr>
        <p:spPr/>
        <p:txBody>
          <a:bodyPr/>
          <a:lstStyle>
            <a:lvl1pPr>
              <a:defRPr smtClean="0"/>
            </a:lvl1pPr>
          </a:lstStyle>
          <a:p>
            <a:pPr>
              <a:defRPr/>
            </a:pPr>
            <a:fld id="{CB013E63-AE91-4FDD-BC8E-6E32C271A35F}" type="slidenum">
              <a:rPr lang="en-US" altLang="zh-TW"/>
              <a:pPr>
                <a:defRPr/>
              </a:pPr>
              <a:t>‹#›</a:t>
            </a:fld>
            <a:endParaRPr lang="en-US" altLang="zh-TW"/>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投影片編號版面配置區 1"/>
          <p:cNvSpPr>
            <a:spLocks noGrp="1"/>
          </p:cNvSpPr>
          <p:nvPr>
            <p:ph type="sldNum" sz="quarter" idx="10"/>
          </p:nvPr>
        </p:nvSpPr>
        <p:spPr/>
        <p:txBody>
          <a:bodyPr/>
          <a:lstStyle>
            <a:lvl1pPr>
              <a:defRPr smtClean="0"/>
            </a:lvl1pPr>
          </a:lstStyle>
          <a:p>
            <a:pPr>
              <a:defRPr/>
            </a:pPr>
            <a:fld id="{7C726B79-99A7-40E6-BE32-10961BC664E4}" type="slidenum">
              <a:rPr lang="en-US" altLang="zh-TW"/>
              <a:pPr>
                <a:defRPr/>
              </a:pPr>
              <a:t>‹#›</a:t>
            </a:fld>
            <a:endParaRPr lang="en-US" altLang="zh-TW"/>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投影片編號版面配置區 4"/>
          <p:cNvSpPr>
            <a:spLocks noGrp="1"/>
          </p:cNvSpPr>
          <p:nvPr>
            <p:ph type="sldNum" sz="quarter" idx="10"/>
          </p:nvPr>
        </p:nvSpPr>
        <p:spPr/>
        <p:txBody>
          <a:bodyPr/>
          <a:lstStyle>
            <a:lvl1pPr>
              <a:defRPr smtClean="0"/>
            </a:lvl1pPr>
          </a:lstStyle>
          <a:p>
            <a:pPr>
              <a:defRPr/>
            </a:pPr>
            <a:fld id="{34671DBC-F620-489C-8A2D-1EA1FF3267DD}" type="slidenum">
              <a:rPr lang="en-US" altLang="zh-TW"/>
              <a:pPr>
                <a:defRPr/>
              </a:pPr>
              <a:t>‹#›</a:t>
            </a:fld>
            <a:endParaRPr lang="en-US" altLang="zh-TW"/>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投影片編號版面配置區 4"/>
          <p:cNvSpPr>
            <a:spLocks noGrp="1"/>
          </p:cNvSpPr>
          <p:nvPr>
            <p:ph type="sldNum" sz="quarter" idx="10"/>
          </p:nvPr>
        </p:nvSpPr>
        <p:spPr/>
        <p:txBody>
          <a:bodyPr/>
          <a:lstStyle>
            <a:lvl1pPr>
              <a:defRPr smtClean="0"/>
            </a:lvl1pPr>
          </a:lstStyle>
          <a:p>
            <a:pPr>
              <a:defRPr/>
            </a:pPr>
            <a:fld id="{EB4DFF6F-2AAC-400C-A505-B96155765FBF}" type="slidenum">
              <a:rPr lang="en-US" altLang="zh-TW"/>
              <a:pPr>
                <a:defRPr/>
              </a:pPr>
              <a:t>‹#›</a:t>
            </a:fld>
            <a:endParaRPr lang="en-US" altLang="zh-TW"/>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95300" y="1600200"/>
            <a:ext cx="8915400" cy="4525963"/>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9868ADD7-250B-4894-A37C-93BC3FC76989}" type="slidenum">
              <a:rPr lang="en-US" altLang="zh-TW"/>
              <a:pPr>
                <a:defRPr/>
              </a:pPr>
              <a:t>‹#›</a:t>
            </a:fld>
            <a:endParaRPr lang="en-US" altLang="zh-TW"/>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81850" y="188913"/>
            <a:ext cx="2228850" cy="59372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95300" y="188913"/>
            <a:ext cx="6534150" cy="5937250"/>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投影片編號版面配置區 3"/>
          <p:cNvSpPr>
            <a:spLocks noGrp="1"/>
          </p:cNvSpPr>
          <p:nvPr>
            <p:ph type="sldNum" sz="quarter" idx="10"/>
          </p:nvPr>
        </p:nvSpPr>
        <p:spPr/>
        <p:txBody>
          <a:bodyPr/>
          <a:lstStyle>
            <a:lvl1pPr>
              <a:defRPr smtClean="0"/>
            </a:lvl1pPr>
          </a:lstStyle>
          <a:p>
            <a:pPr>
              <a:defRPr/>
            </a:pPr>
            <a:fld id="{D8AA9C95-5D61-4AD8-8D5C-5FBE087C6D4E}" type="slidenum">
              <a:rPr lang="en-US" altLang="zh-TW"/>
              <a:pPr>
                <a:defRPr/>
              </a:pPr>
              <a:t>‹#›</a:t>
            </a:fld>
            <a:endParaRPr lang="en-US" altLang="zh-TW"/>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1285875" y="188913"/>
            <a:ext cx="7891463" cy="792162"/>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495300" y="1600200"/>
            <a:ext cx="8915400" cy="4525963"/>
          </a:xfrm>
          <a:prstGeom prst="rect">
            <a:avLst/>
          </a:prstGeom>
        </p:spPr>
        <p:txBody>
          <a:bodyPr/>
          <a:lstStyle/>
          <a:p>
            <a:endParaRPr lang="zh-TW" altLang="en-US"/>
          </a:p>
        </p:txBody>
      </p:sp>
      <p:sp>
        <p:nvSpPr>
          <p:cNvPr id="4" name="投影片編號版面配置區 3"/>
          <p:cNvSpPr>
            <a:spLocks noGrp="1"/>
          </p:cNvSpPr>
          <p:nvPr>
            <p:ph type="sldNum" sz="quarter" idx="10"/>
          </p:nvPr>
        </p:nvSpPr>
        <p:spPr>
          <a:xfrm>
            <a:off x="8931275" y="6453188"/>
            <a:ext cx="817563" cy="404812"/>
          </a:xfrm>
        </p:spPr>
        <p:txBody>
          <a:bodyPr/>
          <a:lstStyle>
            <a:lvl1pPr>
              <a:defRPr smtClean="0"/>
            </a:lvl1pPr>
          </a:lstStyle>
          <a:p>
            <a:pPr>
              <a:defRPr/>
            </a:pPr>
            <a:fld id="{426BA070-098C-4EFB-BCB7-FCEC8D2A5385}" type="slidenum">
              <a:rPr lang="en-US" altLang="zh-TW"/>
              <a:pPr>
                <a:defRPr/>
              </a:pPr>
              <a:t>‹#›</a:t>
            </a:fld>
            <a:endParaRPr lang="en-US" altLang="zh-TW"/>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95300" y="188913"/>
            <a:ext cx="8915400" cy="5937250"/>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投影片編號版面配置區 2"/>
          <p:cNvSpPr>
            <a:spLocks noGrp="1"/>
          </p:cNvSpPr>
          <p:nvPr>
            <p:ph type="sldNum" sz="quarter" idx="10"/>
          </p:nvPr>
        </p:nvSpPr>
        <p:spPr>
          <a:xfrm>
            <a:off x="8931275" y="6453188"/>
            <a:ext cx="817563" cy="404812"/>
          </a:xfrm>
        </p:spPr>
        <p:txBody>
          <a:bodyPr/>
          <a:lstStyle>
            <a:lvl1pPr>
              <a:defRPr smtClean="0"/>
            </a:lvl1pPr>
          </a:lstStyle>
          <a:p>
            <a:pPr>
              <a:defRPr/>
            </a:pPr>
            <a:fld id="{4E752E9E-40F4-4B9B-BC3E-2053608F1C3C}" type="slidenum">
              <a:rPr lang="en-US" altLang="zh-TW"/>
              <a:pPr>
                <a:defRPr/>
              </a:pPr>
              <a:t>‹#›</a:t>
            </a:fld>
            <a:endParaRPr lang="en-US" altLang="zh-TW"/>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pn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38946" name="Rectangle 2"/>
          <p:cNvSpPr>
            <a:spLocks noGrp="1" noRot="1" noChangeArrowheads="1"/>
          </p:cNvSpPr>
          <p:nvPr>
            <p:ph type="title"/>
          </p:nvPr>
        </p:nvSpPr>
        <p:spPr bwMode="auto">
          <a:xfrm>
            <a:off x="327025" y="609600"/>
            <a:ext cx="9251950" cy="1143000"/>
          </a:xfrm>
          <a:prstGeom prst="rect">
            <a:avLst/>
          </a:prstGeom>
          <a:noFill/>
          <a:ln w="9525">
            <a:noFill/>
            <a:miter lim="800000"/>
            <a:headEnd/>
            <a:tailEnd/>
          </a:ln>
          <a:effectLst/>
        </p:spPr>
        <p:txBody>
          <a:bodyPr vert="horz" wrap="square" lIns="90804" tIns="45402" rIns="90804" bIns="45402" numCol="1" anchor="ctr" anchorCtr="0" compatLnSpc="1">
            <a:prstTxWarp prst="textNoShape">
              <a:avLst/>
            </a:prstTxWarp>
          </a:bodyPr>
          <a:lstStyle/>
          <a:p>
            <a:pPr lvl="0"/>
            <a:r>
              <a:rPr lang="zh-TW" altLang="en-US" smtClean="0"/>
              <a:t>按一下以編輯母片標題樣式</a:t>
            </a:r>
          </a:p>
        </p:txBody>
      </p:sp>
      <p:sp>
        <p:nvSpPr>
          <p:cNvPr id="338947" name="Rectangle 3"/>
          <p:cNvSpPr>
            <a:spLocks noGrp="1" noRot="1" noChangeArrowheads="1"/>
          </p:cNvSpPr>
          <p:nvPr>
            <p:ph type="body" idx="1"/>
          </p:nvPr>
        </p:nvSpPr>
        <p:spPr bwMode="auto">
          <a:xfrm>
            <a:off x="344488" y="1916113"/>
            <a:ext cx="9251950" cy="4194175"/>
          </a:xfrm>
          <a:prstGeom prst="rect">
            <a:avLst/>
          </a:prstGeom>
          <a:noFill/>
          <a:ln w="9525">
            <a:noFill/>
            <a:miter lim="800000"/>
            <a:headEnd/>
            <a:tailEnd/>
          </a:ln>
          <a:effectLst/>
        </p:spPr>
        <p:txBody>
          <a:bodyPr vert="horz" wrap="square" lIns="90804" tIns="45402" rIns="90804" bIns="45402"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338948" name="Rectangle 4"/>
          <p:cNvSpPr>
            <a:spLocks noGrp="1" noChangeArrowheads="1"/>
          </p:cNvSpPr>
          <p:nvPr>
            <p:ph type="dt" sz="half" idx="2"/>
          </p:nvPr>
        </p:nvSpPr>
        <p:spPr bwMode="auto">
          <a:xfrm>
            <a:off x="327025" y="6245225"/>
            <a:ext cx="2479675" cy="476250"/>
          </a:xfrm>
          <a:prstGeom prst="rect">
            <a:avLst/>
          </a:prstGeom>
          <a:noFill/>
          <a:ln w="9525">
            <a:noFill/>
            <a:miter lim="800000"/>
            <a:headEnd/>
            <a:tailEnd/>
          </a:ln>
          <a:effectLst/>
        </p:spPr>
        <p:txBody>
          <a:bodyPr vert="horz" wrap="square" lIns="90804" tIns="45402" rIns="90804" bIns="45402" numCol="1" anchor="t" anchorCtr="0" compatLnSpc="1">
            <a:prstTxWarp prst="textNoShape">
              <a:avLst/>
            </a:prstTxWarp>
          </a:bodyPr>
          <a:lstStyle>
            <a:lvl1pPr>
              <a:defRPr kumimoji="0" sz="1400" b="0">
                <a:latin typeface="+mn-lt"/>
                <a:ea typeface="+mn-ea"/>
              </a:defRPr>
            </a:lvl1pPr>
          </a:lstStyle>
          <a:p>
            <a:endParaRPr lang="en-US" altLang="zh-TW"/>
          </a:p>
        </p:txBody>
      </p:sp>
      <p:sp>
        <p:nvSpPr>
          <p:cNvPr id="338949" name="Rectangle 5"/>
          <p:cNvSpPr>
            <a:spLocks noGrp="1" noChangeArrowheads="1"/>
          </p:cNvSpPr>
          <p:nvPr>
            <p:ph type="ftr" sz="quarter" idx="3"/>
          </p:nvPr>
        </p:nvSpPr>
        <p:spPr bwMode="auto">
          <a:xfrm>
            <a:off x="3384550" y="6245225"/>
            <a:ext cx="3136900" cy="476250"/>
          </a:xfrm>
          <a:prstGeom prst="rect">
            <a:avLst/>
          </a:prstGeom>
          <a:noFill/>
          <a:ln w="9525">
            <a:noFill/>
            <a:miter lim="800000"/>
            <a:headEnd/>
            <a:tailEnd/>
          </a:ln>
          <a:effectLst/>
        </p:spPr>
        <p:txBody>
          <a:bodyPr vert="horz" wrap="square" lIns="90804" tIns="45402" rIns="90804" bIns="45402" numCol="1" anchor="t" anchorCtr="0" compatLnSpc="1">
            <a:prstTxWarp prst="textNoShape">
              <a:avLst/>
            </a:prstTxWarp>
          </a:bodyPr>
          <a:lstStyle>
            <a:lvl1pPr algn="ctr">
              <a:defRPr kumimoji="0" sz="1400" b="0">
                <a:latin typeface="+mn-lt"/>
                <a:ea typeface="+mn-ea"/>
              </a:defRPr>
            </a:lvl1pPr>
          </a:lstStyle>
          <a:p>
            <a:endParaRPr lang="en-US" altLang="zh-TW"/>
          </a:p>
        </p:txBody>
      </p:sp>
      <p:sp>
        <p:nvSpPr>
          <p:cNvPr id="338950" name="Rectangle 6"/>
          <p:cNvSpPr>
            <a:spLocks noGrp="1" noChangeArrowheads="1"/>
          </p:cNvSpPr>
          <p:nvPr>
            <p:ph type="sldNum" sz="quarter" idx="4"/>
          </p:nvPr>
        </p:nvSpPr>
        <p:spPr bwMode="auto">
          <a:xfrm>
            <a:off x="7099300" y="6245225"/>
            <a:ext cx="2479675" cy="476250"/>
          </a:xfrm>
          <a:prstGeom prst="rect">
            <a:avLst/>
          </a:prstGeom>
          <a:noFill/>
          <a:ln w="9525">
            <a:noFill/>
            <a:miter lim="800000"/>
            <a:headEnd/>
            <a:tailEnd/>
          </a:ln>
          <a:effectLst/>
        </p:spPr>
        <p:txBody>
          <a:bodyPr vert="horz" wrap="square" lIns="90804" tIns="45402" rIns="90804" bIns="45402" numCol="1" anchor="t" anchorCtr="0" compatLnSpc="1">
            <a:prstTxWarp prst="textNoShape">
              <a:avLst/>
            </a:prstTxWarp>
          </a:bodyPr>
          <a:lstStyle>
            <a:lvl1pPr algn="r">
              <a:defRPr kumimoji="0" sz="1800" b="0">
                <a:latin typeface="+mn-lt"/>
                <a:ea typeface="+mn-ea"/>
              </a:defRPr>
            </a:lvl1pPr>
          </a:lstStyle>
          <a:p>
            <a:fld id="{4137890B-FE53-497E-8BEA-85BCE3465D09}" type="slidenum">
              <a:rPr lang="zh-TW" altLang="en-US"/>
              <a:pPr/>
              <a:t>‹#›</a:t>
            </a:fld>
            <a:endParaRPr lang="en-US" altLang="zh-TW"/>
          </a:p>
        </p:txBody>
      </p:sp>
    </p:spTree>
  </p:cSld>
  <p:clrMap bg1="lt1" tx1="dk1" bg2="lt2" tx2="dk2" accent1="accent1" accent2="accent2" accent3="accent3" accent4="accent4" accent5="accent5" accent6="accent6" hlink="hlink" folHlink="folHlink"/>
  <p:sldLayoutIdLst>
    <p:sldLayoutId id="2147483658"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nLst>
      <p:par>
        <p:cTn id="1" dur="indefinite" restart="never" nodeType="tmRoot"/>
      </p:par>
    </p:tnLst>
  </p:timing>
  <p:hf hdr="0" ftr="0" dt="0"/>
  <p:txStyles>
    <p:titleStyle>
      <a:lvl1pPr algn="ctr" rtl="0" fontAlgn="base">
        <a:spcBef>
          <a:spcPct val="0"/>
        </a:spcBef>
        <a:spcAft>
          <a:spcPct val="0"/>
        </a:spcAft>
        <a:defRPr kumimoji="1" sz="4400">
          <a:solidFill>
            <a:srgbClr val="000000"/>
          </a:solidFill>
          <a:latin typeface="+mj-lt"/>
          <a:ea typeface="+mj-ea"/>
          <a:cs typeface="+mj-cs"/>
        </a:defRPr>
      </a:lvl1pPr>
      <a:lvl2pPr algn="ctr" rtl="0" fontAlgn="base">
        <a:spcBef>
          <a:spcPct val="0"/>
        </a:spcBef>
        <a:spcAft>
          <a:spcPct val="0"/>
        </a:spcAft>
        <a:defRPr kumimoji="1" sz="4400">
          <a:solidFill>
            <a:srgbClr val="000000"/>
          </a:solidFill>
          <a:latin typeface="Arial" pitchFamily="34" charset="0"/>
          <a:ea typeface="新細明體" pitchFamily="18" charset="-120"/>
        </a:defRPr>
      </a:lvl2pPr>
      <a:lvl3pPr algn="ctr" rtl="0" fontAlgn="base">
        <a:spcBef>
          <a:spcPct val="0"/>
        </a:spcBef>
        <a:spcAft>
          <a:spcPct val="0"/>
        </a:spcAft>
        <a:defRPr kumimoji="1" sz="4400">
          <a:solidFill>
            <a:srgbClr val="000000"/>
          </a:solidFill>
          <a:latin typeface="Arial" pitchFamily="34" charset="0"/>
          <a:ea typeface="新細明體" pitchFamily="18" charset="-120"/>
        </a:defRPr>
      </a:lvl3pPr>
      <a:lvl4pPr algn="ctr" rtl="0" fontAlgn="base">
        <a:spcBef>
          <a:spcPct val="0"/>
        </a:spcBef>
        <a:spcAft>
          <a:spcPct val="0"/>
        </a:spcAft>
        <a:defRPr kumimoji="1" sz="4400">
          <a:solidFill>
            <a:srgbClr val="000000"/>
          </a:solidFill>
          <a:latin typeface="Arial" pitchFamily="34" charset="0"/>
          <a:ea typeface="新細明體" pitchFamily="18" charset="-120"/>
        </a:defRPr>
      </a:lvl4pPr>
      <a:lvl5pPr algn="ctr" rtl="0" fontAlgn="base">
        <a:spcBef>
          <a:spcPct val="0"/>
        </a:spcBef>
        <a:spcAft>
          <a:spcPct val="0"/>
        </a:spcAft>
        <a:defRPr kumimoji="1" sz="4400">
          <a:solidFill>
            <a:srgbClr val="000000"/>
          </a:solidFill>
          <a:latin typeface="Arial" pitchFamily="34" charset="0"/>
          <a:ea typeface="新細明體" pitchFamily="18" charset="-120"/>
        </a:defRPr>
      </a:lvl5pPr>
      <a:lvl6pPr marL="457200" algn="ctr" rtl="0" fontAlgn="base">
        <a:spcBef>
          <a:spcPct val="0"/>
        </a:spcBef>
        <a:spcAft>
          <a:spcPct val="0"/>
        </a:spcAft>
        <a:defRPr kumimoji="1" sz="4400">
          <a:solidFill>
            <a:srgbClr val="000000"/>
          </a:solidFill>
          <a:latin typeface="Arial" pitchFamily="34" charset="0"/>
          <a:ea typeface="新細明體" pitchFamily="18" charset="-120"/>
        </a:defRPr>
      </a:lvl6pPr>
      <a:lvl7pPr marL="914400" algn="ctr" rtl="0" fontAlgn="base">
        <a:spcBef>
          <a:spcPct val="0"/>
        </a:spcBef>
        <a:spcAft>
          <a:spcPct val="0"/>
        </a:spcAft>
        <a:defRPr kumimoji="1" sz="4400">
          <a:solidFill>
            <a:srgbClr val="000000"/>
          </a:solidFill>
          <a:latin typeface="Arial" pitchFamily="34" charset="0"/>
          <a:ea typeface="新細明體" pitchFamily="18" charset="-120"/>
        </a:defRPr>
      </a:lvl7pPr>
      <a:lvl8pPr marL="1371600" algn="ctr" rtl="0" fontAlgn="base">
        <a:spcBef>
          <a:spcPct val="0"/>
        </a:spcBef>
        <a:spcAft>
          <a:spcPct val="0"/>
        </a:spcAft>
        <a:defRPr kumimoji="1" sz="4400">
          <a:solidFill>
            <a:srgbClr val="000000"/>
          </a:solidFill>
          <a:latin typeface="Arial" pitchFamily="34" charset="0"/>
          <a:ea typeface="新細明體" pitchFamily="18" charset="-120"/>
        </a:defRPr>
      </a:lvl8pPr>
      <a:lvl9pPr marL="1828800" algn="ctr" rtl="0" fontAlgn="base">
        <a:spcBef>
          <a:spcPct val="0"/>
        </a:spcBef>
        <a:spcAft>
          <a:spcPct val="0"/>
        </a:spcAft>
        <a:defRPr kumimoji="1" sz="4400">
          <a:solidFill>
            <a:srgbClr val="000000"/>
          </a:solidFill>
          <a:latin typeface="Arial" pitchFamily="34" charset="0"/>
          <a:ea typeface="新細明體" pitchFamily="18" charset="-120"/>
        </a:defRPr>
      </a:lvl9pPr>
    </p:titleStyle>
    <p:bodyStyle>
      <a:lvl1pPr marL="342900" indent="-342900" algn="l" rtl="0" fontAlgn="base">
        <a:spcBef>
          <a:spcPct val="20000"/>
        </a:spcBef>
        <a:spcAft>
          <a:spcPct val="0"/>
        </a:spcAft>
        <a:buClr>
          <a:schemeClr val="hlink"/>
        </a:buClr>
        <a:buSzPct val="75000"/>
        <a:buFont typeface="Wingdings" pitchFamily="2" charset="2"/>
        <a:buChar char="u"/>
        <a:defRPr kumimoji="1"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Ø"/>
        <a:defRPr kumimoji="1" sz="2800">
          <a:solidFill>
            <a:schemeClr val="tx1"/>
          </a:solidFill>
          <a:latin typeface="+mn-lt"/>
          <a:ea typeface="+mn-ea"/>
        </a:defRPr>
      </a:lvl2pPr>
      <a:lvl3pPr marL="1143000" indent="-228600" algn="l" rtl="0" fontAlgn="base">
        <a:spcBef>
          <a:spcPct val="20000"/>
        </a:spcBef>
        <a:spcAft>
          <a:spcPct val="0"/>
        </a:spcAft>
        <a:buClr>
          <a:schemeClr val="hlink"/>
        </a:buClr>
        <a:buSzPct val="85000"/>
        <a:buFont typeface="Wingdings" pitchFamily="2" charset="2"/>
        <a:buChar char="v"/>
        <a:defRPr kumimoji="1"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kumimoji="1"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10682" name="Rectangle 26"/>
          <p:cNvSpPr>
            <a:spLocks noChangeArrowheads="1"/>
          </p:cNvSpPr>
          <p:nvPr/>
        </p:nvSpPr>
        <p:spPr bwMode="invGray">
          <a:xfrm>
            <a:off x="0" y="0"/>
            <a:ext cx="9906000" cy="981075"/>
          </a:xfrm>
          <a:prstGeom prst="rect">
            <a:avLst/>
          </a:prstGeom>
          <a:noFill/>
          <a:ln w="9525">
            <a:noFill/>
            <a:miter lim="800000"/>
            <a:headEnd/>
            <a:tailEnd/>
          </a:ln>
          <a:effectLst/>
        </p:spPr>
        <p:txBody>
          <a:bodyPr wrap="none" anchor="ctr"/>
          <a:lstStyle/>
          <a:p>
            <a:pPr algn="ctr" latinLnBrk="1">
              <a:defRPr/>
            </a:pPr>
            <a:endParaRPr lang="zh-TW" altLang="en-US" sz="3200">
              <a:latin typeface="Arial" pitchFamily="34" charset="0"/>
            </a:endParaRPr>
          </a:p>
        </p:txBody>
      </p:sp>
      <p:sp>
        <p:nvSpPr>
          <p:cNvPr id="710683" name="Rectangle 27" descr="窄水平線"/>
          <p:cNvSpPr>
            <a:spLocks noChangeArrowheads="1"/>
          </p:cNvSpPr>
          <p:nvPr/>
        </p:nvSpPr>
        <p:spPr bwMode="white">
          <a:xfrm>
            <a:off x="0" y="1196975"/>
            <a:ext cx="1052513" cy="5661025"/>
          </a:xfrm>
          <a:prstGeom prst="rect">
            <a:avLst/>
          </a:prstGeom>
          <a:pattFill prst="narHorz">
            <a:fgClr>
              <a:srgbClr val="008080">
                <a:alpha val="60001"/>
              </a:srgbClr>
            </a:fgClr>
            <a:bgClr>
              <a:schemeClr val="tx2">
                <a:alpha val="60001"/>
              </a:schemeClr>
            </a:bgClr>
          </a:pattFill>
          <a:ln w="9525">
            <a:noFill/>
            <a:miter lim="800000"/>
            <a:headEnd/>
            <a:tailEnd/>
          </a:ln>
          <a:effectLst/>
        </p:spPr>
        <p:txBody>
          <a:bodyPr wrap="none" anchor="ctr"/>
          <a:lstStyle/>
          <a:p>
            <a:pPr algn="ctr" latinLnBrk="1">
              <a:defRPr/>
            </a:pPr>
            <a:endParaRPr lang="zh-TW" altLang="en-US" sz="3200">
              <a:latin typeface="Arial" pitchFamily="34" charset="0"/>
            </a:endParaRPr>
          </a:p>
        </p:txBody>
      </p:sp>
      <p:sp>
        <p:nvSpPr>
          <p:cNvPr id="710684" name="Rectangle 28"/>
          <p:cNvSpPr>
            <a:spLocks noGrp="1" noChangeArrowheads="1"/>
          </p:cNvSpPr>
          <p:nvPr>
            <p:ph type="title"/>
          </p:nvPr>
        </p:nvSpPr>
        <p:spPr bwMode="auto">
          <a:xfrm>
            <a:off x="1285875" y="188913"/>
            <a:ext cx="7891463" cy="792162"/>
          </a:xfrm>
          <a:prstGeom prst="rect">
            <a:avLst/>
          </a:prstGeom>
          <a:noFill/>
          <a:ln w="9525">
            <a:noFill/>
            <a:miter lim="800000"/>
            <a:headEnd/>
            <a:tailEnd/>
          </a:ln>
          <a:effectLst>
            <a:outerShdw dist="45791" dir="3378596" algn="ctr" rotWithShape="0">
              <a:srgbClr val="000000"/>
            </a:outerShdw>
          </a:effec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grpSp>
        <p:nvGrpSpPr>
          <p:cNvPr id="1190917" name="Group 53"/>
          <p:cNvGrpSpPr>
            <a:grpSpLocks/>
          </p:cNvGrpSpPr>
          <p:nvPr/>
        </p:nvGrpSpPr>
        <p:grpSpPr bwMode="auto">
          <a:xfrm>
            <a:off x="0" y="0"/>
            <a:ext cx="9921875" cy="6858000"/>
            <a:chOff x="0" y="0"/>
            <a:chExt cx="5769" cy="4320"/>
          </a:xfrm>
        </p:grpSpPr>
        <p:sp>
          <p:nvSpPr>
            <p:cNvPr id="710710"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ffectLst/>
          </p:spPr>
          <p:txBody>
            <a:bodyPr wrap="none" anchor="ctr"/>
            <a:lstStyle/>
            <a:p>
              <a:pPr algn="ctr" latinLnBrk="1">
                <a:defRPr/>
              </a:pPr>
              <a:endParaRPr lang="zh-TW" altLang="en-US" sz="3200">
                <a:latin typeface="Arial" pitchFamily="34" charset="0"/>
              </a:endParaRPr>
            </a:p>
          </p:txBody>
        </p:sp>
        <p:sp>
          <p:nvSpPr>
            <p:cNvPr id="710711" name="Freeform 55"/>
            <p:cNvSpPr>
              <a:spLocks/>
            </p:cNvSpPr>
            <p:nvPr userDrawn="1"/>
          </p:nvSpPr>
          <p:spPr bwMode="gray">
            <a:xfrm>
              <a:off x="0" y="0"/>
              <a:ext cx="288" cy="288"/>
            </a:xfrm>
            <a:custGeom>
              <a:avLst/>
              <a:gdLst/>
              <a:ahLst/>
              <a:cxnLst>
                <a:cxn ang="0">
                  <a:pos x="0" y="288"/>
                </a:cxn>
                <a:cxn ang="0">
                  <a:pos x="82" y="144"/>
                </a:cxn>
                <a:cxn ang="0">
                  <a:pos x="165" y="36"/>
                </a:cxn>
                <a:cxn ang="0">
                  <a:pos x="288" y="0"/>
                </a:cxn>
                <a:cxn ang="0">
                  <a:pos x="0" y="0"/>
                </a:cxn>
              </a:cxnLst>
              <a:rect l="0" t="0" r="r" b="b"/>
              <a:pathLst>
                <a:path w="288" h="288">
                  <a:moveTo>
                    <a:pt x="0" y="288"/>
                  </a:moveTo>
                  <a:lnTo>
                    <a:pt x="82" y="144"/>
                  </a:lnTo>
                  <a:lnTo>
                    <a:pt x="165" y="36"/>
                  </a:lnTo>
                  <a:lnTo>
                    <a:pt x="288" y="0"/>
                  </a:lnTo>
                  <a:lnTo>
                    <a:pt x="0" y="0"/>
                  </a:lnTo>
                </a:path>
              </a:pathLst>
            </a:custGeom>
            <a:solidFill>
              <a:schemeClr val="tx1"/>
            </a:solidFill>
            <a:ln w="9525">
              <a:noFill/>
              <a:round/>
              <a:headEnd/>
              <a:tailEnd/>
            </a:ln>
            <a:effectLst/>
          </p:spPr>
          <p:txBody>
            <a:bodyPr/>
            <a:lstStyle/>
            <a:p>
              <a:pPr algn="ctr" latinLnBrk="1">
                <a:defRPr/>
              </a:pPr>
              <a:endParaRPr lang="zh-TW" altLang="en-US" sz="3200">
                <a:latin typeface="Arial" pitchFamily="34" charset="0"/>
              </a:endParaRPr>
            </a:p>
          </p:txBody>
        </p:sp>
        <p:sp>
          <p:nvSpPr>
            <p:cNvPr id="710712"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rot="10800000"/>
            <a:lstStyle/>
            <a:p>
              <a:pPr algn="ctr" latinLnBrk="1">
                <a:defRPr/>
              </a:pPr>
              <a:endParaRPr lang="zh-TW" altLang="en-US" sz="3200">
                <a:latin typeface="Arial" pitchFamily="34" charset="0"/>
              </a:endParaRPr>
            </a:p>
          </p:txBody>
        </p:sp>
        <p:sp>
          <p:nvSpPr>
            <p:cNvPr id="710713"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rot="10800000" vert="eaVert"/>
            <a:lstStyle/>
            <a:p>
              <a:pPr algn="ctr" latinLnBrk="1">
                <a:defRPr/>
              </a:pPr>
              <a:endParaRPr lang="zh-TW" altLang="en-US" sz="3200">
                <a:latin typeface="Arial" pitchFamily="34" charset="0"/>
              </a:endParaRPr>
            </a:p>
          </p:txBody>
        </p:sp>
        <p:sp>
          <p:nvSpPr>
            <p:cNvPr id="710714"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vert="eaVert"/>
            <a:lstStyle/>
            <a:p>
              <a:pPr algn="ctr" latinLnBrk="1">
                <a:defRPr/>
              </a:pPr>
              <a:endParaRPr lang="zh-TW" altLang="en-US" sz="3200">
                <a:latin typeface="Arial" pitchFamily="34" charset="0"/>
              </a:endParaRPr>
            </a:p>
          </p:txBody>
        </p:sp>
      </p:grpSp>
      <p:grpSp>
        <p:nvGrpSpPr>
          <p:cNvPr id="1190923" name="Group 66"/>
          <p:cNvGrpSpPr>
            <a:grpSpLocks/>
          </p:cNvGrpSpPr>
          <p:nvPr/>
        </p:nvGrpSpPr>
        <p:grpSpPr bwMode="auto">
          <a:xfrm>
            <a:off x="1052513" y="188913"/>
            <a:ext cx="8502650" cy="1008062"/>
            <a:chOff x="664" y="104"/>
            <a:chExt cx="4848" cy="432"/>
          </a:xfrm>
        </p:grpSpPr>
        <p:sp>
          <p:nvSpPr>
            <p:cNvPr id="710723" name="Freeform 67"/>
            <p:cNvSpPr>
              <a:spLocks/>
            </p:cNvSpPr>
            <p:nvPr userDrawn="1"/>
          </p:nvSpPr>
          <p:spPr bwMode="ltGray">
            <a:xfrm>
              <a:off x="664" y="104"/>
              <a:ext cx="4848" cy="432"/>
            </a:xfrm>
            <a:custGeom>
              <a:avLst/>
              <a:gdLst/>
              <a:ahLst/>
              <a:cxnLst>
                <a:cxn ang="0">
                  <a:pos x="4848" y="48"/>
                </a:cxn>
                <a:cxn ang="0">
                  <a:pos x="4848" y="432"/>
                </a:cxn>
                <a:cxn ang="0">
                  <a:pos x="0" y="432"/>
                </a:cxn>
                <a:cxn ang="0">
                  <a:pos x="0" y="0"/>
                </a:cxn>
                <a:cxn ang="0">
                  <a:pos x="4848" y="0"/>
                </a:cxn>
                <a:cxn ang="0">
                  <a:pos x="4848" y="48"/>
                </a:cxn>
              </a:cxnLst>
              <a:rect l="0" t="0" r="r" b="b"/>
              <a:pathLst>
                <a:path w="4848" h="432">
                  <a:moveTo>
                    <a:pt x="4848" y="48"/>
                  </a:moveTo>
                  <a:lnTo>
                    <a:pt x="4848" y="432"/>
                  </a:lnTo>
                  <a:cubicBezTo>
                    <a:pt x="4848" y="432"/>
                    <a:pt x="2424" y="432"/>
                    <a:pt x="0" y="432"/>
                  </a:cubicBezTo>
                  <a:cubicBezTo>
                    <a:pt x="161" y="345"/>
                    <a:pt x="169" y="61"/>
                    <a:pt x="0" y="0"/>
                  </a:cubicBezTo>
                  <a:cubicBezTo>
                    <a:pt x="2424" y="0"/>
                    <a:pt x="4848" y="0"/>
                    <a:pt x="4848" y="0"/>
                  </a:cubicBezTo>
                  <a:lnTo>
                    <a:pt x="4848" y="48"/>
                  </a:lnTo>
                  <a:close/>
                </a:path>
              </a:pathLst>
            </a:custGeom>
            <a:solidFill>
              <a:srgbClr val="008080">
                <a:alpha val="85001"/>
              </a:srgbClr>
            </a:solidFill>
            <a:ln w="9525">
              <a:solidFill>
                <a:schemeClr val="bg2"/>
              </a:solidFill>
              <a:round/>
              <a:headEnd/>
              <a:tailEnd/>
            </a:ln>
            <a:effectLst/>
          </p:spPr>
          <p:txBody>
            <a:bodyPr wrap="none" anchor="ctr"/>
            <a:lstStyle/>
            <a:p>
              <a:pPr algn="ctr" latinLnBrk="1">
                <a:defRPr/>
              </a:pPr>
              <a:endParaRPr lang="zh-TW" altLang="en-US" sz="3200">
                <a:latin typeface="Arial" pitchFamily="34" charset="0"/>
              </a:endParaRPr>
            </a:p>
          </p:txBody>
        </p:sp>
        <p:grpSp>
          <p:nvGrpSpPr>
            <p:cNvPr id="1190925" name="Group 68"/>
            <p:cNvGrpSpPr>
              <a:grpSpLocks/>
            </p:cNvGrpSpPr>
            <p:nvPr userDrawn="1"/>
          </p:nvGrpSpPr>
          <p:grpSpPr bwMode="auto">
            <a:xfrm>
              <a:off x="1195" y="104"/>
              <a:ext cx="3827" cy="429"/>
              <a:chOff x="1021" y="240"/>
              <a:chExt cx="3827" cy="429"/>
            </a:xfrm>
          </p:grpSpPr>
          <p:grpSp>
            <p:nvGrpSpPr>
              <p:cNvPr id="1190926" name="Group 69"/>
              <p:cNvGrpSpPr>
                <a:grpSpLocks/>
              </p:cNvGrpSpPr>
              <p:nvPr userDrawn="1"/>
            </p:nvGrpSpPr>
            <p:grpSpPr bwMode="auto">
              <a:xfrm>
                <a:off x="1021" y="241"/>
                <a:ext cx="2208" cy="427"/>
                <a:chOff x="1021" y="241"/>
                <a:chExt cx="2208" cy="427"/>
              </a:xfrm>
            </p:grpSpPr>
            <p:sp>
              <p:nvSpPr>
                <p:cNvPr id="710726" name="Freeform 70"/>
                <p:cNvSpPr>
                  <a:spLocks/>
                </p:cNvSpPr>
                <p:nvPr userDrawn="1"/>
              </p:nvSpPr>
              <p:spPr bwMode="ltGray">
                <a:xfrm>
                  <a:off x="2257" y="633"/>
                  <a:ext cx="7" cy="8"/>
                </a:xfrm>
                <a:custGeom>
                  <a:avLst/>
                  <a:gdLst/>
                  <a:ahLst/>
                  <a:cxnLst>
                    <a:cxn ang="0">
                      <a:pos x="5" y="11"/>
                    </a:cxn>
                    <a:cxn ang="0">
                      <a:pos x="15" y="5"/>
                    </a:cxn>
                    <a:cxn ang="0">
                      <a:pos x="13" y="17"/>
                    </a:cxn>
                    <a:cxn ang="0">
                      <a:pos x="5" y="11"/>
                    </a:cxn>
                  </a:cxnLst>
                  <a:rect l="0" t="0" r="r" b="b"/>
                  <a:pathLst>
                    <a:path w="15" h="23">
                      <a:moveTo>
                        <a:pt x="5" y="11"/>
                      </a:moveTo>
                      <a:cubicBezTo>
                        <a:pt x="2" y="1"/>
                        <a:pt x="7" y="0"/>
                        <a:pt x="15" y="5"/>
                      </a:cubicBezTo>
                      <a:cubicBezTo>
                        <a:pt x="14" y="9"/>
                        <a:pt x="15" y="13"/>
                        <a:pt x="13" y="17"/>
                      </a:cubicBezTo>
                      <a:cubicBezTo>
                        <a:pt x="9" y="23"/>
                        <a:pt x="0" y="16"/>
                        <a:pt x="5"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7" name="Freeform 71"/>
                <p:cNvSpPr>
                  <a:spLocks/>
                </p:cNvSpPr>
                <p:nvPr userDrawn="1"/>
              </p:nvSpPr>
              <p:spPr bwMode="ltGray">
                <a:xfrm>
                  <a:off x="2333" y="660"/>
                  <a:ext cx="9" cy="8"/>
                </a:xfrm>
                <a:custGeom>
                  <a:avLst/>
                  <a:gdLst/>
                  <a:ahLst/>
                  <a:cxnLst>
                    <a:cxn ang="0">
                      <a:pos x="3" y="13"/>
                    </a:cxn>
                    <a:cxn ang="0">
                      <a:pos x="11" y="3"/>
                    </a:cxn>
                    <a:cxn ang="0">
                      <a:pos x="7" y="19"/>
                    </a:cxn>
                    <a:cxn ang="0">
                      <a:pos x="3" y="13"/>
                    </a:cxn>
                  </a:cxnLst>
                  <a:rect l="0" t="0" r="r" b="b"/>
                  <a:pathLst>
                    <a:path w="20" h="23">
                      <a:moveTo>
                        <a:pt x="3" y="13"/>
                      </a:moveTo>
                      <a:cubicBezTo>
                        <a:pt x="0" y="5"/>
                        <a:pt x="2" y="0"/>
                        <a:pt x="11" y="3"/>
                      </a:cubicBezTo>
                      <a:cubicBezTo>
                        <a:pt x="16" y="10"/>
                        <a:pt x="20" y="23"/>
                        <a:pt x="7" y="19"/>
                      </a:cubicBezTo>
                      <a:cubicBezTo>
                        <a:pt x="6" y="17"/>
                        <a:pt x="3" y="13"/>
                        <a:pt x="3" y="1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8" name="Freeform 72"/>
                <p:cNvSpPr>
                  <a:spLocks/>
                </p:cNvSpPr>
                <p:nvPr userDrawn="1"/>
              </p:nvSpPr>
              <p:spPr bwMode="ltGray">
                <a:xfrm>
                  <a:off x="2120" y="616"/>
                  <a:ext cx="14" cy="14"/>
                </a:xfrm>
                <a:custGeom>
                  <a:avLst/>
                  <a:gdLst/>
                  <a:ahLst/>
                  <a:cxnLst>
                    <a:cxn ang="0">
                      <a:pos x="16" y="33"/>
                    </a:cxn>
                    <a:cxn ang="0">
                      <a:pos x="8" y="21"/>
                    </a:cxn>
                    <a:cxn ang="0">
                      <a:pos x="0" y="9"/>
                    </a:cxn>
                    <a:cxn ang="0">
                      <a:pos x="16" y="3"/>
                    </a:cxn>
                    <a:cxn ang="0">
                      <a:pos x="30" y="23"/>
                    </a:cxn>
                    <a:cxn ang="0">
                      <a:pos x="28" y="31"/>
                    </a:cxn>
                    <a:cxn ang="0">
                      <a:pos x="16" y="33"/>
                    </a:cxn>
                  </a:cxnLst>
                  <a:rect l="0" t="0" r="r" b="b"/>
                  <a:pathLst>
                    <a:path w="30" h="42">
                      <a:moveTo>
                        <a:pt x="16" y="33"/>
                      </a:moveTo>
                      <a:cubicBezTo>
                        <a:pt x="3" y="20"/>
                        <a:pt x="15" y="34"/>
                        <a:pt x="8" y="21"/>
                      </a:cubicBezTo>
                      <a:cubicBezTo>
                        <a:pt x="6" y="17"/>
                        <a:pt x="0" y="9"/>
                        <a:pt x="0" y="9"/>
                      </a:cubicBezTo>
                      <a:cubicBezTo>
                        <a:pt x="5" y="1"/>
                        <a:pt x="7" y="0"/>
                        <a:pt x="16" y="3"/>
                      </a:cubicBezTo>
                      <a:cubicBezTo>
                        <a:pt x="25" y="16"/>
                        <a:pt x="10" y="16"/>
                        <a:pt x="30" y="23"/>
                      </a:cubicBezTo>
                      <a:cubicBezTo>
                        <a:pt x="29" y="26"/>
                        <a:pt x="30" y="29"/>
                        <a:pt x="28" y="31"/>
                      </a:cubicBezTo>
                      <a:cubicBezTo>
                        <a:pt x="15" y="42"/>
                        <a:pt x="16" y="38"/>
                        <a:pt x="16" y="3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9" name="Freeform 73"/>
                <p:cNvSpPr>
                  <a:spLocks/>
                </p:cNvSpPr>
                <p:nvPr userDrawn="1"/>
              </p:nvSpPr>
              <p:spPr bwMode="ltGray">
                <a:xfrm>
                  <a:off x="1967" y="631"/>
                  <a:ext cx="12" cy="5"/>
                </a:xfrm>
                <a:custGeom>
                  <a:avLst/>
                  <a:gdLst/>
                  <a:ahLst/>
                  <a:cxnLst>
                    <a:cxn ang="0">
                      <a:pos x="15" y="16"/>
                    </a:cxn>
                    <a:cxn ang="0">
                      <a:pos x="3" y="8"/>
                    </a:cxn>
                    <a:cxn ang="0">
                      <a:pos x="15" y="0"/>
                    </a:cxn>
                    <a:cxn ang="0">
                      <a:pos x="15" y="16"/>
                    </a:cxn>
                  </a:cxnLst>
                  <a:rect l="0" t="0" r="r" b="b"/>
                  <a:pathLst>
                    <a:path w="25" h="16">
                      <a:moveTo>
                        <a:pt x="15" y="16"/>
                      </a:moveTo>
                      <a:cubicBezTo>
                        <a:pt x="10" y="15"/>
                        <a:pt x="0" y="12"/>
                        <a:pt x="3" y="8"/>
                      </a:cubicBezTo>
                      <a:cubicBezTo>
                        <a:pt x="6" y="4"/>
                        <a:pt x="15" y="0"/>
                        <a:pt x="15" y="0"/>
                      </a:cubicBezTo>
                      <a:cubicBezTo>
                        <a:pt x="17" y="3"/>
                        <a:pt x="25" y="16"/>
                        <a:pt x="15"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0" name="Freeform 74"/>
                <p:cNvSpPr>
                  <a:spLocks/>
                </p:cNvSpPr>
                <p:nvPr userDrawn="1"/>
              </p:nvSpPr>
              <p:spPr bwMode="ltGray">
                <a:xfrm>
                  <a:off x="1922" y="635"/>
                  <a:ext cx="27" cy="16"/>
                </a:xfrm>
                <a:custGeom>
                  <a:avLst/>
                  <a:gdLst/>
                  <a:ahLst/>
                  <a:cxnLst>
                    <a:cxn ang="0">
                      <a:pos x="14" y="24"/>
                    </a:cxn>
                    <a:cxn ang="0">
                      <a:pos x="30" y="4"/>
                    </a:cxn>
                    <a:cxn ang="0">
                      <a:pos x="42" y="0"/>
                    </a:cxn>
                    <a:cxn ang="0">
                      <a:pos x="58" y="12"/>
                    </a:cxn>
                    <a:cxn ang="0">
                      <a:pos x="32" y="26"/>
                    </a:cxn>
                    <a:cxn ang="0">
                      <a:pos x="12" y="46"/>
                    </a:cxn>
                    <a:cxn ang="0">
                      <a:pos x="8" y="20"/>
                    </a:cxn>
                    <a:cxn ang="0">
                      <a:pos x="12" y="14"/>
                    </a:cxn>
                    <a:cxn ang="0">
                      <a:pos x="14" y="24"/>
                    </a:cxn>
                  </a:cxnLst>
                  <a:rect l="0" t="0" r="r" b="b"/>
                  <a:pathLst>
                    <a:path w="65" h="46">
                      <a:moveTo>
                        <a:pt x="14" y="24"/>
                      </a:moveTo>
                      <a:cubicBezTo>
                        <a:pt x="18" y="13"/>
                        <a:pt x="16" y="9"/>
                        <a:pt x="30" y="4"/>
                      </a:cubicBezTo>
                      <a:cubicBezTo>
                        <a:pt x="34" y="3"/>
                        <a:pt x="42" y="0"/>
                        <a:pt x="42" y="0"/>
                      </a:cubicBezTo>
                      <a:cubicBezTo>
                        <a:pt x="50" y="1"/>
                        <a:pt x="65" y="0"/>
                        <a:pt x="58" y="12"/>
                      </a:cubicBezTo>
                      <a:cubicBezTo>
                        <a:pt x="53" y="21"/>
                        <a:pt x="40" y="21"/>
                        <a:pt x="32" y="26"/>
                      </a:cubicBezTo>
                      <a:cubicBezTo>
                        <a:pt x="26" y="35"/>
                        <a:pt x="23" y="42"/>
                        <a:pt x="12" y="46"/>
                      </a:cubicBezTo>
                      <a:cubicBezTo>
                        <a:pt x="0" y="42"/>
                        <a:pt x="5" y="30"/>
                        <a:pt x="8" y="20"/>
                      </a:cubicBezTo>
                      <a:cubicBezTo>
                        <a:pt x="9" y="18"/>
                        <a:pt x="10" y="13"/>
                        <a:pt x="12" y="14"/>
                      </a:cubicBezTo>
                      <a:cubicBezTo>
                        <a:pt x="15" y="16"/>
                        <a:pt x="13" y="21"/>
                        <a:pt x="14"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1" name="Freeform 75"/>
                <p:cNvSpPr>
                  <a:spLocks/>
                </p:cNvSpPr>
                <p:nvPr userDrawn="1"/>
              </p:nvSpPr>
              <p:spPr bwMode="ltGray">
                <a:xfrm>
                  <a:off x="1892" y="635"/>
                  <a:ext cx="29" cy="16"/>
                </a:xfrm>
                <a:custGeom>
                  <a:avLst/>
                  <a:gdLst/>
                  <a:ahLst/>
                  <a:cxnLst>
                    <a:cxn ang="0">
                      <a:pos x="0" y="31"/>
                    </a:cxn>
                    <a:cxn ang="0">
                      <a:pos x="18" y="25"/>
                    </a:cxn>
                    <a:cxn ang="0">
                      <a:pos x="52" y="1"/>
                    </a:cxn>
                    <a:cxn ang="0">
                      <a:pos x="64" y="3"/>
                    </a:cxn>
                    <a:cxn ang="0">
                      <a:pos x="50" y="19"/>
                    </a:cxn>
                    <a:cxn ang="0">
                      <a:pos x="28" y="33"/>
                    </a:cxn>
                    <a:cxn ang="0">
                      <a:pos x="22" y="47"/>
                    </a:cxn>
                    <a:cxn ang="0">
                      <a:pos x="16" y="45"/>
                    </a:cxn>
                    <a:cxn ang="0">
                      <a:pos x="12" y="39"/>
                    </a:cxn>
                    <a:cxn ang="0">
                      <a:pos x="0" y="35"/>
                    </a:cxn>
                    <a:cxn ang="0">
                      <a:pos x="0" y="31"/>
                    </a:cxn>
                  </a:cxnLst>
                  <a:rect l="0" t="0" r="r" b="b"/>
                  <a:pathLst>
                    <a:path w="69" h="47">
                      <a:moveTo>
                        <a:pt x="0" y="31"/>
                      </a:moveTo>
                      <a:cubicBezTo>
                        <a:pt x="7" y="24"/>
                        <a:pt x="9" y="22"/>
                        <a:pt x="18" y="25"/>
                      </a:cubicBezTo>
                      <a:cubicBezTo>
                        <a:pt x="25" y="4"/>
                        <a:pt x="36" y="12"/>
                        <a:pt x="52" y="1"/>
                      </a:cubicBezTo>
                      <a:cubicBezTo>
                        <a:pt x="56" y="2"/>
                        <a:pt x="61" y="0"/>
                        <a:pt x="64" y="3"/>
                      </a:cubicBezTo>
                      <a:cubicBezTo>
                        <a:pt x="69" y="8"/>
                        <a:pt x="50" y="19"/>
                        <a:pt x="50" y="19"/>
                      </a:cubicBezTo>
                      <a:cubicBezTo>
                        <a:pt x="46" y="31"/>
                        <a:pt x="35" y="22"/>
                        <a:pt x="28" y="33"/>
                      </a:cubicBezTo>
                      <a:cubicBezTo>
                        <a:pt x="31" y="41"/>
                        <a:pt x="31" y="44"/>
                        <a:pt x="22" y="47"/>
                      </a:cubicBezTo>
                      <a:cubicBezTo>
                        <a:pt x="20" y="46"/>
                        <a:pt x="18" y="46"/>
                        <a:pt x="16" y="45"/>
                      </a:cubicBezTo>
                      <a:cubicBezTo>
                        <a:pt x="14" y="43"/>
                        <a:pt x="14" y="40"/>
                        <a:pt x="12" y="39"/>
                      </a:cubicBezTo>
                      <a:cubicBezTo>
                        <a:pt x="8" y="37"/>
                        <a:pt x="0" y="35"/>
                        <a:pt x="0" y="35"/>
                      </a:cubicBezTo>
                      <a:cubicBezTo>
                        <a:pt x="2" y="26"/>
                        <a:pt x="3" y="25"/>
                        <a:pt x="0" y="3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2" name="Freeform 76"/>
                <p:cNvSpPr>
                  <a:spLocks/>
                </p:cNvSpPr>
                <p:nvPr userDrawn="1"/>
              </p:nvSpPr>
              <p:spPr bwMode="ltGray">
                <a:xfrm>
                  <a:off x="1735" y="548"/>
                  <a:ext cx="150" cy="93"/>
                </a:xfrm>
                <a:custGeom>
                  <a:avLst/>
                  <a:gdLst/>
                  <a:ahLst/>
                  <a:cxnLst>
                    <a:cxn ang="0">
                      <a:pos x="10" y="4"/>
                    </a:cxn>
                    <a:cxn ang="0">
                      <a:pos x="36" y="18"/>
                    </a:cxn>
                    <a:cxn ang="0">
                      <a:pos x="46" y="30"/>
                    </a:cxn>
                    <a:cxn ang="0">
                      <a:pos x="76" y="52"/>
                    </a:cxn>
                    <a:cxn ang="0">
                      <a:pos x="92" y="66"/>
                    </a:cxn>
                    <a:cxn ang="0">
                      <a:pos x="122" y="98"/>
                    </a:cxn>
                    <a:cxn ang="0">
                      <a:pos x="136" y="128"/>
                    </a:cxn>
                    <a:cxn ang="0">
                      <a:pos x="148" y="132"/>
                    </a:cxn>
                    <a:cxn ang="0">
                      <a:pos x="154" y="150"/>
                    </a:cxn>
                    <a:cxn ang="0">
                      <a:pos x="176" y="152"/>
                    </a:cxn>
                    <a:cxn ang="0">
                      <a:pos x="170" y="196"/>
                    </a:cxn>
                    <a:cxn ang="0">
                      <a:pos x="180" y="224"/>
                    </a:cxn>
                    <a:cxn ang="0">
                      <a:pos x="198" y="232"/>
                    </a:cxn>
                    <a:cxn ang="0">
                      <a:pos x="216" y="234"/>
                    </a:cxn>
                    <a:cxn ang="0">
                      <a:pos x="236" y="242"/>
                    </a:cxn>
                    <a:cxn ang="0">
                      <a:pos x="254" y="236"/>
                    </a:cxn>
                    <a:cxn ang="0">
                      <a:pos x="272" y="248"/>
                    </a:cxn>
                    <a:cxn ang="0">
                      <a:pos x="296" y="256"/>
                    </a:cxn>
                    <a:cxn ang="0">
                      <a:pos x="314" y="264"/>
                    </a:cxn>
                    <a:cxn ang="0">
                      <a:pos x="352" y="266"/>
                    </a:cxn>
                    <a:cxn ang="0">
                      <a:pos x="342" y="274"/>
                    </a:cxn>
                    <a:cxn ang="0">
                      <a:pos x="322" y="272"/>
                    </a:cxn>
                    <a:cxn ang="0">
                      <a:pos x="300" y="270"/>
                    </a:cxn>
                    <a:cxn ang="0">
                      <a:pos x="288" y="266"/>
                    </a:cxn>
                    <a:cxn ang="0">
                      <a:pos x="252" y="264"/>
                    </a:cxn>
                    <a:cxn ang="0">
                      <a:pos x="234" y="260"/>
                    </a:cxn>
                    <a:cxn ang="0">
                      <a:pos x="172" y="242"/>
                    </a:cxn>
                    <a:cxn ang="0">
                      <a:pos x="160" y="216"/>
                    </a:cxn>
                    <a:cxn ang="0">
                      <a:pos x="126" y="200"/>
                    </a:cxn>
                    <a:cxn ang="0">
                      <a:pos x="108" y="186"/>
                    </a:cxn>
                    <a:cxn ang="0">
                      <a:pos x="94" y="158"/>
                    </a:cxn>
                    <a:cxn ang="0">
                      <a:pos x="68" y="108"/>
                    </a:cxn>
                    <a:cxn ang="0">
                      <a:pos x="64" y="102"/>
                    </a:cxn>
                    <a:cxn ang="0">
                      <a:pos x="58" y="100"/>
                    </a:cxn>
                    <a:cxn ang="0">
                      <a:pos x="54" y="88"/>
                    </a:cxn>
                    <a:cxn ang="0">
                      <a:pos x="38" y="58"/>
                    </a:cxn>
                    <a:cxn ang="0">
                      <a:pos x="20" y="40"/>
                    </a:cxn>
                    <a:cxn ang="0">
                      <a:pos x="4" y="22"/>
                    </a:cxn>
                    <a:cxn ang="0">
                      <a:pos x="10" y="2"/>
                    </a:cxn>
                    <a:cxn ang="0">
                      <a:pos x="10" y="4"/>
                    </a:cxn>
                  </a:cxnLst>
                  <a:rect l="0" t="0" r="r" b="b"/>
                  <a:pathLst>
                    <a:path w="355" h="277">
                      <a:moveTo>
                        <a:pt x="10" y="4"/>
                      </a:moveTo>
                      <a:cubicBezTo>
                        <a:pt x="22" y="0"/>
                        <a:pt x="24" y="14"/>
                        <a:pt x="36" y="18"/>
                      </a:cubicBezTo>
                      <a:cubicBezTo>
                        <a:pt x="37" y="19"/>
                        <a:pt x="45" y="29"/>
                        <a:pt x="46" y="30"/>
                      </a:cubicBezTo>
                      <a:cubicBezTo>
                        <a:pt x="56" y="40"/>
                        <a:pt x="67" y="38"/>
                        <a:pt x="76" y="52"/>
                      </a:cubicBezTo>
                      <a:cubicBezTo>
                        <a:pt x="80" y="58"/>
                        <a:pt x="92" y="66"/>
                        <a:pt x="92" y="66"/>
                      </a:cubicBezTo>
                      <a:cubicBezTo>
                        <a:pt x="96" y="79"/>
                        <a:pt x="112" y="88"/>
                        <a:pt x="122" y="98"/>
                      </a:cubicBezTo>
                      <a:cubicBezTo>
                        <a:pt x="124" y="105"/>
                        <a:pt x="130" y="124"/>
                        <a:pt x="136" y="128"/>
                      </a:cubicBezTo>
                      <a:cubicBezTo>
                        <a:pt x="140" y="130"/>
                        <a:pt x="148" y="132"/>
                        <a:pt x="148" y="132"/>
                      </a:cubicBezTo>
                      <a:cubicBezTo>
                        <a:pt x="150" y="138"/>
                        <a:pt x="154" y="150"/>
                        <a:pt x="154" y="150"/>
                      </a:cubicBezTo>
                      <a:cubicBezTo>
                        <a:pt x="161" y="139"/>
                        <a:pt x="168" y="144"/>
                        <a:pt x="176" y="152"/>
                      </a:cubicBezTo>
                      <a:cubicBezTo>
                        <a:pt x="174" y="167"/>
                        <a:pt x="173" y="181"/>
                        <a:pt x="170" y="196"/>
                      </a:cubicBezTo>
                      <a:cubicBezTo>
                        <a:pt x="171" y="202"/>
                        <a:pt x="174" y="220"/>
                        <a:pt x="180" y="224"/>
                      </a:cubicBezTo>
                      <a:cubicBezTo>
                        <a:pt x="185" y="228"/>
                        <a:pt x="193" y="228"/>
                        <a:pt x="198" y="232"/>
                      </a:cubicBezTo>
                      <a:cubicBezTo>
                        <a:pt x="204" y="230"/>
                        <a:pt x="216" y="234"/>
                        <a:pt x="216" y="234"/>
                      </a:cubicBezTo>
                      <a:cubicBezTo>
                        <a:pt x="223" y="241"/>
                        <a:pt x="225" y="245"/>
                        <a:pt x="236" y="242"/>
                      </a:cubicBezTo>
                      <a:cubicBezTo>
                        <a:pt x="242" y="240"/>
                        <a:pt x="254" y="236"/>
                        <a:pt x="254" y="236"/>
                      </a:cubicBezTo>
                      <a:cubicBezTo>
                        <a:pt x="260" y="240"/>
                        <a:pt x="265" y="246"/>
                        <a:pt x="272" y="248"/>
                      </a:cubicBezTo>
                      <a:cubicBezTo>
                        <a:pt x="277" y="250"/>
                        <a:pt x="291" y="252"/>
                        <a:pt x="296" y="256"/>
                      </a:cubicBezTo>
                      <a:cubicBezTo>
                        <a:pt x="301" y="260"/>
                        <a:pt x="314" y="264"/>
                        <a:pt x="314" y="264"/>
                      </a:cubicBezTo>
                      <a:cubicBezTo>
                        <a:pt x="330" y="263"/>
                        <a:pt x="338" y="261"/>
                        <a:pt x="352" y="266"/>
                      </a:cubicBezTo>
                      <a:cubicBezTo>
                        <a:pt x="355" y="275"/>
                        <a:pt x="350" y="277"/>
                        <a:pt x="342" y="274"/>
                      </a:cubicBezTo>
                      <a:cubicBezTo>
                        <a:pt x="336" y="276"/>
                        <a:pt x="322" y="272"/>
                        <a:pt x="322" y="272"/>
                      </a:cubicBezTo>
                      <a:cubicBezTo>
                        <a:pt x="314" y="275"/>
                        <a:pt x="308" y="272"/>
                        <a:pt x="300" y="270"/>
                      </a:cubicBezTo>
                      <a:cubicBezTo>
                        <a:pt x="296" y="269"/>
                        <a:pt x="288" y="266"/>
                        <a:pt x="288" y="266"/>
                      </a:cubicBezTo>
                      <a:cubicBezTo>
                        <a:pt x="276" y="270"/>
                        <a:pt x="264" y="266"/>
                        <a:pt x="252" y="264"/>
                      </a:cubicBezTo>
                      <a:cubicBezTo>
                        <a:pt x="245" y="259"/>
                        <a:pt x="242" y="257"/>
                        <a:pt x="234" y="260"/>
                      </a:cubicBezTo>
                      <a:cubicBezTo>
                        <a:pt x="211" y="252"/>
                        <a:pt x="192" y="256"/>
                        <a:pt x="172" y="242"/>
                      </a:cubicBezTo>
                      <a:cubicBezTo>
                        <a:pt x="165" y="231"/>
                        <a:pt x="176" y="221"/>
                        <a:pt x="160" y="216"/>
                      </a:cubicBezTo>
                      <a:cubicBezTo>
                        <a:pt x="154" y="233"/>
                        <a:pt x="136" y="203"/>
                        <a:pt x="126" y="200"/>
                      </a:cubicBezTo>
                      <a:cubicBezTo>
                        <a:pt x="120" y="196"/>
                        <a:pt x="114" y="190"/>
                        <a:pt x="108" y="186"/>
                      </a:cubicBezTo>
                      <a:cubicBezTo>
                        <a:pt x="104" y="175"/>
                        <a:pt x="104" y="165"/>
                        <a:pt x="94" y="158"/>
                      </a:cubicBezTo>
                      <a:cubicBezTo>
                        <a:pt x="83" y="142"/>
                        <a:pt x="85" y="119"/>
                        <a:pt x="68" y="108"/>
                      </a:cubicBezTo>
                      <a:cubicBezTo>
                        <a:pt x="67" y="106"/>
                        <a:pt x="66" y="104"/>
                        <a:pt x="64" y="102"/>
                      </a:cubicBezTo>
                      <a:cubicBezTo>
                        <a:pt x="62" y="101"/>
                        <a:pt x="59" y="102"/>
                        <a:pt x="58" y="100"/>
                      </a:cubicBezTo>
                      <a:cubicBezTo>
                        <a:pt x="56" y="97"/>
                        <a:pt x="54" y="88"/>
                        <a:pt x="54" y="88"/>
                      </a:cubicBezTo>
                      <a:cubicBezTo>
                        <a:pt x="59" y="73"/>
                        <a:pt x="52" y="61"/>
                        <a:pt x="38" y="58"/>
                      </a:cubicBezTo>
                      <a:cubicBezTo>
                        <a:pt x="32" y="49"/>
                        <a:pt x="31" y="44"/>
                        <a:pt x="20" y="40"/>
                      </a:cubicBezTo>
                      <a:cubicBezTo>
                        <a:pt x="16" y="27"/>
                        <a:pt x="16" y="26"/>
                        <a:pt x="4" y="22"/>
                      </a:cubicBezTo>
                      <a:cubicBezTo>
                        <a:pt x="1" y="13"/>
                        <a:pt x="0" y="5"/>
                        <a:pt x="10" y="2"/>
                      </a:cubicBezTo>
                      <a:cubicBezTo>
                        <a:pt x="18" y="5"/>
                        <a:pt x="18" y="4"/>
                        <a:pt x="10"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3" name="Freeform 77"/>
                <p:cNvSpPr>
                  <a:spLocks/>
                </p:cNvSpPr>
                <p:nvPr userDrawn="1"/>
              </p:nvSpPr>
              <p:spPr bwMode="ltGray">
                <a:xfrm>
                  <a:off x="1828" y="541"/>
                  <a:ext cx="67" cy="68"/>
                </a:xfrm>
                <a:custGeom>
                  <a:avLst/>
                  <a:gdLst/>
                  <a:ahLst/>
                  <a:cxnLst>
                    <a:cxn ang="0">
                      <a:pos x="54" y="66"/>
                    </a:cxn>
                    <a:cxn ang="0">
                      <a:pos x="66" y="58"/>
                    </a:cxn>
                    <a:cxn ang="0">
                      <a:pos x="68" y="52"/>
                    </a:cxn>
                    <a:cxn ang="0">
                      <a:pos x="80" y="44"/>
                    </a:cxn>
                    <a:cxn ang="0">
                      <a:pos x="106" y="22"/>
                    </a:cxn>
                    <a:cxn ang="0">
                      <a:pos x="112" y="4"/>
                    </a:cxn>
                    <a:cxn ang="0">
                      <a:pos x="124" y="0"/>
                    </a:cxn>
                    <a:cxn ang="0">
                      <a:pos x="150" y="28"/>
                    </a:cxn>
                    <a:cxn ang="0">
                      <a:pos x="146" y="44"/>
                    </a:cxn>
                    <a:cxn ang="0">
                      <a:pos x="126" y="64"/>
                    </a:cxn>
                    <a:cxn ang="0">
                      <a:pos x="132" y="94"/>
                    </a:cxn>
                    <a:cxn ang="0">
                      <a:pos x="142" y="110"/>
                    </a:cxn>
                    <a:cxn ang="0">
                      <a:pos x="146" y="128"/>
                    </a:cxn>
                    <a:cxn ang="0">
                      <a:pos x="128" y="128"/>
                    </a:cxn>
                    <a:cxn ang="0">
                      <a:pos x="116" y="146"/>
                    </a:cxn>
                    <a:cxn ang="0">
                      <a:pos x="104" y="156"/>
                    </a:cxn>
                    <a:cxn ang="0">
                      <a:pos x="100" y="198"/>
                    </a:cxn>
                    <a:cxn ang="0">
                      <a:pos x="88" y="202"/>
                    </a:cxn>
                    <a:cxn ang="0">
                      <a:pos x="82" y="206"/>
                    </a:cxn>
                    <a:cxn ang="0">
                      <a:pos x="76" y="202"/>
                    </a:cxn>
                    <a:cxn ang="0">
                      <a:pos x="72" y="190"/>
                    </a:cxn>
                    <a:cxn ang="0">
                      <a:pos x="60" y="186"/>
                    </a:cxn>
                    <a:cxn ang="0">
                      <a:pos x="42" y="194"/>
                    </a:cxn>
                    <a:cxn ang="0">
                      <a:pos x="28" y="186"/>
                    </a:cxn>
                    <a:cxn ang="0">
                      <a:pos x="10" y="148"/>
                    </a:cxn>
                    <a:cxn ang="0">
                      <a:pos x="4" y="130"/>
                    </a:cxn>
                    <a:cxn ang="0">
                      <a:pos x="0" y="118"/>
                    </a:cxn>
                    <a:cxn ang="0">
                      <a:pos x="20" y="96"/>
                    </a:cxn>
                    <a:cxn ang="0">
                      <a:pos x="32" y="104"/>
                    </a:cxn>
                    <a:cxn ang="0">
                      <a:pos x="34" y="80"/>
                    </a:cxn>
                    <a:cxn ang="0">
                      <a:pos x="52" y="70"/>
                    </a:cxn>
                    <a:cxn ang="0">
                      <a:pos x="54" y="66"/>
                    </a:cxn>
                  </a:cxnLst>
                  <a:rect l="0" t="0" r="r" b="b"/>
                  <a:pathLst>
                    <a:path w="156" h="206">
                      <a:moveTo>
                        <a:pt x="54" y="66"/>
                      </a:moveTo>
                      <a:cubicBezTo>
                        <a:pt x="58" y="63"/>
                        <a:pt x="64" y="63"/>
                        <a:pt x="66" y="58"/>
                      </a:cubicBezTo>
                      <a:cubicBezTo>
                        <a:pt x="67" y="56"/>
                        <a:pt x="67" y="53"/>
                        <a:pt x="68" y="52"/>
                      </a:cubicBezTo>
                      <a:cubicBezTo>
                        <a:pt x="71" y="49"/>
                        <a:pt x="80" y="44"/>
                        <a:pt x="80" y="44"/>
                      </a:cubicBezTo>
                      <a:cubicBezTo>
                        <a:pt x="113" y="55"/>
                        <a:pt x="85" y="29"/>
                        <a:pt x="106" y="22"/>
                      </a:cubicBezTo>
                      <a:cubicBezTo>
                        <a:pt x="110" y="17"/>
                        <a:pt x="108" y="9"/>
                        <a:pt x="112" y="4"/>
                      </a:cubicBezTo>
                      <a:cubicBezTo>
                        <a:pt x="115" y="1"/>
                        <a:pt x="124" y="0"/>
                        <a:pt x="124" y="0"/>
                      </a:cubicBezTo>
                      <a:cubicBezTo>
                        <a:pt x="138" y="14"/>
                        <a:pt x="126" y="23"/>
                        <a:pt x="150" y="28"/>
                      </a:cubicBezTo>
                      <a:cubicBezTo>
                        <a:pt x="156" y="36"/>
                        <a:pt x="154" y="39"/>
                        <a:pt x="146" y="44"/>
                      </a:cubicBezTo>
                      <a:cubicBezTo>
                        <a:pt x="141" y="52"/>
                        <a:pt x="135" y="61"/>
                        <a:pt x="126" y="64"/>
                      </a:cubicBezTo>
                      <a:cubicBezTo>
                        <a:pt x="118" y="75"/>
                        <a:pt x="128" y="83"/>
                        <a:pt x="132" y="94"/>
                      </a:cubicBezTo>
                      <a:cubicBezTo>
                        <a:pt x="129" y="103"/>
                        <a:pt x="135" y="105"/>
                        <a:pt x="142" y="110"/>
                      </a:cubicBezTo>
                      <a:cubicBezTo>
                        <a:pt x="145" y="119"/>
                        <a:pt x="141" y="120"/>
                        <a:pt x="146" y="128"/>
                      </a:cubicBezTo>
                      <a:cubicBezTo>
                        <a:pt x="142" y="139"/>
                        <a:pt x="135" y="133"/>
                        <a:pt x="128" y="128"/>
                      </a:cubicBezTo>
                      <a:cubicBezTo>
                        <a:pt x="116" y="132"/>
                        <a:pt x="122" y="136"/>
                        <a:pt x="116" y="146"/>
                      </a:cubicBezTo>
                      <a:cubicBezTo>
                        <a:pt x="113" y="151"/>
                        <a:pt x="108" y="152"/>
                        <a:pt x="104" y="156"/>
                      </a:cubicBezTo>
                      <a:cubicBezTo>
                        <a:pt x="107" y="167"/>
                        <a:pt x="112" y="191"/>
                        <a:pt x="100" y="198"/>
                      </a:cubicBezTo>
                      <a:cubicBezTo>
                        <a:pt x="96" y="200"/>
                        <a:pt x="92" y="200"/>
                        <a:pt x="88" y="202"/>
                      </a:cubicBezTo>
                      <a:cubicBezTo>
                        <a:pt x="86" y="203"/>
                        <a:pt x="84" y="205"/>
                        <a:pt x="82" y="206"/>
                      </a:cubicBezTo>
                      <a:cubicBezTo>
                        <a:pt x="80" y="205"/>
                        <a:pt x="77" y="204"/>
                        <a:pt x="76" y="202"/>
                      </a:cubicBezTo>
                      <a:cubicBezTo>
                        <a:pt x="74" y="198"/>
                        <a:pt x="76" y="191"/>
                        <a:pt x="72" y="190"/>
                      </a:cubicBezTo>
                      <a:cubicBezTo>
                        <a:pt x="68" y="189"/>
                        <a:pt x="60" y="186"/>
                        <a:pt x="60" y="186"/>
                      </a:cubicBezTo>
                      <a:cubicBezTo>
                        <a:pt x="53" y="188"/>
                        <a:pt x="49" y="192"/>
                        <a:pt x="42" y="194"/>
                      </a:cubicBezTo>
                      <a:cubicBezTo>
                        <a:pt x="34" y="189"/>
                        <a:pt x="37" y="183"/>
                        <a:pt x="28" y="186"/>
                      </a:cubicBezTo>
                      <a:cubicBezTo>
                        <a:pt x="12" y="181"/>
                        <a:pt x="19" y="161"/>
                        <a:pt x="10" y="148"/>
                      </a:cubicBezTo>
                      <a:cubicBezTo>
                        <a:pt x="5" y="121"/>
                        <a:pt x="11" y="147"/>
                        <a:pt x="4" y="130"/>
                      </a:cubicBezTo>
                      <a:cubicBezTo>
                        <a:pt x="2" y="126"/>
                        <a:pt x="0" y="118"/>
                        <a:pt x="0" y="118"/>
                      </a:cubicBezTo>
                      <a:cubicBezTo>
                        <a:pt x="2" y="95"/>
                        <a:pt x="0" y="83"/>
                        <a:pt x="20" y="96"/>
                      </a:cubicBezTo>
                      <a:cubicBezTo>
                        <a:pt x="23" y="105"/>
                        <a:pt x="23" y="110"/>
                        <a:pt x="32" y="104"/>
                      </a:cubicBezTo>
                      <a:cubicBezTo>
                        <a:pt x="35" y="95"/>
                        <a:pt x="29" y="88"/>
                        <a:pt x="34" y="80"/>
                      </a:cubicBezTo>
                      <a:cubicBezTo>
                        <a:pt x="36" y="76"/>
                        <a:pt x="48" y="73"/>
                        <a:pt x="52" y="70"/>
                      </a:cubicBezTo>
                      <a:cubicBezTo>
                        <a:pt x="57" y="63"/>
                        <a:pt x="58" y="62"/>
                        <a:pt x="54" y="6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4" name="Freeform 78"/>
                <p:cNvSpPr>
                  <a:spLocks/>
                </p:cNvSpPr>
                <p:nvPr userDrawn="1"/>
              </p:nvSpPr>
              <p:spPr bwMode="ltGray">
                <a:xfrm>
                  <a:off x="1892" y="573"/>
                  <a:ext cx="47" cy="13"/>
                </a:xfrm>
                <a:custGeom>
                  <a:avLst/>
                  <a:gdLst/>
                  <a:ahLst/>
                  <a:cxnLst>
                    <a:cxn ang="0">
                      <a:pos x="4" y="32"/>
                    </a:cxn>
                    <a:cxn ang="0">
                      <a:pos x="18" y="10"/>
                    </a:cxn>
                    <a:cxn ang="0">
                      <a:pos x="46" y="20"/>
                    </a:cxn>
                    <a:cxn ang="0">
                      <a:pos x="72" y="14"/>
                    </a:cxn>
                    <a:cxn ang="0">
                      <a:pos x="90" y="0"/>
                    </a:cxn>
                    <a:cxn ang="0">
                      <a:pos x="76" y="26"/>
                    </a:cxn>
                    <a:cxn ang="0">
                      <a:pos x="60" y="38"/>
                    </a:cxn>
                    <a:cxn ang="0">
                      <a:pos x="42" y="32"/>
                    </a:cxn>
                    <a:cxn ang="0">
                      <a:pos x="14" y="30"/>
                    </a:cxn>
                    <a:cxn ang="0">
                      <a:pos x="4" y="32"/>
                    </a:cxn>
                  </a:cxnLst>
                  <a:rect l="0" t="0" r="r" b="b"/>
                  <a:pathLst>
                    <a:path w="109" h="38">
                      <a:moveTo>
                        <a:pt x="4" y="32"/>
                      </a:moveTo>
                      <a:cubicBezTo>
                        <a:pt x="7" y="22"/>
                        <a:pt x="7" y="14"/>
                        <a:pt x="18" y="10"/>
                      </a:cubicBezTo>
                      <a:cubicBezTo>
                        <a:pt x="28" y="12"/>
                        <a:pt x="37" y="14"/>
                        <a:pt x="46" y="20"/>
                      </a:cubicBezTo>
                      <a:cubicBezTo>
                        <a:pt x="62" y="15"/>
                        <a:pt x="54" y="17"/>
                        <a:pt x="72" y="14"/>
                      </a:cubicBezTo>
                      <a:cubicBezTo>
                        <a:pt x="77" y="9"/>
                        <a:pt x="90" y="0"/>
                        <a:pt x="90" y="0"/>
                      </a:cubicBezTo>
                      <a:cubicBezTo>
                        <a:pt x="109" y="6"/>
                        <a:pt x="85" y="23"/>
                        <a:pt x="76" y="26"/>
                      </a:cubicBezTo>
                      <a:cubicBezTo>
                        <a:pt x="71" y="33"/>
                        <a:pt x="68" y="35"/>
                        <a:pt x="60" y="38"/>
                      </a:cubicBezTo>
                      <a:cubicBezTo>
                        <a:pt x="54" y="36"/>
                        <a:pt x="42" y="32"/>
                        <a:pt x="42" y="32"/>
                      </a:cubicBezTo>
                      <a:cubicBezTo>
                        <a:pt x="33" y="23"/>
                        <a:pt x="26" y="26"/>
                        <a:pt x="14" y="30"/>
                      </a:cubicBezTo>
                      <a:cubicBezTo>
                        <a:pt x="1" y="28"/>
                        <a:pt x="0" y="24"/>
                        <a:pt x="4"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5" name="Freeform 79"/>
                <p:cNvSpPr>
                  <a:spLocks/>
                </p:cNvSpPr>
                <p:nvPr userDrawn="1"/>
              </p:nvSpPr>
              <p:spPr bwMode="ltGray">
                <a:xfrm>
                  <a:off x="1890" y="588"/>
                  <a:ext cx="32" cy="34"/>
                </a:xfrm>
                <a:custGeom>
                  <a:avLst/>
                  <a:gdLst/>
                  <a:ahLst/>
                  <a:cxnLst>
                    <a:cxn ang="0">
                      <a:pos x="8" y="18"/>
                    </a:cxn>
                    <a:cxn ang="0">
                      <a:pos x="18" y="0"/>
                    </a:cxn>
                    <a:cxn ang="0">
                      <a:pos x="34" y="18"/>
                    </a:cxn>
                    <a:cxn ang="0">
                      <a:pos x="62" y="4"/>
                    </a:cxn>
                    <a:cxn ang="0">
                      <a:pos x="46" y="34"/>
                    </a:cxn>
                    <a:cxn ang="0">
                      <a:pos x="54" y="48"/>
                    </a:cxn>
                    <a:cxn ang="0">
                      <a:pos x="58" y="60"/>
                    </a:cxn>
                    <a:cxn ang="0">
                      <a:pos x="46" y="74"/>
                    </a:cxn>
                    <a:cxn ang="0">
                      <a:pos x="34" y="60"/>
                    </a:cxn>
                    <a:cxn ang="0">
                      <a:pos x="22" y="48"/>
                    </a:cxn>
                    <a:cxn ang="0">
                      <a:pos x="28" y="68"/>
                    </a:cxn>
                    <a:cxn ang="0">
                      <a:pos x="30" y="74"/>
                    </a:cxn>
                    <a:cxn ang="0">
                      <a:pos x="20" y="104"/>
                    </a:cxn>
                    <a:cxn ang="0">
                      <a:pos x="12" y="102"/>
                    </a:cxn>
                    <a:cxn ang="0">
                      <a:pos x="8" y="90"/>
                    </a:cxn>
                    <a:cxn ang="0">
                      <a:pos x="0" y="54"/>
                    </a:cxn>
                    <a:cxn ang="0">
                      <a:pos x="2" y="30"/>
                    </a:cxn>
                    <a:cxn ang="0">
                      <a:pos x="8" y="18"/>
                    </a:cxn>
                  </a:cxnLst>
                  <a:rect l="0" t="0" r="r" b="b"/>
                  <a:pathLst>
                    <a:path w="76" h="104">
                      <a:moveTo>
                        <a:pt x="8" y="18"/>
                      </a:moveTo>
                      <a:cubicBezTo>
                        <a:pt x="10" y="8"/>
                        <a:pt x="9" y="3"/>
                        <a:pt x="18" y="0"/>
                      </a:cubicBezTo>
                      <a:cubicBezTo>
                        <a:pt x="28" y="3"/>
                        <a:pt x="25" y="12"/>
                        <a:pt x="34" y="18"/>
                      </a:cubicBezTo>
                      <a:cubicBezTo>
                        <a:pt x="46" y="16"/>
                        <a:pt x="51" y="8"/>
                        <a:pt x="62" y="4"/>
                      </a:cubicBezTo>
                      <a:cubicBezTo>
                        <a:pt x="76" y="9"/>
                        <a:pt x="56" y="31"/>
                        <a:pt x="46" y="34"/>
                      </a:cubicBezTo>
                      <a:cubicBezTo>
                        <a:pt x="51" y="56"/>
                        <a:pt x="43" y="29"/>
                        <a:pt x="54" y="48"/>
                      </a:cubicBezTo>
                      <a:cubicBezTo>
                        <a:pt x="56" y="52"/>
                        <a:pt x="58" y="60"/>
                        <a:pt x="58" y="60"/>
                      </a:cubicBezTo>
                      <a:cubicBezTo>
                        <a:pt x="55" y="68"/>
                        <a:pt x="54" y="71"/>
                        <a:pt x="46" y="74"/>
                      </a:cubicBezTo>
                      <a:cubicBezTo>
                        <a:pt x="38" y="71"/>
                        <a:pt x="37" y="68"/>
                        <a:pt x="34" y="60"/>
                      </a:cubicBezTo>
                      <a:cubicBezTo>
                        <a:pt x="33" y="50"/>
                        <a:pt x="32" y="33"/>
                        <a:pt x="22" y="48"/>
                      </a:cubicBezTo>
                      <a:cubicBezTo>
                        <a:pt x="25" y="60"/>
                        <a:pt x="23" y="53"/>
                        <a:pt x="28" y="68"/>
                      </a:cubicBezTo>
                      <a:cubicBezTo>
                        <a:pt x="29" y="70"/>
                        <a:pt x="30" y="74"/>
                        <a:pt x="30" y="74"/>
                      </a:cubicBezTo>
                      <a:cubicBezTo>
                        <a:pt x="24" y="84"/>
                        <a:pt x="22" y="93"/>
                        <a:pt x="20" y="104"/>
                      </a:cubicBezTo>
                      <a:cubicBezTo>
                        <a:pt x="17" y="103"/>
                        <a:pt x="14" y="104"/>
                        <a:pt x="12" y="102"/>
                      </a:cubicBezTo>
                      <a:cubicBezTo>
                        <a:pt x="9" y="99"/>
                        <a:pt x="8" y="90"/>
                        <a:pt x="8" y="90"/>
                      </a:cubicBezTo>
                      <a:cubicBezTo>
                        <a:pt x="13" y="75"/>
                        <a:pt x="14" y="64"/>
                        <a:pt x="0" y="54"/>
                      </a:cubicBezTo>
                      <a:cubicBezTo>
                        <a:pt x="1" y="46"/>
                        <a:pt x="1" y="38"/>
                        <a:pt x="2" y="30"/>
                      </a:cubicBezTo>
                      <a:cubicBezTo>
                        <a:pt x="2" y="27"/>
                        <a:pt x="13" y="2"/>
                        <a:pt x="8"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6" name="Freeform 80"/>
                <p:cNvSpPr>
                  <a:spLocks/>
                </p:cNvSpPr>
                <p:nvPr userDrawn="1"/>
              </p:nvSpPr>
              <p:spPr bwMode="ltGray">
                <a:xfrm>
                  <a:off x="1945" y="569"/>
                  <a:ext cx="15" cy="20"/>
                </a:xfrm>
                <a:custGeom>
                  <a:avLst/>
                  <a:gdLst/>
                  <a:ahLst/>
                  <a:cxnLst>
                    <a:cxn ang="0">
                      <a:pos x="3" y="28"/>
                    </a:cxn>
                    <a:cxn ang="0">
                      <a:pos x="13" y="0"/>
                    </a:cxn>
                    <a:cxn ang="0">
                      <a:pos x="15" y="28"/>
                    </a:cxn>
                    <a:cxn ang="0">
                      <a:pos x="37" y="38"/>
                    </a:cxn>
                    <a:cxn ang="0">
                      <a:pos x="19" y="44"/>
                    </a:cxn>
                    <a:cxn ang="0">
                      <a:pos x="5" y="58"/>
                    </a:cxn>
                    <a:cxn ang="0">
                      <a:pos x="1" y="34"/>
                    </a:cxn>
                    <a:cxn ang="0">
                      <a:pos x="3" y="28"/>
                    </a:cxn>
                  </a:cxnLst>
                  <a:rect l="0" t="0" r="r" b="b"/>
                  <a:pathLst>
                    <a:path w="37" h="61">
                      <a:moveTo>
                        <a:pt x="3" y="28"/>
                      </a:moveTo>
                      <a:cubicBezTo>
                        <a:pt x="5" y="14"/>
                        <a:pt x="2" y="7"/>
                        <a:pt x="13" y="0"/>
                      </a:cubicBezTo>
                      <a:cubicBezTo>
                        <a:pt x="26" y="9"/>
                        <a:pt x="23" y="17"/>
                        <a:pt x="15" y="28"/>
                      </a:cubicBezTo>
                      <a:cubicBezTo>
                        <a:pt x="25" y="31"/>
                        <a:pt x="33" y="27"/>
                        <a:pt x="37" y="38"/>
                      </a:cubicBezTo>
                      <a:cubicBezTo>
                        <a:pt x="30" y="45"/>
                        <a:pt x="28" y="47"/>
                        <a:pt x="19" y="44"/>
                      </a:cubicBezTo>
                      <a:cubicBezTo>
                        <a:pt x="13" y="54"/>
                        <a:pt x="18" y="61"/>
                        <a:pt x="5" y="58"/>
                      </a:cubicBezTo>
                      <a:cubicBezTo>
                        <a:pt x="0" y="50"/>
                        <a:pt x="3" y="44"/>
                        <a:pt x="1" y="34"/>
                      </a:cubicBezTo>
                      <a:cubicBezTo>
                        <a:pt x="2" y="32"/>
                        <a:pt x="3" y="28"/>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7" name="Freeform 81"/>
                <p:cNvSpPr>
                  <a:spLocks/>
                </p:cNvSpPr>
                <p:nvPr userDrawn="1"/>
              </p:nvSpPr>
              <p:spPr bwMode="ltGray">
                <a:xfrm>
                  <a:off x="1948" y="601"/>
                  <a:ext cx="20" cy="10"/>
                </a:xfrm>
                <a:custGeom>
                  <a:avLst/>
                  <a:gdLst/>
                  <a:ahLst/>
                  <a:cxnLst>
                    <a:cxn ang="0">
                      <a:pos x="7" y="0"/>
                    </a:cxn>
                    <a:cxn ang="0">
                      <a:pos x="29" y="0"/>
                    </a:cxn>
                    <a:cxn ang="0">
                      <a:pos x="49" y="16"/>
                    </a:cxn>
                    <a:cxn ang="0">
                      <a:pos x="35" y="14"/>
                    </a:cxn>
                    <a:cxn ang="0">
                      <a:pos x="3" y="16"/>
                    </a:cxn>
                    <a:cxn ang="0">
                      <a:pos x="7" y="0"/>
                    </a:cxn>
                  </a:cxnLst>
                  <a:rect l="0" t="0" r="r" b="b"/>
                  <a:pathLst>
                    <a:path w="49" h="29">
                      <a:moveTo>
                        <a:pt x="7" y="0"/>
                      </a:moveTo>
                      <a:cubicBezTo>
                        <a:pt x="15" y="6"/>
                        <a:pt x="19" y="2"/>
                        <a:pt x="29" y="0"/>
                      </a:cubicBezTo>
                      <a:cubicBezTo>
                        <a:pt x="45" y="5"/>
                        <a:pt x="40" y="3"/>
                        <a:pt x="49" y="16"/>
                      </a:cubicBezTo>
                      <a:cubicBezTo>
                        <a:pt x="46" y="29"/>
                        <a:pt x="42" y="21"/>
                        <a:pt x="35" y="14"/>
                      </a:cubicBezTo>
                      <a:cubicBezTo>
                        <a:pt x="26" y="15"/>
                        <a:pt x="12" y="19"/>
                        <a:pt x="3" y="16"/>
                      </a:cubicBezTo>
                      <a:cubicBezTo>
                        <a:pt x="0" y="6"/>
                        <a:pt x="7" y="10"/>
                        <a:pt x="7"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8" name="Freeform 82"/>
                <p:cNvSpPr>
                  <a:spLocks/>
                </p:cNvSpPr>
                <p:nvPr userDrawn="1"/>
              </p:nvSpPr>
              <p:spPr bwMode="ltGray">
                <a:xfrm>
                  <a:off x="1969" y="586"/>
                  <a:ext cx="26" cy="17"/>
                </a:xfrm>
                <a:custGeom>
                  <a:avLst/>
                  <a:gdLst/>
                  <a:ahLst/>
                  <a:cxnLst>
                    <a:cxn ang="0">
                      <a:pos x="21" y="38"/>
                    </a:cxn>
                    <a:cxn ang="0">
                      <a:pos x="15" y="26"/>
                    </a:cxn>
                    <a:cxn ang="0">
                      <a:pos x="3" y="22"/>
                    </a:cxn>
                    <a:cxn ang="0">
                      <a:pos x="13" y="8"/>
                    </a:cxn>
                    <a:cxn ang="0">
                      <a:pos x="25" y="0"/>
                    </a:cxn>
                    <a:cxn ang="0">
                      <a:pos x="49" y="10"/>
                    </a:cxn>
                    <a:cxn ang="0">
                      <a:pos x="53" y="20"/>
                    </a:cxn>
                    <a:cxn ang="0">
                      <a:pos x="61" y="32"/>
                    </a:cxn>
                    <a:cxn ang="0">
                      <a:pos x="41" y="38"/>
                    </a:cxn>
                    <a:cxn ang="0">
                      <a:pos x="23" y="44"/>
                    </a:cxn>
                    <a:cxn ang="0">
                      <a:pos x="21" y="38"/>
                    </a:cxn>
                  </a:cxnLst>
                  <a:rect l="0" t="0" r="r" b="b"/>
                  <a:pathLst>
                    <a:path w="61" h="48">
                      <a:moveTo>
                        <a:pt x="21" y="38"/>
                      </a:moveTo>
                      <a:cubicBezTo>
                        <a:pt x="19" y="34"/>
                        <a:pt x="19" y="29"/>
                        <a:pt x="15" y="26"/>
                      </a:cubicBezTo>
                      <a:cubicBezTo>
                        <a:pt x="12" y="24"/>
                        <a:pt x="3" y="22"/>
                        <a:pt x="3" y="22"/>
                      </a:cubicBezTo>
                      <a:cubicBezTo>
                        <a:pt x="0" y="12"/>
                        <a:pt x="5" y="12"/>
                        <a:pt x="13" y="8"/>
                      </a:cubicBezTo>
                      <a:cubicBezTo>
                        <a:pt x="17" y="6"/>
                        <a:pt x="25" y="0"/>
                        <a:pt x="25" y="0"/>
                      </a:cubicBezTo>
                      <a:cubicBezTo>
                        <a:pt x="37" y="2"/>
                        <a:pt x="41" y="2"/>
                        <a:pt x="49" y="10"/>
                      </a:cubicBezTo>
                      <a:cubicBezTo>
                        <a:pt x="45" y="21"/>
                        <a:pt x="46" y="12"/>
                        <a:pt x="53" y="20"/>
                      </a:cubicBezTo>
                      <a:cubicBezTo>
                        <a:pt x="56" y="24"/>
                        <a:pt x="61" y="32"/>
                        <a:pt x="61" y="32"/>
                      </a:cubicBezTo>
                      <a:cubicBezTo>
                        <a:pt x="56" y="47"/>
                        <a:pt x="53" y="42"/>
                        <a:pt x="41" y="38"/>
                      </a:cubicBezTo>
                      <a:cubicBezTo>
                        <a:pt x="27" y="47"/>
                        <a:pt x="34" y="48"/>
                        <a:pt x="23" y="44"/>
                      </a:cubicBezTo>
                      <a:cubicBezTo>
                        <a:pt x="22" y="42"/>
                        <a:pt x="21" y="38"/>
                        <a:pt x="21"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9" name="Freeform 83"/>
                <p:cNvSpPr>
                  <a:spLocks/>
                </p:cNvSpPr>
                <p:nvPr userDrawn="1"/>
              </p:nvSpPr>
              <p:spPr bwMode="ltGray">
                <a:xfrm>
                  <a:off x="1977" y="594"/>
                  <a:ext cx="122" cy="61"/>
                </a:xfrm>
                <a:custGeom>
                  <a:avLst/>
                  <a:gdLst/>
                  <a:ahLst/>
                  <a:cxnLst>
                    <a:cxn ang="0">
                      <a:pos x="46" y="28"/>
                    </a:cxn>
                    <a:cxn ang="0">
                      <a:pos x="36" y="14"/>
                    </a:cxn>
                    <a:cxn ang="0">
                      <a:pos x="26" y="30"/>
                    </a:cxn>
                    <a:cxn ang="0">
                      <a:pos x="0" y="24"/>
                    </a:cxn>
                    <a:cxn ang="0">
                      <a:pos x="10" y="42"/>
                    </a:cxn>
                    <a:cxn ang="0">
                      <a:pos x="16" y="62"/>
                    </a:cxn>
                    <a:cxn ang="0">
                      <a:pos x="24" y="48"/>
                    </a:cxn>
                    <a:cxn ang="0">
                      <a:pos x="30" y="44"/>
                    </a:cxn>
                    <a:cxn ang="0">
                      <a:pos x="48" y="56"/>
                    </a:cxn>
                    <a:cxn ang="0">
                      <a:pos x="70" y="62"/>
                    </a:cxn>
                    <a:cxn ang="0">
                      <a:pos x="88" y="72"/>
                    </a:cxn>
                    <a:cxn ang="0">
                      <a:pos x="106" y="102"/>
                    </a:cxn>
                    <a:cxn ang="0">
                      <a:pos x="104" y="122"/>
                    </a:cxn>
                    <a:cxn ang="0">
                      <a:pos x="98" y="134"/>
                    </a:cxn>
                    <a:cxn ang="0">
                      <a:pos x="122" y="128"/>
                    </a:cxn>
                    <a:cxn ang="0">
                      <a:pos x="140" y="140"/>
                    </a:cxn>
                    <a:cxn ang="0">
                      <a:pos x="168" y="148"/>
                    </a:cxn>
                    <a:cxn ang="0">
                      <a:pos x="174" y="146"/>
                    </a:cxn>
                    <a:cxn ang="0">
                      <a:pos x="168" y="134"/>
                    </a:cxn>
                    <a:cxn ang="0">
                      <a:pos x="178" y="136"/>
                    </a:cxn>
                    <a:cxn ang="0">
                      <a:pos x="186" y="118"/>
                    </a:cxn>
                    <a:cxn ang="0">
                      <a:pos x="202" y="122"/>
                    </a:cxn>
                    <a:cxn ang="0">
                      <a:pos x="214" y="130"/>
                    </a:cxn>
                    <a:cxn ang="0">
                      <a:pos x="244" y="168"/>
                    </a:cxn>
                    <a:cxn ang="0">
                      <a:pos x="262" y="178"/>
                    </a:cxn>
                    <a:cxn ang="0">
                      <a:pos x="284" y="170"/>
                    </a:cxn>
                    <a:cxn ang="0">
                      <a:pos x="268" y="160"/>
                    </a:cxn>
                    <a:cxn ang="0">
                      <a:pos x="256" y="138"/>
                    </a:cxn>
                    <a:cxn ang="0">
                      <a:pos x="250" y="132"/>
                    </a:cxn>
                    <a:cxn ang="0">
                      <a:pos x="248" y="122"/>
                    </a:cxn>
                    <a:cxn ang="0">
                      <a:pos x="236" y="116"/>
                    </a:cxn>
                    <a:cxn ang="0">
                      <a:pos x="240" y="96"/>
                    </a:cxn>
                    <a:cxn ang="0">
                      <a:pos x="220" y="86"/>
                    </a:cxn>
                    <a:cxn ang="0">
                      <a:pos x="210" y="70"/>
                    </a:cxn>
                    <a:cxn ang="0">
                      <a:pos x="190" y="54"/>
                    </a:cxn>
                    <a:cxn ang="0">
                      <a:pos x="168" y="38"/>
                    </a:cxn>
                    <a:cxn ang="0">
                      <a:pos x="156" y="34"/>
                    </a:cxn>
                    <a:cxn ang="0">
                      <a:pos x="120" y="16"/>
                    </a:cxn>
                    <a:cxn ang="0">
                      <a:pos x="102" y="4"/>
                    </a:cxn>
                    <a:cxn ang="0">
                      <a:pos x="96" y="0"/>
                    </a:cxn>
                    <a:cxn ang="0">
                      <a:pos x="70" y="10"/>
                    </a:cxn>
                    <a:cxn ang="0">
                      <a:pos x="56" y="32"/>
                    </a:cxn>
                    <a:cxn ang="0">
                      <a:pos x="46" y="28"/>
                    </a:cxn>
                  </a:cxnLst>
                  <a:rect l="0" t="0" r="r" b="b"/>
                  <a:pathLst>
                    <a:path w="286" h="182">
                      <a:moveTo>
                        <a:pt x="46" y="28"/>
                      </a:moveTo>
                      <a:cubicBezTo>
                        <a:pt x="41" y="14"/>
                        <a:pt x="46" y="17"/>
                        <a:pt x="36" y="14"/>
                      </a:cubicBezTo>
                      <a:cubicBezTo>
                        <a:pt x="31" y="17"/>
                        <a:pt x="26" y="30"/>
                        <a:pt x="26" y="30"/>
                      </a:cubicBezTo>
                      <a:cubicBezTo>
                        <a:pt x="12" y="25"/>
                        <a:pt x="19" y="21"/>
                        <a:pt x="0" y="24"/>
                      </a:cubicBezTo>
                      <a:cubicBezTo>
                        <a:pt x="2" y="33"/>
                        <a:pt x="2" y="37"/>
                        <a:pt x="10" y="42"/>
                      </a:cubicBezTo>
                      <a:cubicBezTo>
                        <a:pt x="12" y="49"/>
                        <a:pt x="14" y="55"/>
                        <a:pt x="16" y="62"/>
                      </a:cubicBezTo>
                      <a:cubicBezTo>
                        <a:pt x="24" y="59"/>
                        <a:pt x="27" y="57"/>
                        <a:pt x="24" y="48"/>
                      </a:cubicBezTo>
                      <a:cubicBezTo>
                        <a:pt x="26" y="47"/>
                        <a:pt x="28" y="43"/>
                        <a:pt x="30" y="44"/>
                      </a:cubicBezTo>
                      <a:cubicBezTo>
                        <a:pt x="48" y="48"/>
                        <a:pt x="36" y="52"/>
                        <a:pt x="48" y="56"/>
                      </a:cubicBezTo>
                      <a:cubicBezTo>
                        <a:pt x="74" y="65"/>
                        <a:pt x="47" y="56"/>
                        <a:pt x="70" y="62"/>
                      </a:cubicBezTo>
                      <a:cubicBezTo>
                        <a:pt x="77" y="64"/>
                        <a:pt x="88" y="72"/>
                        <a:pt x="88" y="72"/>
                      </a:cubicBezTo>
                      <a:cubicBezTo>
                        <a:pt x="96" y="84"/>
                        <a:pt x="102" y="87"/>
                        <a:pt x="106" y="102"/>
                      </a:cubicBezTo>
                      <a:cubicBezTo>
                        <a:pt x="105" y="109"/>
                        <a:pt x="106" y="115"/>
                        <a:pt x="104" y="122"/>
                      </a:cubicBezTo>
                      <a:cubicBezTo>
                        <a:pt x="103" y="126"/>
                        <a:pt x="94" y="132"/>
                        <a:pt x="98" y="134"/>
                      </a:cubicBezTo>
                      <a:cubicBezTo>
                        <a:pt x="106" y="137"/>
                        <a:pt x="122" y="128"/>
                        <a:pt x="122" y="128"/>
                      </a:cubicBezTo>
                      <a:cubicBezTo>
                        <a:pt x="130" y="131"/>
                        <a:pt x="133" y="135"/>
                        <a:pt x="140" y="140"/>
                      </a:cubicBezTo>
                      <a:cubicBezTo>
                        <a:pt x="148" y="145"/>
                        <a:pt x="159" y="145"/>
                        <a:pt x="168" y="148"/>
                      </a:cubicBezTo>
                      <a:cubicBezTo>
                        <a:pt x="170" y="147"/>
                        <a:pt x="173" y="148"/>
                        <a:pt x="174" y="146"/>
                      </a:cubicBezTo>
                      <a:cubicBezTo>
                        <a:pt x="176" y="142"/>
                        <a:pt x="164" y="136"/>
                        <a:pt x="168" y="134"/>
                      </a:cubicBezTo>
                      <a:cubicBezTo>
                        <a:pt x="171" y="132"/>
                        <a:pt x="175" y="135"/>
                        <a:pt x="178" y="136"/>
                      </a:cubicBezTo>
                      <a:cubicBezTo>
                        <a:pt x="182" y="131"/>
                        <a:pt x="186" y="118"/>
                        <a:pt x="186" y="118"/>
                      </a:cubicBezTo>
                      <a:cubicBezTo>
                        <a:pt x="189" y="119"/>
                        <a:pt x="199" y="120"/>
                        <a:pt x="202" y="122"/>
                      </a:cubicBezTo>
                      <a:cubicBezTo>
                        <a:pt x="206" y="124"/>
                        <a:pt x="214" y="130"/>
                        <a:pt x="214" y="130"/>
                      </a:cubicBezTo>
                      <a:cubicBezTo>
                        <a:pt x="224" y="145"/>
                        <a:pt x="228" y="158"/>
                        <a:pt x="244" y="168"/>
                      </a:cubicBezTo>
                      <a:cubicBezTo>
                        <a:pt x="250" y="172"/>
                        <a:pt x="262" y="178"/>
                        <a:pt x="262" y="178"/>
                      </a:cubicBezTo>
                      <a:cubicBezTo>
                        <a:pt x="265" y="178"/>
                        <a:pt x="286" y="182"/>
                        <a:pt x="284" y="170"/>
                      </a:cubicBezTo>
                      <a:cubicBezTo>
                        <a:pt x="283" y="164"/>
                        <a:pt x="268" y="160"/>
                        <a:pt x="268" y="160"/>
                      </a:cubicBezTo>
                      <a:cubicBezTo>
                        <a:pt x="261" y="150"/>
                        <a:pt x="270" y="143"/>
                        <a:pt x="256" y="138"/>
                      </a:cubicBezTo>
                      <a:cubicBezTo>
                        <a:pt x="254" y="136"/>
                        <a:pt x="251" y="135"/>
                        <a:pt x="250" y="132"/>
                      </a:cubicBezTo>
                      <a:cubicBezTo>
                        <a:pt x="248" y="129"/>
                        <a:pt x="250" y="125"/>
                        <a:pt x="248" y="122"/>
                      </a:cubicBezTo>
                      <a:cubicBezTo>
                        <a:pt x="246" y="118"/>
                        <a:pt x="240" y="118"/>
                        <a:pt x="236" y="116"/>
                      </a:cubicBezTo>
                      <a:cubicBezTo>
                        <a:pt x="230" y="107"/>
                        <a:pt x="227" y="100"/>
                        <a:pt x="240" y="96"/>
                      </a:cubicBezTo>
                      <a:cubicBezTo>
                        <a:pt x="236" y="83"/>
                        <a:pt x="236" y="84"/>
                        <a:pt x="220" y="86"/>
                      </a:cubicBezTo>
                      <a:cubicBezTo>
                        <a:pt x="209" y="82"/>
                        <a:pt x="208" y="82"/>
                        <a:pt x="210" y="70"/>
                      </a:cubicBezTo>
                      <a:cubicBezTo>
                        <a:pt x="207" y="60"/>
                        <a:pt x="199" y="57"/>
                        <a:pt x="190" y="54"/>
                      </a:cubicBezTo>
                      <a:cubicBezTo>
                        <a:pt x="181" y="45"/>
                        <a:pt x="181" y="42"/>
                        <a:pt x="168" y="38"/>
                      </a:cubicBezTo>
                      <a:cubicBezTo>
                        <a:pt x="164" y="37"/>
                        <a:pt x="156" y="34"/>
                        <a:pt x="156" y="34"/>
                      </a:cubicBezTo>
                      <a:cubicBezTo>
                        <a:pt x="146" y="24"/>
                        <a:pt x="134" y="21"/>
                        <a:pt x="120" y="16"/>
                      </a:cubicBezTo>
                      <a:cubicBezTo>
                        <a:pt x="113" y="14"/>
                        <a:pt x="108" y="8"/>
                        <a:pt x="102" y="4"/>
                      </a:cubicBezTo>
                      <a:cubicBezTo>
                        <a:pt x="100" y="3"/>
                        <a:pt x="96" y="0"/>
                        <a:pt x="96" y="0"/>
                      </a:cubicBezTo>
                      <a:cubicBezTo>
                        <a:pt x="83" y="2"/>
                        <a:pt x="79" y="1"/>
                        <a:pt x="70" y="10"/>
                      </a:cubicBezTo>
                      <a:cubicBezTo>
                        <a:pt x="67" y="19"/>
                        <a:pt x="63" y="27"/>
                        <a:pt x="56" y="32"/>
                      </a:cubicBezTo>
                      <a:cubicBezTo>
                        <a:pt x="49" y="30"/>
                        <a:pt x="52" y="31"/>
                        <a:pt x="4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0" name="Freeform 84"/>
                <p:cNvSpPr>
                  <a:spLocks/>
                </p:cNvSpPr>
                <p:nvPr userDrawn="1"/>
              </p:nvSpPr>
              <p:spPr bwMode="ltGray">
                <a:xfrm>
                  <a:off x="2082" y="599"/>
                  <a:ext cx="32" cy="27"/>
                </a:xfrm>
                <a:custGeom>
                  <a:avLst/>
                  <a:gdLst/>
                  <a:ahLst/>
                  <a:cxnLst>
                    <a:cxn ang="0">
                      <a:pos x="1" y="58"/>
                    </a:cxn>
                    <a:cxn ang="0">
                      <a:pos x="27" y="60"/>
                    </a:cxn>
                    <a:cxn ang="0">
                      <a:pos x="45" y="48"/>
                    </a:cxn>
                    <a:cxn ang="0">
                      <a:pos x="57" y="30"/>
                    </a:cxn>
                    <a:cxn ang="0">
                      <a:pos x="43" y="14"/>
                    </a:cxn>
                    <a:cxn ang="0">
                      <a:pos x="43" y="4"/>
                    </a:cxn>
                    <a:cxn ang="0">
                      <a:pos x="71" y="26"/>
                    </a:cxn>
                    <a:cxn ang="0">
                      <a:pos x="67" y="54"/>
                    </a:cxn>
                    <a:cxn ang="0">
                      <a:pos x="33" y="78"/>
                    </a:cxn>
                    <a:cxn ang="0">
                      <a:pos x="9" y="66"/>
                    </a:cxn>
                    <a:cxn ang="0">
                      <a:pos x="3" y="62"/>
                    </a:cxn>
                    <a:cxn ang="0">
                      <a:pos x="1" y="58"/>
                    </a:cxn>
                  </a:cxnLst>
                  <a:rect l="0" t="0" r="r" b="b"/>
                  <a:pathLst>
                    <a:path w="78" h="78">
                      <a:moveTo>
                        <a:pt x="1" y="58"/>
                      </a:moveTo>
                      <a:cubicBezTo>
                        <a:pt x="6" y="44"/>
                        <a:pt x="18" y="57"/>
                        <a:pt x="27" y="60"/>
                      </a:cubicBezTo>
                      <a:cubicBezTo>
                        <a:pt x="35" y="57"/>
                        <a:pt x="38" y="52"/>
                        <a:pt x="45" y="48"/>
                      </a:cubicBezTo>
                      <a:cubicBezTo>
                        <a:pt x="48" y="40"/>
                        <a:pt x="51" y="36"/>
                        <a:pt x="57" y="30"/>
                      </a:cubicBezTo>
                      <a:cubicBezTo>
                        <a:pt x="55" y="23"/>
                        <a:pt x="43" y="14"/>
                        <a:pt x="43" y="14"/>
                      </a:cubicBezTo>
                      <a:cubicBezTo>
                        <a:pt x="33" y="0"/>
                        <a:pt x="30" y="1"/>
                        <a:pt x="43" y="4"/>
                      </a:cubicBezTo>
                      <a:cubicBezTo>
                        <a:pt x="54" y="11"/>
                        <a:pt x="58" y="22"/>
                        <a:pt x="71" y="26"/>
                      </a:cubicBezTo>
                      <a:cubicBezTo>
                        <a:pt x="78" y="37"/>
                        <a:pt x="78" y="46"/>
                        <a:pt x="67" y="54"/>
                      </a:cubicBezTo>
                      <a:cubicBezTo>
                        <a:pt x="51" y="49"/>
                        <a:pt x="53" y="71"/>
                        <a:pt x="33" y="78"/>
                      </a:cubicBezTo>
                      <a:cubicBezTo>
                        <a:pt x="16" y="72"/>
                        <a:pt x="25" y="76"/>
                        <a:pt x="9" y="66"/>
                      </a:cubicBezTo>
                      <a:cubicBezTo>
                        <a:pt x="7" y="65"/>
                        <a:pt x="3" y="62"/>
                        <a:pt x="3" y="62"/>
                      </a:cubicBezTo>
                      <a:cubicBezTo>
                        <a:pt x="0" y="54"/>
                        <a:pt x="13" y="42"/>
                        <a:pt x="1" y="5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1" name="Freeform 85"/>
                <p:cNvSpPr>
                  <a:spLocks/>
                </p:cNvSpPr>
                <p:nvPr userDrawn="1"/>
              </p:nvSpPr>
              <p:spPr bwMode="ltGray">
                <a:xfrm>
                  <a:off x="2152" y="544"/>
                  <a:ext cx="8" cy="6"/>
                </a:xfrm>
                <a:custGeom>
                  <a:avLst/>
                  <a:gdLst/>
                  <a:ahLst/>
                  <a:cxnLst>
                    <a:cxn ang="0">
                      <a:pos x="3" y="4"/>
                    </a:cxn>
                    <a:cxn ang="0">
                      <a:pos x="3" y="14"/>
                    </a:cxn>
                    <a:cxn ang="0">
                      <a:pos x="3" y="4"/>
                    </a:cxn>
                  </a:cxnLst>
                  <a:rect l="0" t="0" r="r" b="b"/>
                  <a:pathLst>
                    <a:path w="17" h="18">
                      <a:moveTo>
                        <a:pt x="3" y="4"/>
                      </a:moveTo>
                      <a:cubicBezTo>
                        <a:pt x="17" y="7"/>
                        <a:pt x="16" y="18"/>
                        <a:pt x="3" y="14"/>
                      </a:cubicBezTo>
                      <a:cubicBezTo>
                        <a:pt x="0" y="6"/>
                        <a:pt x="7" y="0"/>
                        <a:pt x="3"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2" name="Freeform 86"/>
                <p:cNvSpPr>
                  <a:spLocks/>
                </p:cNvSpPr>
                <p:nvPr userDrawn="1"/>
              </p:nvSpPr>
              <p:spPr bwMode="ltGray">
                <a:xfrm>
                  <a:off x="2194" y="584"/>
                  <a:ext cx="11" cy="8"/>
                </a:xfrm>
                <a:custGeom>
                  <a:avLst/>
                  <a:gdLst/>
                  <a:ahLst/>
                  <a:cxnLst>
                    <a:cxn ang="0">
                      <a:pos x="8" y="14"/>
                    </a:cxn>
                    <a:cxn ang="0">
                      <a:pos x="14" y="0"/>
                    </a:cxn>
                    <a:cxn ang="0">
                      <a:pos x="14" y="22"/>
                    </a:cxn>
                    <a:cxn ang="0">
                      <a:pos x="8" y="14"/>
                    </a:cxn>
                  </a:cxnLst>
                  <a:rect l="0" t="0" r="r" b="b"/>
                  <a:pathLst>
                    <a:path w="26" h="22">
                      <a:moveTo>
                        <a:pt x="8" y="14"/>
                      </a:moveTo>
                      <a:cubicBezTo>
                        <a:pt x="5" y="6"/>
                        <a:pt x="5" y="3"/>
                        <a:pt x="14" y="0"/>
                      </a:cubicBezTo>
                      <a:cubicBezTo>
                        <a:pt x="26" y="4"/>
                        <a:pt x="23" y="16"/>
                        <a:pt x="14" y="22"/>
                      </a:cubicBezTo>
                      <a:cubicBezTo>
                        <a:pt x="0" y="17"/>
                        <a:pt x="13" y="3"/>
                        <a:pt x="8" y="1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3" name="Freeform 87"/>
                <p:cNvSpPr>
                  <a:spLocks/>
                </p:cNvSpPr>
                <p:nvPr userDrawn="1"/>
              </p:nvSpPr>
              <p:spPr bwMode="ltGray">
                <a:xfrm>
                  <a:off x="2060" y="494"/>
                  <a:ext cx="7" cy="5"/>
                </a:xfrm>
                <a:custGeom>
                  <a:avLst/>
                  <a:gdLst/>
                  <a:ahLst/>
                  <a:cxnLst>
                    <a:cxn ang="0">
                      <a:pos x="7" y="12"/>
                    </a:cxn>
                    <a:cxn ang="0">
                      <a:pos x="17" y="2"/>
                    </a:cxn>
                    <a:cxn ang="0">
                      <a:pos x="9" y="12"/>
                    </a:cxn>
                    <a:cxn ang="0">
                      <a:pos x="7" y="12"/>
                    </a:cxn>
                  </a:cxnLst>
                  <a:rect l="0" t="0" r="r" b="b"/>
                  <a:pathLst>
                    <a:path w="20" h="15">
                      <a:moveTo>
                        <a:pt x="7" y="12"/>
                      </a:moveTo>
                      <a:cubicBezTo>
                        <a:pt x="0" y="1"/>
                        <a:pt x="6" y="0"/>
                        <a:pt x="17" y="2"/>
                      </a:cubicBezTo>
                      <a:cubicBezTo>
                        <a:pt x="20" y="10"/>
                        <a:pt x="18" y="15"/>
                        <a:pt x="9" y="12"/>
                      </a:cubicBezTo>
                      <a:cubicBezTo>
                        <a:pt x="4" y="4"/>
                        <a:pt x="4" y="4"/>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4" name="Freeform 88"/>
                <p:cNvSpPr>
                  <a:spLocks/>
                </p:cNvSpPr>
                <p:nvPr userDrawn="1"/>
              </p:nvSpPr>
              <p:spPr bwMode="ltGray">
                <a:xfrm>
                  <a:off x="1988" y="537"/>
                  <a:ext cx="8" cy="5"/>
                </a:xfrm>
                <a:custGeom>
                  <a:avLst/>
                  <a:gdLst/>
                  <a:ahLst/>
                  <a:cxnLst>
                    <a:cxn ang="0">
                      <a:pos x="7" y="12"/>
                    </a:cxn>
                    <a:cxn ang="0">
                      <a:pos x="15" y="2"/>
                    </a:cxn>
                    <a:cxn ang="0">
                      <a:pos x="15" y="14"/>
                    </a:cxn>
                    <a:cxn ang="0">
                      <a:pos x="7" y="12"/>
                    </a:cxn>
                  </a:cxnLst>
                  <a:rect l="0" t="0" r="r" b="b"/>
                  <a:pathLst>
                    <a:path w="20" h="15">
                      <a:moveTo>
                        <a:pt x="7" y="12"/>
                      </a:moveTo>
                      <a:cubicBezTo>
                        <a:pt x="0" y="2"/>
                        <a:pt x="3" y="0"/>
                        <a:pt x="15" y="2"/>
                      </a:cubicBezTo>
                      <a:cubicBezTo>
                        <a:pt x="16" y="4"/>
                        <a:pt x="20" y="12"/>
                        <a:pt x="15" y="14"/>
                      </a:cubicBezTo>
                      <a:cubicBezTo>
                        <a:pt x="12" y="15"/>
                        <a:pt x="7" y="12"/>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5" name="Freeform 89"/>
                <p:cNvSpPr>
                  <a:spLocks/>
                </p:cNvSpPr>
                <p:nvPr userDrawn="1"/>
              </p:nvSpPr>
              <p:spPr bwMode="ltGray">
                <a:xfrm>
                  <a:off x="1910" y="523"/>
                  <a:ext cx="34" cy="27"/>
                </a:xfrm>
                <a:custGeom>
                  <a:avLst/>
                  <a:gdLst/>
                  <a:ahLst/>
                  <a:cxnLst>
                    <a:cxn ang="0">
                      <a:pos x="0" y="50"/>
                    </a:cxn>
                    <a:cxn ang="0">
                      <a:pos x="14" y="24"/>
                    </a:cxn>
                    <a:cxn ang="0">
                      <a:pos x="26" y="20"/>
                    </a:cxn>
                    <a:cxn ang="0">
                      <a:pos x="48" y="18"/>
                    </a:cxn>
                    <a:cxn ang="0">
                      <a:pos x="58" y="0"/>
                    </a:cxn>
                    <a:cxn ang="0">
                      <a:pos x="80" y="40"/>
                    </a:cxn>
                    <a:cxn ang="0">
                      <a:pos x="70" y="56"/>
                    </a:cxn>
                    <a:cxn ang="0">
                      <a:pos x="54" y="62"/>
                    </a:cxn>
                    <a:cxn ang="0">
                      <a:pos x="48" y="80"/>
                    </a:cxn>
                    <a:cxn ang="0">
                      <a:pos x="32" y="68"/>
                    </a:cxn>
                    <a:cxn ang="0">
                      <a:pos x="38" y="52"/>
                    </a:cxn>
                    <a:cxn ang="0">
                      <a:pos x="30" y="28"/>
                    </a:cxn>
                    <a:cxn ang="0">
                      <a:pos x="20" y="48"/>
                    </a:cxn>
                    <a:cxn ang="0">
                      <a:pos x="8" y="56"/>
                    </a:cxn>
                    <a:cxn ang="0">
                      <a:pos x="0" y="50"/>
                    </a:cxn>
                  </a:cxnLst>
                  <a:rect l="0" t="0" r="r" b="b"/>
                  <a:pathLst>
                    <a:path w="80" h="80">
                      <a:moveTo>
                        <a:pt x="0" y="50"/>
                      </a:moveTo>
                      <a:cubicBezTo>
                        <a:pt x="1" y="47"/>
                        <a:pt x="12" y="25"/>
                        <a:pt x="14" y="24"/>
                      </a:cubicBezTo>
                      <a:cubicBezTo>
                        <a:pt x="17" y="22"/>
                        <a:pt x="26" y="20"/>
                        <a:pt x="26" y="20"/>
                      </a:cubicBezTo>
                      <a:cubicBezTo>
                        <a:pt x="34" y="23"/>
                        <a:pt x="40" y="21"/>
                        <a:pt x="48" y="18"/>
                      </a:cubicBezTo>
                      <a:cubicBezTo>
                        <a:pt x="52" y="12"/>
                        <a:pt x="54" y="6"/>
                        <a:pt x="58" y="0"/>
                      </a:cubicBezTo>
                      <a:cubicBezTo>
                        <a:pt x="70" y="4"/>
                        <a:pt x="76" y="28"/>
                        <a:pt x="80" y="40"/>
                      </a:cubicBezTo>
                      <a:cubicBezTo>
                        <a:pt x="75" y="54"/>
                        <a:pt x="80" y="50"/>
                        <a:pt x="70" y="56"/>
                      </a:cubicBezTo>
                      <a:cubicBezTo>
                        <a:pt x="61" y="53"/>
                        <a:pt x="59" y="54"/>
                        <a:pt x="54" y="62"/>
                      </a:cubicBezTo>
                      <a:cubicBezTo>
                        <a:pt x="57" y="71"/>
                        <a:pt x="56" y="75"/>
                        <a:pt x="48" y="80"/>
                      </a:cubicBezTo>
                      <a:cubicBezTo>
                        <a:pt x="40" y="77"/>
                        <a:pt x="39" y="72"/>
                        <a:pt x="32" y="68"/>
                      </a:cubicBezTo>
                      <a:cubicBezTo>
                        <a:pt x="26" y="59"/>
                        <a:pt x="30" y="57"/>
                        <a:pt x="38" y="52"/>
                      </a:cubicBezTo>
                      <a:cubicBezTo>
                        <a:pt x="41" y="42"/>
                        <a:pt x="39" y="34"/>
                        <a:pt x="30" y="28"/>
                      </a:cubicBezTo>
                      <a:cubicBezTo>
                        <a:pt x="20" y="31"/>
                        <a:pt x="30" y="40"/>
                        <a:pt x="20" y="48"/>
                      </a:cubicBezTo>
                      <a:cubicBezTo>
                        <a:pt x="16" y="51"/>
                        <a:pt x="8" y="56"/>
                        <a:pt x="8" y="56"/>
                      </a:cubicBezTo>
                      <a:cubicBezTo>
                        <a:pt x="2" y="50"/>
                        <a:pt x="5" y="50"/>
                        <a:pt x="0" y="5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6" name="Freeform 90"/>
                <p:cNvSpPr>
                  <a:spLocks/>
                </p:cNvSpPr>
                <p:nvPr userDrawn="1"/>
              </p:nvSpPr>
              <p:spPr bwMode="ltGray">
                <a:xfrm>
                  <a:off x="1899" y="466"/>
                  <a:ext cx="40" cy="59"/>
                </a:xfrm>
                <a:custGeom>
                  <a:avLst/>
                  <a:gdLst/>
                  <a:ahLst/>
                  <a:cxnLst>
                    <a:cxn ang="0">
                      <a:pos x="14" y="96"/>
                    </a:cxn>
                    <a:cxn ang="0">
                      <a:pos x="26" y="128"/>
                    </a:cxn>
                    <a:cxn ang="0">
                      <a:pos x="32" y="108"/>
                    </a:cxn>
                    <a:cxn ang="0">
                      <a:pos x="52" y="100"/>
                    </a:cxn>
                    <a:cxn ang="0">
                      <a:pos x="46" y="124"/>
                    </a:cxn>
                    <a:cxn ang="0">
                      <a:pos x="66" y="126"/>
                    </a:cxn>
                    <a:cxn ang="0">
                      <a:pos x="76" y="142"/>
                    </a:cxn>
                    <a:cxn ang="0">
                      <a:pos x="58" y="148"/>
                    </a:cxn>
                    <a:cxn ang="0">
                      <a:pos x="74" y="174"/>
                    </a:cxn>
                    <a:cxn ang="0">
                      <a:pos x="84" y="154"/>
                    </a:cxn>
                    <a:cxn ang="0">
                      <a:pos x="82" y="112"/>
                    </a:cxn>
                    <a:cxn ang="0">
                      <a:pos x="60" y="106"/>
                    </a:cxn>
                    <a:cxn ang="0">
                      <a:pos x="50" y="82"/>
                    </a:cxn>
                    <a:cxn ang="0">
                      <a:pos x="34" y="82"/>
                    </a:cxn>
                    <a:cxn ang="0">
                      <a:pos x="30" y="70"/>
                    </a:cxn>
                    <a:cxn ang="0">
                      <a:pos x="42" y="42"/>
                    </a:cxn>
                    <a:cxn ang="0">
                      <a:pos x="30" y="0"/>
                    </a:cxn>
                    <a:cxn ang="0">
                      <a:pos x="18" y="22"/>
                    </a:cxn>
                    <a:cxn ang="0">
                      <a:pos x="4" y="46"/>
                    </a:cxn>
                    <a:cxn ang="0">
                      <a:pos x="14" y="76"/>
                    </a:cxn>
                    <a:cxn ang="0">
                      <a:pos x="14" y="96"/>
                    </a:cxn>
                  </a:cxnLst>
                  <a:rect l="0" t="0" r="r" b="b"/>
                  <a:pathLst>
                    <a:path w="94" h="174">
                      <a:moveTo>
                        <a:pt x="14" y="96"/>
                      </a:moveTo>
                      <a:cubicBezTo>
                        <a:pt x="11" y="109"/>
                        <a:pt x="15" y="120"/>
                        <a:pt x="26" y="128"/>
                      </a:cubicBezTo>
                      <a:cubicBezTo>
                        <a:pt x="34" y="120"/>
                        <a:pt x="35" y="119"/>
                        <a:pt x="32" y="108"/>
                      </a:cubicBezTo>
                      <a:cubicBezTo>
                        <a:pt x="35" y="92"/>
                        <a:pt x="39" y="92"/>
                        <a:pt x="52" y="100"/>
                      </a:cubicBezTo>
                      <a:cubicBezTo>
                        <a:pt x="59" y="110"/>
                        <a:pt x="49" y="114"/>
                        <a:pt x="46" y="124"/>
                      </a:cubicBezTo>
                      <a:cubicBezTo>
                        <a:pt x="50" y="137"/>
                        <a:pt x="57" y="129"/>
                        <a:pt x="66" y="126"/>
                      </a:cubicBezTo>
                      <a:cubicBezTo>
                        <a:pt x="77" y="129"/>
                        <a:pt x="79" y="131"/>
                        <a:pt x="76" y="142"/>
                      </a:cubicBezTo>
                      <a:cubicBezTo>
                        <a:pt x="67" y="139"/>
                        <a:pt x="65" y="141"/>
                        <a:pt x="58" y="148"/>
                      </a:cubicBezTo>
                      <a:cubicBezTo>
                        <a:pt x="60" y="160"/>
                        <a:pt x="62" y="170"/>
                        <a:pt x="74" y="174"/>
                      </a:cubicBezTo>
                      <a:cubicBezTo>
                        <a:pt x="77" y="165"/>
                        <a:pt x="74" y="157"/>
                        <a:pt x="84" y="154"/>
                      </a:cubicBezTo>
                      <a:cubicBezTo>
                        <a:pt x="91" y="143"/>
                        <a:pt x="94" y="122"/>
                        <a:pt x="82" y="112"/>
                      </a:cubicBezTo>
                      <a:cubicBezTo>
                        <a:pt x="77" y="108"/>
                        <a:pt x="66" y="108"/>
                        <a:pt x="60" y="106"/>
                      </a:cubicBezTo>
                      <a:cubicBezTo>
                        <a:pt x="65" y="92"/>
                        <a:pt x="66" y="87"/>
                        <a:pt x="50" y="82"/>
                      </a:cubicBezTo>
                      <a:cubicBezTo>
                        <a:pt x="48" y="82"/>
                        <a:pt x="37" y="86"/>
                        <a:pt x="34" y="82"/>
                      </a:cubicBezTo>
                      <a:cubicBezTo>
                        <a:pt x="32" y="79"/>
                        <a:pt x="30" y="70"/>
                        <a:pt x="30" y="70"/>
                      </a:cubicBezTo>
                      <a:cubicBezTo>
                        <a:pt x="32" y="54"/>
                        <a:pt x="32" y="52"/>
                        <a:pt x="42" y="42"/>
                      </a:cubicBezTo>
                      <a:cubicBezTo>
                        <a:pt x="41" y="30"/>
                        <a:pt x="45" y="5"/>
                        <a:pt x="30" y="0"/>
                      </a:cubicBezTo>
                      <a:cubicBezTo>
                        <a:pt x="14" y="4"/>
                        <a:pt x="16" y="4"/>
                        <a:pt x="18" y="22"/>
                      </a:cubicBezTo>
                      <a:cubicBezTo>
                        <a:pt x="16" y="39"/>
                        <a:pt x="15" y="35"/>
                        <a:pt x="4" y="46"/>
                      </a:cubicBezTo>
                      <a:cubicBezTo>
                        <a:pt x="0" y="59"/>
                        <a:pt x="5" y="67"/>
                        <a:pt x="14" y="76"/>
                      </a:cubicBezTo>
                      <a:cubicBezTo>
                        <a:pt x="15" y="80"/>
                        <a:pt x="17" y="93"/>
                        <a:pt x="14" y="9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7" name="Freeform 91"/>
                <p:cNvSpPr>
                  <a:spLocks/>
                </p:cNvSpPr>
                <p:nvPr userDrawn="1"/>
              </p:nvSpPr>
              <p:spPr bwMode="ltGray">
                <a:xfrm>
                  <a:off x="1909" y="508"/>
                  <a:ext cx="14" cy="17"/>
                </a:xfrm>
                <a:custGeom>
                  <a:avLst/>
                  <a:gdLst/>
                  <a:ahLst/>
                  <a:cxnLst>
                    <a:cxn ang="0">
                      <a:pos x="6" y="24"/>
                    </a:cxn>
                    <a:cxn ang="0">
                      <a:pos x="12" y="0"/>
                    </a:cxn>
                    <a:cxn ang="0">
                      <a:pos x="20" y="16"/>
                    </a:cxn>
                    <a:cxn ang="0">
                      <a:pos x="22" y="24"/>
                    </a:cxn>
                    <a:cxn ang="0">
                      <a:pos x="28" y="26"/>
                    </a:cxn>
                    <a:cxn ang="0">
                      <a:pos x="32" y="38"/>
                    </a:cxn>
                    <a:cxn ang="0">
                      <a:pos x="18" y="50"/>
                    </a:cxn>
                    <a:cxn ang="0">
                      <a:pos x="6" y="24"/>
                    </a:cxn>
                  </a:cxnLst>
                  <a:rect l="0" t="0" r="r" b="b"/>
                  <a:pathLst>
                    <a:path w="32" h="50">
                      <a:moveTo>
                        <a:pt x="6" y="24"/>
                      </a:moveTo>
                      <a:cubicBezTo>
                        <a:pt x="0" y="15"/>
                        <a:pt x="3" y="6"/>
                        <a:pt x="12" y="0"/>
                      </a:cubicBezTo>
                      <a:cubicBezTo>
                        <a:pt x="23" y="3"/>
                        <a:pt x="23" y="5"/>
                        <a:pt x="20" y="16"/>
                      </a:cubicBezTo>
                      <a:cubicBezTo>
                        <a:pt x="21" y="19"/>
                        <a:pt x="20" y="22"/>
                        <a:pt x="22" y="24"/>
                      </a:cubicBezTo>
                      <a:cubicBezTo>
                        <a:pt x="23" y="26"/>
                        <a:pt x="27" y="24"/>
                        <a:pt x="28" y="26"/>
                      </a:cubicBezTo>
                      <a:cubicBezTo>
                        <a:pt x="30" y="29"/>
                        <a:pt x="32" y="38"/>
                        <a:pt x="32" y="38"/>
                      </a:cubicBezTo>
                      <a:cubicBezTo>
                        <a:pt x="29" y="46"/>
                        <a:pt x="26" y="47"/>
                        <a:pt x="18" y="50"/>
                      </a:cubicBezTo>
                      <a:cubicBezTo>
                        <a:pt x="12" y="41"/>
                        <a:pt x="18" y="24"/>
                        <a:pt x="6"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8" name="Freeform 92"/>
                <p:cNvSpPr>
                  <a:spLocks/>
                </p:cNvSpPr>
                <p:nvPr userDrawn="1"/>
              </p:nvSpPr>
              <p:spPr bwMode="ltGray">
                <a:xfrm>
                  <a:off x="1881" y="512"/>
                  <a:ext cx="19" cy="17"/>
                </a:xfrm>
                <a:custGeom>
                  <a:avLst/>
                  <a:gdLst/>
                  <a:ahLst/>
                  <a:cxnLst>
                    <a:cxn ang="0">
                      <a:pos x="0" y="44"/>
                    </a:cxn>
                    <a:cxn ang="0">
                      <a:pos x="22" y="20"/>
                    </a:cxn>
                    <a:cxn ang="0">
                      <a:pos x="36" y="0"/>
                    </a:cxn>
                    <a:cxn ang="0">
                      <a:pos x="24" y="28"/>
                    </a:cxn>
                    <a:cxn ang="0">
                      <a:pos x="2" y="50"/>
                    </a:cxn>
                    <a:cxn ang="0">
                      <a:pos x="0" y="44"/>
                    </a:cxn>
                  </a:cxnLst>
                  <a:rect l="0" t="0" r="r" b="b"/>
                  <a:pathLst>
                    <a:path w="43" h="50">
                      <a:moveTo>
                        <a:pt x="0" y="44"/>
                      </a:moveTo>
                      <a:cubicBezTo>
                        <a:pt x="6" y="38"/>
                        <a:pt x="18" y="29"/>
                        <a:pt x="22" y="20"/>
                      </a:cubicBezTo>
                      <a:cubicBezTo>
                        <a:pt x="27" y="10"/>
                        <a:pt x="25" y="4"/>
                        <a:pt x="36" y="0"/>
                      </a:cubicBezTo>
                      <a:cubicBezTo>
                        <a:pt x="43" y="11"/>
                        <a:pt x="36" y="24"/>
                        <a:pt x="24" y="28"/>
                      </a:cubicBezTo>
                      <a:cubicBezTo>
                        <a:pt x="21" y="38"/>
                        <a:pt x="12" y="47"/>
                        <a:pt x="2" y="50"/>
                      </a:cubicBezTo>
                      <a:cubicBezTo>
                        <a:pt x="1" y="48"/>
                        <a:pt x="0" y="44"/>
                        <a:pt x="0" y="4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9" name="Freeform 93"/>
                <p:cNvSpPr>
                  <a:spLocks/>
                </p:cNvSpPr>
                <p:nvPr userDrawn="1"/>
              </p:nvSpPr>
              <p:spPr bwMode="ltGray">
                <a:xfrm>
                  <a:off x="2930" y="489"/>
                  <a:ext cx="299" cy="180"/>
                </a:xfrm>
                <a:custGeom>
                  <a:avLst/>
                  <a:gdLst/>
                  <a:ahLst/>
                  <a:cxnLst>
                    <a:cxn ang="0">
                      <a:pos x="21" y="280"/>
                    </a:cxn>
                    <a:cxn ang="0">
                      <a:pos x="24" y="250"/>
                    </a:cxn>
                    <a:cxn ang="0">
                      <a:pos x="22" y="245"/>
                    </a:cxn>
                    <a:cxn ang="0">
                      <a:pos x="16" y="218"/>
                    </a:cxn>
                    <a:cxn ang="0">
                      <a:pos x="4" y="215"/>
                    </a:cxn>
                    <a:cxn ang="0">
                      <a:pos x="0" y="191"/>
                    </a:cxn>
                    <a:cxn ang="0">
                      <a:pos x="12" y="180"/>
                    </a:cxn>
                    <a:cxn ang="0">
                      <a:pos x="6" y="165"/>
                    </a:cxn>
                    <a:cxn ang="0">
                      <a:pos x="2" y="160"/>
                    </a:cxn>
                    <a:cxn ang="0">
                      <a:pos x="28" y="120"/>
                    </a:cxn>
                    <a:cxn ang="0">
                      <a:pos x="44" y="96"/>
                    </a:cxn>
                    <a:cxn ang="0">
                      <a:pos x="42" y="70"/>
                    </a:cxn>
                    <a:cxn ang="0">
                      <a:pos x="24" y="43"/>
                    </a:cxn>
                    <a:cxn ang="0">
                      <a:pos x="20" y="32"/>
                    </a:cxn>
                    <a:cxn ang="0">
                      <a:pos x="26" y="36"/>
                    </a:cxn>
                    <a:cxn ang="0">
                      <a:pos x="48" y="35"/>
                    </a:cxn>
                    <a:cxn ang="0">
                      <a:pos x="64" y="11"/>
                    </a:cxn>
                    <a:cxn ang="0">
                      <a:pos x="82" y="0"/>
                    </a:cxn>
                    <a:cxn ang="0">
                      <a:pos x="88" y="2"/>
                    </a:cxn>
                    <a:cxn ang="0">
                      <a:pos x="92" y="9"/>
                    </a:cxn>
                    <a:cxn ang="0">
                      <a:pos x="98" y="5"/>
                    </a:cxn>
                    <a:cxn ang="0">
                      <a:pos x="110" y="8"/>
                    </a:cxn>
                    <a:cxn ang="0">
                      <a:pos x="116" y="9"/>
                    </a:cxn>
                    <a:cxn ang="0">
                      <a:pos x="141" y="14"/>
                    </a:cxn>
                    <a:cxn ang="0">
                      <a:pos x="155" y="24"/>
                    </a:cxn>
                    <a:cxn ang="0">
                      <a:pos x="167" y="17"/>
                    </a:cxn>
                    <a:cxn ang="0">
                      <a:pos x="173" y="14"/>
                    </a:cxn>
                    <a:cxn ang="0">
                      <a:pos x="195" y="14"/>
                    </a:cxn>
                    <a:cxn ang="0">
                      <a:pos x="211" y="32"/>
                    </a:cxn>
                    <a:cxn ang="0">
                      <a:pos x="231" y="59"/>
                    </a:cxn>
                    <a:cxn ang="0">
                      <a:pos x="245" y="70"/>
                    </a:cxn>
                    <a:cxn ang="0">
                      <a:pos x="257" y="68"/>
                    </a:cxn>
                    <a:cxn ang="0">
                      <a:pos x="270" y="65"/>
                    </a:cxn>
                    <a:cxn ang="0">
                      <a:pos x="290" y="71"/>
                    </a:cxn>
                    <a:cxn ang="0">
                      <a:pos x="300" y="81"/>
                    </a:cxn>
                    <a:cxn ang="0">
                      <a:pos x="308" y="90"/>
                    </a:cxn>
                    <a:cxn ang="0">
                      <a:pos x="318" y="111"/>
                    </a:cxn>
                    <a:cxn ang="0">
                      <a:pos x="322" y="120"/>
                    </a:cxn>
                    <a:cxn ang="0">
                      <a:pos x="324" y="125"/>
                    </a:cxn>
                    <a:cxn ang="0">
                      <a:pos x="310" y="142"/>
                    </a:cxn>
                    <a:cxn ang="0">
                      <a:pos x="322" y="141"/>
                    </a:cxn>
                    <a:cxn ang="0">
                      <a:pos x="342" y="155"/>
                    </a:cxn>
                    <a:cxn ang="0">
                      <a:pos x="364" y="157"/>
                    </a:cxn>
                    <a:cxn ang="0">
                      <a:pos x="380" y="168"/>
                    </a:cxn>
                    <a:cxn ang="0">
                      <a:pos x="382" y="172"/>
                    </a:cxn>
                    <a:cxn ang="0">
                      <a:pos x="382" y="176"/>
                    </a:cxn>
                    <a:cxn ang="0">
                      <a:pos x="394" y="172"/>
                    </a:cxn>
                    <a:cxn ang="0">
                      <a:pos x="400" y="171"/>
                    </a:cxn>
                    <a:cxn ang="0">
                      <a:pos x="439" y="185"/>
                    </a:cxn>
                    <a:cxn ang="0">
                      <a:pos x="447" y="199"/>
                    </a:cxn>
                    <a:cxn ang="0">
                      <a:pos x="465" y="201"/>
                    </a:cxn>
                    <a:cxn ang="0">
                      <a:pos x="471" y="215"/>
                    </a:cxn>
                    <a:cxn ang="0">
                      <a:pos x="451" y="258"/>
                    </a:cxn>
                    <a:cxn ang="0">
                      <a:pos x="435" y="281"/>
                    </a:cxn>
                  </a:cxnLst>
                  <a:rect l="0" t="0" r="r" b="b"/>
                  <a:pathLst>
                    <a:path w="471" h="281">
                      <a:moveTo>
                        <a:pt x="21" y="280"/>
                      </a:moveTo>
                      <a:cubicBezTo>
                        <a:pt x="32" y="281"/>
                        <a:pt x="25" y="253"/>
                        <a:pt x="24" y="250"/>
                      </a:cubicBezTo>
                      <a:cubicBezTo>
                        <a:pt x="23" y="248"/>
                        <a:pt x="22" y="245"/>
                        <a:pt x="22" y="245"/>
                      </a:cubicBezTo>
                      <a:cubicBezTo>
                        <a:pt x="21" y="243"/>
                        <a:pt x="20" y="221"/>
                        <a:pt x="16" y="218"/>
                      </a:cubicBezTo>
                      <a:cubicBezTo>
                        <a:pt x="13" y="216"/>
                        <a:pt x="4" y="215"/>
                        <a:pt x="4" y="215"/>
                      </a:cubicBezTo>
                      <a:cubicBezTo>
                        <a:pt x="0" y="207"/>
                        <a:pt x="3" y="200"/>
                        <a:pt x="0" y="191"/>
                      </a:cubicBezTo>
                      <a:cubicBezTo>
                        <a:pt x="2" y="185"/>
                        <a:pt x="7" y="186"/>
                        <a:pt x="12" y="180"/>
                      </a:cubicBezTo>
                      <a:cubicBezTo>
                        <a:pt x="14" y="172"/>
                        <a:pt x="14" y="169"/>
                        <a:pt x="6" y="165"/>
                      </a:cubicBezTo>
                      <a:cubicBezTo>
                        <a:pt x="4" y="163"/>
                        <a:pt x="2" y="162"/>
                        <a:pt x="2" y="160"/>
                      </a:cubicBezTo>
                      <a:cubicBezTo>
                        <a:pt x="2" y="150"/>
                        <a:pt x="16" y="123"/>
                        <a:pt x="28" y="120"/>
                      </a:cubicBezTo>
                      <a:cubicBezTo>
                        <a:pt x="32" y="111"/>
                        <a:pt x="40" y="105"/>
                        <a:pt x="44" y="96"/>
                      </a:cubicBezTo>
                      <a:cubicBezTo>
                        <a:pt x="39" y="83"/>
                        <a:pt x="38" y="85"/>
                        <a:pt x="42" y="70"/>
                      </a:cubicBezTo>
                      <a:cubicBezTo>
                        <a:pt x="38" y="60"/>
                        <a:pt x="34" y="48"/>
                        <a:pt x="24" y="43"/>
                      </a:cubicBezTo>
                      <a:cubicBezTo>
                        <a:pt x="18" y="36"/>
                        <a:pt x="10" y="37"/>
                        <a:pt x="20" y="32"/>
                      </a:cubicBezTo>
                      <a:cubicBezTo>
                        <a:pt x="27" y="34"/>
                        <a:pt x="26" y="32"/>
                        <a:pt x="26" y="36"/>
                      </a:cubicBezTo>
                      <a:cubicBezTo>
                        <a:pt x="34" y="41"/>
                        <a:pt x="39" y="39"/>
                        <a:pt x="48" y="35"/>
                      </a:cubicBezTo>
                      <a:cubicBezTo>
                        <a:pt x="45" y="22"/>
                        <a:pt x="48" y="14"/>
                        <a:pt x="64" y="11"/>
                      </a:cubicBezTo>
                      <a:cubicBezTo>
                        <a:pt x="71" y="8"/>
                        <a:pt x="75" y="3"/>
                        <a:pt x="82" y="0"/>
                      </a:cubicBezTo>
                      <a:cubicBezTo>
                        <a:pt x="84" y="1"/>
                        <a:pt x="88" y="0"/>
                        <a:pt x="88" y="2"/>
                      </a:cubicBezTo>
                      <a:cubicBezTo>
                        <a:pt x="90" y="12"/>
                        <a:pt x="75" y="13"/>
                        <a:pt x="92" y="9"/>
                      </a:cubicBezTo>
                      <a:cubicBezTo>
                        <a:pt x="94" y="8"/>
                        <a:pt x="96" y="5"/>
                        <a:pt x="98" y="5"/>
                      </a:cubicBezTo>
                      <a:cubicBezTo>
                        <a:pt x="102" y="4"/>
                        <a:pt x="106" y="7"/>
                        <a:pt x="110" y="8"/>
                      </a:cubicBezTo>
                      <a:cubicBezTo>
                        <a:pt x="112" y="8"/>
                        <a:pt x="116" y="9"/>
                        <a:pt x="116" y="9"/>
                      </a:cubicBezTo>
                      <a:cubicBezTo>
                        <a:pt x="122" y="16"/>
                        <a:pt x="129" y="13"/>
                        <a:pt x="141" y="14"/>
                      </a:cubicBezTo>
                      <a:cubicBezTo>
                        <a:pt x="143" y="21"/>
                        <a:pt x="147" y="22"/>
                        <a:pt x="155" y="24"/>
                      </a:cubicBezTo>
                      <a:cubicBezTo>
                        <a:pt x="159" y="22"/>
                        <a:pt x="163" y="20"/>
                        <a:pt x="167" y="17"/>
                      </a:cubicBezTo>
                      <a:cubicBezTo>
                        <a:pt x="169" y="16"/>
                        <a:pt x="173" y="14"/>
                        <a:pt x="173" y="14"/>
                      </a:cubicBezTo>
                      <a:cubicBezTo>
                        <a:pt x="195" y="26"/>
                        <a:pt x="175" y="20"/>
                        <a:pt x="195" y="14"/>
                      </a:cubicBezTo>
                      <a:cubicBezTo>
                        <a:pt x="207" y="17"/>
                        <a:pt x="201" y="26"/>
                        <a:pt x="211" y="32"/>
                      </a:cubicBezTo>
                      <a:cubicBezTo>
                        <a:pt x="214" y="38"/>
                        <a:pt x="224" y="55"/>
                        <a:pt x="231" y="59"/>
                      </a:cubicBezTo>
                      <a:cubicBezTo>
                        <a:pt x="241" y="70"/>
                        <a:pt x="235" y="67"/>
                        <a:pt x="245" y="70"/>
                      </a:cubicBezTo>
                      <a:cubicBezTo>
                        <a:pt x="249" y="69"/>
                        <a:pt x="253" y="69"/>
                        <a:pt x="257" y="68"/>
                      </a:cubicBezTo>
                      <a:cubicBezTo>
                        <a:pt x="261" y="67"/>
                        <a:pt x="270" y="65"/>
                        <a:pt x="270" y="65"/>
                      </a:cubicBezTo>
                      <a:cubicBezTo>
                        <a:pt x="278" y="66"/>
                        <a:pt x="283" y="67"/>
                        <a:pt x="290" y="71"/>
                      </a:cubicBezTo>
                      <a:cubicBezTo>
                        <a:pt x="304" y="88"/>
                        <a:pt x="282" y="62"/>
                        <a:pt x="300" y="81"/>
                      </a:cubicBezTo>
                      <a:cubicBezTo>
                        <a:pt x="302" y="84"/>
                        <a:pt x="308" y="90"/>
                        <a:pt x="308" y="90"/>
                      </a:cubicBezTo>
                      <a:cubicBezTo>
                        <a:pt x="311" y="98"/>
                        <a:pt x="315" y="103"/>
                        <a:pt x="318" y="111"/>
                      </a:cubicBezTo>
                      <a:cubicBezTo>
                        <a:pt x="319" y="114"/>
                        <a:pt x="321" y="117"/>
                        <a:pt x="322" y="120"/>
                      </a:cubicBezTo>
                      <a:cubicBezTo>
                        <a:pt x="323" y="122"/>
                        <a:pt x="324" y="125"/>
                        <a:pt x="324" y="125"/>
                      </a:cubicBezTo>
                      <a:cubicBezTo>
                        <a:pt x="321" y="132"/>
                        <a:pt x="313" y="134"/>
                        <a:pt x="310" y="142"/>
                      </a:cubicBezTo>
                      <a:cubicBezTo>
                        <a:pt x="313" y="151"/>
                        <a:pt x="317" y="146"/>
                        <a:pt x="322" y="141"/>
                      </a:cubicBezTo>
                      <a:cubicBezTo>
                        <a:pt x="341" y="143"/>
                        <a:pt x="339" y="142"/>
                        <a:pt x="342" y="155"/>
                      </a:cubicBezTo>
                      <a:cubicBezTo>
                        <a:pt x="351" y="150"/>
                        <a:pt x="355" y="152"/>
                        <a:pt x="364" y="157"/>
                      </a:cubicBezTo>
                      <a:cubicBezTo>
                        <a:pt x="369" y="162"/>
                        <a:pt x="372" y="166"/>
                        <a:pt x="380" y="168"/>
                      </a:cubicBezTo>
                      <a:cubicBezTo>
                        <a:pt x="381" y="169"/>
                        <a:pt x="383" y="171"/>
                        <a:pt x="382" y="172"/>
                      </a:cubicBezTo>
                      <a:cubicBezTo>
                        <a:pt x="380" y="176"/>
                        <a:pt x="368" y="172"/>
                        <a:pt x="382" y="176"/>
                      </a:cubicBezTo>
                      <a:cubicBezTo>
                        <a:pt x="386" y="175"/>
                        <a:pt x="390" y="173"/>
                        <a:pt x="394" y="172"/>
                      </a:cubicBezTo>
                      <a:cubicBezTo>
                        <a:pt x="396" y="172"/>
                        <a:pt x="400" y="171"/>
                        <a:pt x="400" y="171"/>
                      </a:cubicBezTo>
                      <a:cubicBezTo>
                        <a:pt x="413" y="177"/>
                        <a:pt x="427" y="179"/>
                        <a:pt x="439" y="185"/>
                      </a:cubicBezTo>
                      <a:cubicBezTo>
                        <a:pt x="441" y="190"/>
                        <a:pt x="445" y="194"/>
                        <a:pt x="447" y="199"/>
                      </a:cubicBezTo>
                      <a:cubicBezTo>
                        <a:pt x="453" y="198"/>
                        <a:pt x="460" y="195"/>
                        <a:pt x="465" y="201"/>
                      </a:cubicBezTo>
                      <a:cubicBezTo>
                        <a:pt x="468" y="205"/>
                        <a:pt x="471" y="215"/>
                        <a:pt x="471" y="215"/>
                      </a:cubicBezTo>
                      <a:cubicBezTo>
                        <a:pt x="468" y="231"/>
                        <a:pt x="469" y="248"/>
                        <a:pt x="451" y="258"/>
                      </a:cubicBezTo>
                      <a:cubicBezTo>
                        <a:pt x="447" y="262"/>
                        <a:pt x="437" y="275"/>
                        <a:pt x="435" y="281"/>
                      </a:cubicBezTo>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0" name="Freeform 94"/>
                <p:cNvSpPr>
                  <a:spLocks/>
                </p:cNvSpPr>
                <p:nvPr userDrawn="1"/>
              </p:nvSpPr>
              <p:spPr bwMode="ltGray">
                <a:xfrm>
                  <a:off x="2534" y="241"/>
                  <a:ext cx="421" cy="284"/>
                </a:xfrm>
                <a:custGeom>
                  <a:avLst/>
                  <a:gdLst/>
                  <a:ahLst/>
                  <a:cxnLst>
                    <a:cxn ang="0">
                      <a:pos x="406" y="6"/>
                    </a:cxn>
                    <a:cxn ang="0">
                      <a:pos x="502" y="34"/>
                    </a:cxn>
                    <a:cxn ang="0">
                      <a:pos x="550" y="38"/>
                    </a:cxn>
                    <a:cxn ang="0">
                      <a:pos x="578" y="130"/>
                    </a:cxn>
                    <a:cxn ang="0">
                      <a:pos x="586" y="90"/>
                    </a:cxn>
                    <a:cxn ang="0">
                      <a:pos x="606" y="70"/>
                    </a:cxn>
                    <a:cxn ang="0">
                      <a:pos x="642" y="126"/>
                    </a:cxn>
                    <a:cxn ang="0">
                      <a:pos x="682" y="98"/>
                    </a:cxn>
                    <a:cxn ang="0">
                      <a:pos x="706" y="86"/>
                    </a:cxn>
                    <a:cxn ang="0">
                      <a:pos x="762" y="2"/>
                    </a:cxn>
                    <a:cxn ang="0">
                      <a:pos x="798" y="70"/>
                    </a:cxn>
                    <a:cxn ang="0">
                      <a:pos x="798" y="130"/>
                    </a:cxn>
                    <a:cxn ang="0">
                      <a:pos x="790" y="158"/>
                    </a:cxn>
                    <a:cxn ang="0">
                      <a:pos x="766" y="162"/>
                    </a:cxn>
                    <a:cxn ang="0">
                      <a:pos x="762" y="186"/>
                    </a:cxn>
                    <a:cxn ang="0">
                      <a:pos x="802" y="226"/>
                    </a:cxn>
                    <a:cxn ang="0">
                      <a:pos x="786" y="322"/>
                    </a:cxn>
                    <a:cxn ang="0">
                      <a:pos x="830" y="414"/>
                    </a:cxn>
                    <a:cxn ang="0">
                      <a:pos x="854" y="450"/>
                    </a:cxn>
                    <a:cxn ang="0">
                      <a:pos x="830" y="450"/>
                    </a:cxn>
                    <a:cxn ang="0">
                      <a:pos x="746" y="378"/>
                    </a:cxn>
                    <a:cxn ang="0">
                      <a:pos x="678" y="402"/>
                    </a:cxn>
                    <a:cxn ang="0">
                      <a:pos x="590" y="442"/>
                    </a:cxn>
                    <a:cxn ang="0">
                      <a:pos x="642" y="578"/>
                    </a:cxn>
                    <a:cxn ang="0">
                      <a:pos x="710" y="610"/>
                    </a:cxn>
                    <a:cxn ang="0">
                      <a:pos x="738" y="550"/>
                    </a:cxn>
                    <a:cxn ang="0">
                      <a:pos x="774" y="570"/>
                    </a:cxn>
                    <a:cxn ang="0">
                      <a:pos x="766" y="630"/>
                    </a:cxn>
                    <a:cxn ang="0">
                      <a:pos x="802" y="670"/>
                    </a:cxn>
                    <a:cxn ang="0">
                      <a:pos x="838" y="658"/>
                    </a:cxn>
                    <a:cxn ang="0">
                      <a:pos x="922" y="806"/>
                    </a:cxn>
                    <a:cxn ang="0">
                      <a:pos x="942" y="826"/>
                    </a:cxn>
                    <a:cxn ang="0">
                      <a:pos x="874" y="810"/>
                    </a:cxn>
                    <a:cxn ang="0">
                      <a:pos x="830" y="758"/>
                    </a:cxn>
                    <a:cxn ang="0">
                      <a:pos x="778" y="710"/>
                    </a:cxn>
                    <a:cxn ang="0">
                      <a:pos x="702" y="662"/>
                    </a:cxn>
                    <a:cxn ang="0">
                      <a:pos x="614" y="646"/>
                    </a:cxn>
                    <a:cxn ang="0">
                      <a:pos x="506" y="594"/>
                    </a:cxn>
                    <a:cxn ang="0">
                      <a:pos x="462" y="506"/>
                    </a:cxn>
                    <a:cxn ang="0">
                      <a:pos x="430" y="462"/>
                    </a:cxn>
                    <a:cxn ang="0">
                      <a:pos x="382" y="430"/>
                    </a:cxn>
                    <a:cxn ang="0">
                      <a:pos x="342" y="370"/>
                    </a:cxn>
                    <a:cxn ang="0">
                      <a:pos x="354" y="414"/>
                    </a:cxn>
                    <a:cxn ang="0">
                      <a:pos x="418" y="494"/>
                    </a:cxn>
                    <a:cxn ang="0">
                      <a:pos x="422" y="526"/>
                    </a:cxn>
                    <a:cxn ang="0">
                      <a:pos x="394" y="498"/>
                    </a:cxn>
                    <a:cxn ang="0">
                      <a:pos x="354" y="466"/>
                    </a:cxn>
                    <a:cxn ang="0">
                      <a:pos x="314" y="402"/>
                    </a:cxn>
                    <a:cxn ang="0">
                      <a:pos x="266" y="346"/>
                    </a:cxn>
                    <a:cxn ang="0">
                      <a:pos x="210" y="314"/>
                    </a:cxn>
                    <a:cxn ang="0">
                      <a:pos x="154" y="238"/>
                    </a:cxn>
                    <a:cxn ang="0">
                      <a:pos x="66" y="66"/>
                    </a:cxn>
                    <a:cxn ang="0">
                      <a:pos x="34" y="38"/>
                    </a:cxn>
                    <a:cxn ang="0">
                      <a:pos x="46" y="22"/>
                    </a:cxn>
                    <a:cxn ang="0">
                      <a:pos x="102" y="70"/>
                    </a:cxn>
                  </a:cxnLst>
                  <a:rect l="0" t="0" r="r" b="b"/>
                  <a:pathLst>
                    <a:path w="984" h="844">
                      <a:moveTo>
                        <a:pt x="82" y="38"/>
                      </a:moveTo>
                      <a:lnTo>
                        <a:pt x="406" y="6"/>
                      </a:lnTo>
                      <a:cubicBezTo>
                        <a:pt x="497" y="22"/>
                        <a:pt x="465" y="0"/>
                        <a:pt x="474" y="54"/>
                      </a:cubicBezTo>
                      <a:cubicBezTo>
                        <a:pt x="492" y="48"/>
                        <a:pt x="484" y="40"/>
                        <a:pt x="502" y="34"/>
                      </a:cubicBezTo>
                      <a:cubicBezTo>
                        <a:pt x="510" y="37"/>
                        <a:pt x="517" y="46"/>
                        <a:pt x="526" y="46"/>
                      </a:cubicBezTo>
                      <a:cubicBezTo>
                        <a:pt x="534" y="46"/>
                        <a:pt x="550" y="38"/>
                        <a:pt x="550" y="38"/>
                      </a:cubicBezTo>
                      <a:cubicBezTo>
                        <a:pt x="556" y="55"/>
                        <a:pt x="552" y="60"/>
                        <a:pt x="542" y="74"/>
                      </a:cubicBezTo>
                      <a:cubicBezTo>
                        <a:pt x="555" y="114"/>
                        <a:pt x="550" y="102"/>
                        <a:pt x="578" y="130"/>
                      </a:cubicBezTo>
                      <a:cubicBezTo>
                        <a:pt x="584" y="148"/>
                        <a:pt x="590" y="148"/>
                        <a:pt x="606" y="138"/>
                      </a:cubicBezTo>
                      <a:cubicBezTo>
                        <a:pt x="600" y="119"/>
                        <a:pt x="594" y="107"/>
                        <a:pt x="586" y="90"/>
                      </a:cubicBezTo>
                      <a:cubicBezTo>
                        <a:pt x="583" y="82"/>
                        <a:pt x="578" y="66"/>
                        <a:pt x="578" y="66"/>
                      </a:cubicBezTo>
                      <a:cubicBezTo>
                        <a:pt x="585" y="44"/>
                        <a:pt x="597" y="56"/>
                        <a:pt x="606" y="70"/>
                      </a:cubicBezTo>
                      <a:cubicBezTo>
                        <a:pt x="609" y="86"/>
                        <a:pt x="608" y="117"/>
                        <a:pt x="626" y="90"/>
                      </a:cubicBezTo>
                      <a:cubicBezTo>
                        <a:pt x="648" y="97"/>
                        <a:pt x="646" y="104"/>
                        <a:pt x="642" y="126"/>
                      </a:cubicBezTo>
                      <a:cubicBezTo>
                        <a:pt x="650" y="150"/>
                        <a:pt x="665" y="141"/>
                        <a:pt x="682" y="130"/>
                      </a:cubicBezTo>
                      <a:cubicBezTo>
                        <a:pt x="689" y="108"/>
                        <a:pt x="673" y="124"/>
                        <a:pt x="682" y="98"/>
                      </a:cubicBezTo>
                      <a:cubicBezTo>
                        <a:pt x="683" y="94"/>
                        <a:pt x="690" y="96"/>
                        <a:pt x="694" y="94"/>
                      </a:cubicBezTo>
                      <a:cubicBezTo>
                        <a:pt x="698" y="92"/>
                        <a:pt x="702" y="89"/>
                        <a:pt x="706" y="86"/>
                      </a:cubicBezTo>
                      <a:cubicBezTo>
                        <a:pt x="717" y="54"/>
                        <a:pt x="688" y="54"/>
                        <a:pt x="742" y="46"/>
                      </a:cubicBezTo>
                      <a:cubicBezTo>
                        <a:pt x="748" y="27"/>
                        <a:pt x="741" y="9"/>
                        <a:pt x="762" y="2"/>
                      </a:cubicBezTo>
                      <a:cubicBezTo>
                        <a:pt x="788" y="11"/>
                        <a:pt x="777" y="38"/>
                        <a:pt x="802" y="46"/>
                      </a:cubicBezTo>
                      <a:cubicBezTo>
                        <a:pt x="831" y="36"/>
                        <a:pt x="805" y="63"/>
                        <a:pt x="798" y="70"/>
                      </a:cubicBezTo>
                      <a:cubicBezTo>
                        <a:pt x="789" y="96"/>
                        <a:pt x="787" y="96"/>
                        <a:pt x="802" y="118"/>
                      </a:cubicBezTo>
                      <a:cubicBezTo>
                        <a:pt x="801" y="122"/>
                        <a:pt x="801" y="127"/>
                        <a:pt x="798" y="130"/>
                      </a:cubicBezTo>
                      <a:cubicBezTo>
                        <a:pt x="794" y="133"/>
                        <a:pt x="784" y="129"/>
                        <a:pt x="782" y="134"/>
                      </a:cubicBezTo>
                      <a:cubicBezTo>
                        <a:pt x="780" y="142"/>
                        <a:pt x="790" y="158"/>
                        <a:pt x="790" y="158"/>
                      </a:cubicBezTo>
                      <a:cubicBezTo>
                        <a:pt x="786" y="161"/>
                        <a:pt x="783" y="165"/>
                        <a:pt x="778" y="166"/>
                      </a:cubicBezTo>
                      <a:cubicBezTo>
                        <a:pt x="774" y="167"/>
                        <a:pt x="769" y="159"/>
                        <a:pt x="766" y="162"/>
                      </a:cubicBezTo>
                      <a:cubicBezTo>
                        <a:pt x="758" y="170"/>
                        <a:pt x="794" y="182"/>
                        <a:pt x="794" y="182"/>
                      </a:cubicBezTo>
                      <a:cubicBezTo>
                        <a:pt x="804" y="211"/>
                        <a:pt x="775" y="190"/>
                        <a:pt x="762" y="186"/>
                      </a:cubicBezTo>
                      <a:cubicBezTo>
                        <a:pt x="767" y="194"/>
                        <a:pt x="773" y="202"/>
                        <a:pt x="778" y="210"/>
                      </a:cubicBezTo>
                      <a:cubicBezTo>
                        <a:pt x="783" y="218"/>
                        <a:pt x="802" y="226"/>
                        <a:pt x="802" y="226"/>
                      </a:cubicBezTo>
                      <a:cubicBezTo>
                        <a:pt x="813" y="242"/>
                        <a:pt x="804" y="245"/>
                        <a:pt x="810" y="262"/>
                      </a:cubicBezTo>
                      <a:cubicBezTo>
                        <a:pt x="803" y="282"/>
                        <a:pt x="793" y="301"/>
                        <a:pt x="786" y="322"/>
                      </a:cubicBezTo>
                      <a:cubicBezTo>
                        <a:pt x="783" y="330"/>
                        <a:pt x="778" y="346"/>
                        <a:pt x="778" y="346"/>
                      </a:cubicBezTo>
                      <a:cubicBezTo>
                        <a:pt x="785" y="366"/>
                        <a:pt x="817" y="394"/>
                        <a:pt x="830" y="414"/>
                      </a:cubicBezTo>
                      <a:cubicBezTo>
                        <a:pt x="835" y="422"/>
                        <a:pt x="841" y="430"/>
                        <a:pt x="846" y="438"/>
                      </a:cubicBezTo>
                      <a:cubicBezTo>
                        <a:pt x="849" y="442"/>
                        <a:pt x="854" y="450"/>
                        <a:pt x="854" y="450"/>
                      </a:cubicBezTo>
                      <a:cubicBezTo>
                        <a:pt x="853" y="457"/>
                        <a:pt x="855" y="466"/>
                        <a:pt x="850" y="470"/>
                      </a:cubicBezTo>
                      <a:cubicBezTo>
                        <a:pt x="844" y="475"/>
                        <a:pt x="831" y="451"/>
                        <a:pt x="830" y="450"/>
                      </a:cubicBezTo>
                      <a:cubicBezTo>
                        <a:pt x="811" y="431"/>
                        <a:pt x="789" y="421"/>
                        <a:pt x="774" y="398"/>
                      </a:cubicBezTo>
                      <a:cubicBezTo>
                        <a:pt x="769" y="379"/>
                        <a:pt x="766" y="371"/>
                        <a:pt x="746" y="378"/>
                      </a:cubicBezTo>
                      <a:cubicBezTo>
                        <a:pt x="717" y="368"/>
                        <a:pt x="730" y="368"/>
                        <a:pt x="706" y="374"/>
                      </a:cubicBezTo>
                      <a:cubicBezTo>
                        <a:pt x="688" y="402"/>
                        <a:pt x="699" y="395"/>
                        <a:pt x="678" y="402"/>
                      </a:cubicBezTo>
                      <a:cubicBezTo>
                        <a:pt x="654" y="386"/>
                        <a:pt x="650" y="390"/>
                        <a:pt x="618" y="394"/>
                      </a:cubicBezTo>
                      <a:cubicBezTo>
                        <a:pt x="607" y="411"/>
                        <a:pt x="601" y="426"/>
                        <a:pt x="590" y="442"/>
                      </a:cubicBezTo>
                      <a:cubicBezTo>
                        <a:pt x="600" y="471"/>
                        <a:pt x="593" y="459"/>
                        <a:pt x="606" y="478"/>
                      </a:cubicBezTo>
                      <a:cubicBezTo>
                        <a:pt x="593" y="518"/>
                        <a:pt x="622" y="548"/>
                        <a:pt x="642" y="578"/>
                      </a:cubicBezTo>
                      <a:cubicBezTo>
                        <a:pt x="651" y="591"/>
                        <a:pt x="651" y="601"/>
                        <a:pt x="666" y="606"/>
                      </a:cubicBezTo>
                      <a:cubicBezTo>
                        <a:pt x="680" y="627"/>
                        <a:pt x="691" y="623"/>
                        <a:pt x="710" y="610"/>
                      </a:cubicBezTo>
                      <a:cubicBezTo>
                        <a:pt x="729" y="616"/>
                        <a:pt x="729" y="606"/>
                        <a:pt x="734" y="590"/>
                      </a:cubicBezTo>
                      <a:cubicBezTo>
                        <a:pt x="735" y="577"/>
                        <a:pt x="731" y="562"/>
                        <a:pt x="738" y="550"/>
                      </a:cubicBezTo>
                      <a:cubicBezTo>
                        <a:pt x="742" y="543"/>
                        <a:pt x="762" y="542"/>
                        <a:pt x="762" y="542"/>
                      </a:cubicBezTo>
                      <a:cubicBezTo>
                        <a:pt x="783" y="547"/>
                        <a:pt x="786" y="552"/>
                        <a:pt x="774" y="570"/>
                      </a:cubicBezTo>
                      <a:cubicBezTo>
                        <a:pt x="779" y="590"/>
                        <a:pt x="790" y="605"/>
                        <a:pt x="770" y="618"/>
                      </a:cubicBezTo>
                      <a:cubicBezTo>
                        <a:pt x="769" y="622"/>
                        <a:pt x="764" y="626"/>
                        <a:pt x="766" y="630"/>
                      </a:cubicBezTo>
                      <a:cubicBezTo>
                        <a:pt x="768" y="634"/>
                        <a:pt x="775" y="634"/>
                        <a:pt x="778" y="638"/>
                      </a:cubicBezTo>
                      <a:cubicBezTo>
                        <a:pt x="788" y="651"/>
                        <a:pt x="786" y="660"/>
                        <a:pt x="802" y="670"/>
                      </a:cubicBezTo>
                      <a:cubicBezTo>
                        <a:pt x="810" y="667"/>
                        <a:pt x="818" y="665"/>
                        <a:pt x="826" y="662"/>
                      </a:cubicBezTo>
                      <a:cubicBezTo>
                        <a:pt x="830" y="661"/>
                        <a:pt x="838" y="658"/>
                        <a:pt x="838" y="658"/>
                      </a:cubicBezTo>
                      <a:cubicBezTo>
                        <a:pt x="857" y="664"/>
                        <a:pt x="864" y="680"/>
                        <a:pt x="870" y="698"/>
                      </a:cubicBezTo>
                      <a:cubicBezTo>
                        <a:pt x="859" y="731"/>
                        <a:pt x="887" y="794"/>
                        <a:pt x="922" y="806"/>
                      </a:cubicBezTo>
                      <a:cubicBezTo>
                        <a:pt x="938" y="801"/>
                        <a:pt x="941" y="792"/>
                        <a:pt x="958" y="798"/>
                      </a:cubicBezTo>
                      <a:cubicBezTo>
                        <a:pt x="984" y="837"/>
                        <a:pt x="928" y="784"/>
                        <a:pt x="942" y="826"/>
                      </a:cubicBezTo>
                      <a:cubicBezTo>
                        <a:pt x="936" y="844"/>
                        <a:pt x="930" y="844"/>
                        <a:pt x="914" y="834"/>
                      </a:cubicBezTo>
                      <a:cubicBezTo>
                        <a:pt x="903" y="817"/>
                        <a:pt x="890" y="821"/>
                        <a:pt x="874" y="810"/>
                      </a:cubicBezTo>
                      <a:cubicBezTo>
                        <a:pt x="851" y="776"/>
                        <a:pt x="882" y="816"/>
                        <a:pt x="854" y="794"/>
                      </a:cubicBezTo>
                      <a:cubicBezTo>
                        <a:pt x="843" y="785"/>
                        <a:pt x="840" y="768"/>
                        <a:pt x="830" y="758"/>
                      </a:cubicBezTo>
                      <a:cubicBezTo>
                        <a:pt x="824" y="739"/>
                        <a:pt x="817" y="724"/>
                        <a:pt x="798" y="718"/>
                      </a:cubicBezTo>
                      <a:cubicBezTo>
                        <a:pt x="791" y="696"/>
                        <a:pt x="800" y="712"/>
                        <a:pt x="778" y="710"/>
                      </a:cubicBezTo>
                      <a:cubicBezTo>
                        <a:pt x="767" y="709"/>
                        <a:pt x="746" y="702"/>
                        <a:pt x="746" y="702"/>
                      </a:cubicBezTo>
                      <a:cubicBezTo>
                        <a:pt x="729" y="691"/>
                        <a:pt x="720" y="674"/>
                        <a:pt x="702" y="662"/>
                      </a:cubicBezTo>
                      <a:cubicBezTo>
                        <a:pt x="694" y="665"/>
                        <a:pt x="687" y="673"/>
                        <a:pt x="678" y="674"/>
                      </a:cubicBezTo>
                      <a:cubicBezTo>
                        <a:pt x="657" y="677"/>
                        <a:pt x="630" y="657"/>
                        <a:pt x="614" y="646"/>
                      </a:cubicBezTo>
                      <a:cubicBezTo>
                        <a:pt x="600" y="637"/>
                        <a:pt x="580" y="639"/>
                        <a:pt x="566" y="630"/>
                      </a:cubicBezTo>
                      <a:cubicBezTo>
                        <a:pt x="546" y="617"/>
                        <a:pt x="525" y="607"/>
                        <a:pt x="506" y="594"/>
                      </a:cubicBezTo>
                      <a:cubicBezTo>
                        <a:pt x="513" y="572"/>
                        <a:pt x="509" y="551"/>
                        <a:pt x="490" y="538"/>
                      </a:cubicBezTo>
                      <a:cubicBezTo>
                        <a:pt x="485" y="522"/>
                        <a:pt x="476" y="515"/>
                        <a:pt x="462" y="506"/>
                      </a:cubicBezTo>
                      <a:cubicBezTo>
                        <a:pt x="441" y="474"/>
                        <a:pt x="469" y="513"/>
                        <a:pt x="442" y="486"/>
                      </a:cubicBezTo>
                      <a:cubicBezTo>
                        <a:pt x="436" y="480"/>
                        <a:pt x="436" y="468"/>
                        <a:pt x="430" y="462"/>
                      </a:cubicBezTo>
                      <a:cubicBezTo>
                        <a:pt x="427" y="459"/>
                        <a:pt x="422" y="459"/>
                        <a:pt x="418" y="458"/>
                      </a:cubicBezTo>
                      <a:cubicBezTo>
                        <a:pt x="407" y="447"/>
                        <a:pt x="382" y="430"/>
                        <a:pt x="382" y="430"/>
                      </a:cubicBezTo>
                      <a:cubicBezTo>
                        <a:pt x="371" y="413"/>
                        <a:pt x="358" y="399"/>
                        <a:pt x="346" y="382"/>
                      </a:cubicBezTo>
                      <a:cubicBezTo>
                        <a:pt x="344" y="378"/>
                        <a:pt x="345" y="373"/>
                        <a:pt x="342" y="370"/>
                      </a:cubicBezTo>
                      <a:cubicBezTo>
                        <a:pt x="339" y="367"/>
                        <a:pt x="334" y="367"/>
                        <a:pt x="330" y="366"/>
                      </a:cubicBezTo>
                      <a:cubicBezTo>
                        <a:pt x="322" y="390"/>
                        <a:pt x="342" y="398"/>
                        <a:pt x="354" y="414"/>
                      </a:cubicBezTo>
                      <a:cubicBezTo>
                        <a:pt x="368" y="432"/>
                        <a:pt x="372" y="446"/>
                        <a:pt x="390" y="458"/>
                      </a:cubicBezTo>
                      <a:cubicBezTo>
                        <a:pt x="409" y="487"/>
                        <a:pt x="399" y="475"/>
                        <a:pt x="418" y="494"/>
                      </a:cubicBezTo>
                      <a:cubicBezTo>
                        <a:pt x="423" y="510"/>
                        <a:pt x="428" y="517"/>
                        <a:pt x="442" y="526"/>
                      </a:cubicBezTo>
                      <a:cubicBezTo>
                        <a:pt x="450" y="550"/>
                        <a:pt x="432" y="533"/>
                        <a:pt x="422" y="526"/>
                      </a:cubicBezTo>
                      <a:cubicBezTo>
                        <a:pt x="399" y="492"/>
                        <a:pt x="430" y="532"/>
                        <a:pt x="402" y="510"/>
                      </a:cubicBezTo>
                      <a:cubicBezTo>
                        <a:pt x="398" y="507"/>
                        <a:pt x="397" y="501"/>
                        <a:pt x="394" y="498"/>
                      </a:cubicBezTo>
                      <a:cubicBezTo>
                        <a:pt x="391" y="495"/>
                        <a:pt x="386" y="493"/>
                        <a:pt x="382" y="490"/>
                      </a:cubicBezTo>
                      <a:cubicBezTo>
                        <a:pt x="377" y="474"/>
                        <a:pt x="370" y="471"/>
                        <a:pt x="354" y="466"/>
                      </a:cubicBezTo>
                      <a:cubicBezTo>
                        <a:pt x="344" y="452"/>
                        <a:pt x="340" y="447"/>
                        <a:pt x="346" y="430"/>
                      </a:cubicBezTo>
                      <a:cubicBezTo>
                        <a:pt x="338" y="418"/>
                        <a:pt x="314" y="402"/>
                        <a:pt x="314" y="402"/>
                      </a:cubicBezTo>
                      <a:cubicBezTo>
                        <a:pt x="306" y="390"/>
                        <a:pt x="298" y="378"/>
                        <a:pt x="290" y="366"/>
                      </a:cubicBezTo>
                      <a:cubicBezTo>
                        <a:pt x="284" y="357"/>
                        <a:pt x="273" y="354"/>
                        <a:pt x="266" y="346"/>
                      </a:cubicBezTo>
                      <a:cubicBezTo>
                        <a:pt x="263" y="342"/>
                        <a:pt x="262" y="337"/>
                        <a:pt x="258" y="334"/>
                      </a:cubicBezTo>
                      <a:cubicBezTo>
                        <a:pt x="243" y="324"/>
                        <a:pt x="225" y="324"/>
                        <a:pt x="210" y="314"/>
                      </a:cubicBezTo>
                      <a:cubicBezTo>
                        <a:pt x="201" y="300"/>
                        <a:pt x="194" y="291"/>
                        <a:pt x="178" y="286"/>
                      </a:cubicBezTo>
                      <a:cubicBezTo>
                        <a:pt x="160" y="260"/>
                        <a:pt x="192" y="247"/>
                        <a:pt x="154" y="238"/>
                      </a:cubicBezTo>
                      <a:cubicBezTo>
                        <a:pt x="111" y="209"/>
                        <a:pt x="106" y="149"/>
                        <a:pt x="90" y="102"/>
                      </a:cubicBezTo>
                      <a:cubicBezTo>
                        <a:pt x="86" y="90"/>
                        <a:pt x="76" y="73"/>
                        <a:pt x="66" y="66"/>
                      </a:cubicBezTo>
                      <a:cubicBezTo>
                        <a:pt x="58" y="60"/>
                        <a:pt x="42" y="50"/>
                        <a:pt x="42" y="50"/>
                      </a:cubicBezTo>
                      <a:cubicBezTo>
                        <a:pt x="39" y="46"/>
                        <a:pt x="38" y="41"/>
                        <a:pt x="34" y="38"/>
                      </a:cubicBezTo>
                      <a:cubicBezTo>
                        <a:pt x="27" y="34"/>
                        <a:pt x="10" y="30"/>
                        <a:pt x="10" y="30"/>
                      </a:cubicBezTo>
                      <a:cubicBezTo>
                        <a:pt x="0" y="1"/>
                        <a:pt x="31" y="17"/>
                        <a:pt x="46" y="22"/>
                      </a:cubicBezTo>
                      <a:cubicBezTo>
                        <a:pt x="65" y="51"/>
                        <a:pt x="61" y="41"/>
                        <a:pt x="86" y="58"/>
                      </a:cubicBezTo>
                      <a:cubicBezTo>
                        <a:pt x="94" y="70"/>
                        <a:pt x="94" y="93"/>
                        <a:pt x="102" y="70"/>
                      </a:cubicBezTo>
                      <a:cubicBezTo>
                        <a:pt x="95" y="49"/>
                        <a:pt x="82" y="62"/>
                        <a:pt x="82"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1" name="Freeform 95"/>
                <p:cNvSpPr>
                  <a:spLocks/>
                </p:cNvSpPr>
                <p:nvPr userDrawn="1"/>
              </p:nvSpPr>
              <p:spPr bwMode="ltGray">
                <a:xfrm>
                  <a:off x="2405" y="445"/>
                  <a:ext cx="14" cy="16"/>
                </a:xfrm>
                <a:custGeom>
                  <a:avLst/>
                  <a:gdLst/>
                  <a:ahLst/>
                  <a:cxnLst>
                    <a:cxn ang="0">
                      <a:pos x="6" y="28"/>
                    </a:cxn>
                    <a:cxn ang="0">
                      <a:pos x="10" y="48"/>
                    </a:cxn>
                    <a:cxn ang="0">
                      <a:pos x="6" y="28"/>
                    </a:cxn>
                  </a:cxnLst>
                  <a:rect l="0" t="0" r="r" b="b"/>
                  <a:pathLst>
                    <a:path w="36" h="48">
                      <a:moveTo>
                        <a:pt x="6" y="28"/>
                      </a:moveTo>
                      <a:cubicBezTo>
                        <a:pt x="25" y="0"/>
                        <a:pt x="36" y="31"/>
                        <a:pt x="10" y="48"/>
                      </a:cubicBezTo>
                      <a:cubicBezTo>
                        <a:pt x="0" y="34"/>
                        <a:pt x="0" y="40"/>
                        <a:pt x="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2" name="Freeform 96"/>
                <p:cNvSpPr>
                  <a:spLocks/>
                </p:cNvSpPr>
                <p:nvPr userDrawn="1"/>
              </p:nvSpPr>
              <p:spPr bwMode="ltGray">
                <a:xfrm>
                  <a:off x="2394" y="439"/>
                  <a:ext cx="15" cy="12"/>
                </a:xfrm>
                <a:custGeom>
                  <a:avLst/>
                  <a:gdLst/>
                  <a:ahLst/>
                  <a:cxnLst>
                    <a:cxn ang="0">
                      <a:pos x="0" y="5"/>
                    </a:cxn>
                    <a:cxn ang="0">
                      <a:pos x="12" y="1"/>
                    </a:cxn>
                    <a:cxn ang="0">
                      <a:pos x="36" y="17"/>
                    </a:cxn>
                    <a:cxn ang="0">
                      <a:pos x="8" y="17"/>
                    </a:cxn>
                    <a:cxn ang="0">
                      <a:pos x="0" y="5"/>
                    </a:cxn>
                  </a:cxnLst>
                  <a:rect l="0" t="0" r="r" b="b"/>
                  <a:pathLst>
                    <a:path w="36" h="37">
                      <a:moveTo>
                        <a:pt x="0" y="5"/>
                      </a:moveTo>
                      <a:cubicBezTo>
                        <a:pt x="4" y="4"/>
                        <a:pt x="8" y="0"/>
                        <a:pt x="12" y="1"/>
                      </a:cubicBezTo>
                      <a:cubicBezTo>
                        <a:pt x="21" y="4"/>
                        <a:pt x="36" y="17"/>
                        <a:pt x="36" y="17"/>
                      </a:cubicBezTo>
                      <a:cubicBezTo>
                        <a:pt x="29" y="37"/>
                        <a:pt x="22" y="26"/>
                        <a:pt x="8" y="17"/>
                      </a:cubicBezTo>
                      <a:cubicBezTo>
                        <a:pt x="5" y="13"/>
                        <a:pt x="0" y="5"/>
                        <a:pt x="0" y="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3" name="Freeform 97"/>
                <p:cNvSpPr>
                  <a:spLocks/>
                </p:cNvSpPr>
                <p:nvPr userDrawn="1"/>
              </p:nvSpPr>
              <p:spPr bwMode="ltGray">
                <a:xfrm>
                  <a:off x="2878" y="406"/>
                  <a:ext cx="74" cy="33"/>
                </a:xfrm>
                <a:custGeom>
                  <a:avLst/>
                  <a:gdLst/>
                  <a:ahLst/>
                  <a:cxnLst>
                    <a:cxn ang="0">
                      <a:pos x="0" y="49"/>
                    </a:cxn>
                    <a:cxn ang="0">
                      <a:pos x="28" y="25"/>
                    </a:cxn>
                    <a:cxn ang="0">
                      <a:pos x="56" y="21"/>
                    </a:cxn>
                    <a:cxn ang="0">
                      <a:pos x="80" y="9"/>
                    </a:cxn>
                    <a:cxn ang="0">
                      <a:pos x="64" y="25"/>
                    </a:cxn>
                    <a:cxn ang="0">
                      <a:pos x="124" y="49"/>
                    </a:cxn>
                    <a:cxn ang="0">
                      <a:pos x="160" y="65"/>
                    </a:cxn>
                    <a:cxn ang="0">
                      <a:pos x="116" y="77"/>
                    </a:cxn>
                    <a:cxn ang="0">
                      <a:pos x="88" y="57"/>
                    </a:cxn>
                    <a:cxn ang="0">
                      <a:pos x="76" y="53"/>
                    </a:cxn>
                    <a:cxn ang="0">
                      <a:pos x="24" y="41"/>
                    </a:cxn>
                    <a:cxn ang="0">
                      <a:pos x="0" y="49"/>
                    </a:cxn>
                  </a:cxnLst>
                  <a:rect l="0" t="0" r="r" b="b"/>
                  <a:pathLst>
                    <a:path w="170" h="96">
                      <a:moveTo>
                        <a:pt x="0" y="49"/>
                      </a:moveTo>
                      <a:cubicBezTo>
                        <a:pt x="5" y="33"/>
                        <a:pt x="12" y="30"/>
                        <a:pt x="28" y="25"/>
                      </a:cubicBezTo>
                      <a:cubicBezTo>
                        <a:pt x="20" y="0"/>
                        <a:pt x="42" y="16"/>
                        <a:pt x="56" y="21"/>
                      </a:cubicBezTo>
                      <a:cubicBezTo>
                        <a:pt x="56" y="21"/>
                        <a:pt x="77" y="6"/>
                        <a:pt x="80" y="9"/>
                      </a:cubicBezTo>
                      <a:cubicBezTo>
                        <a:pt x="85" y="14"/>
                        <a:pt x="71" y="23"/>
                        <a:pt x="64" y="25"/>
                      </a:cubicBezTo>
                      <a:cubicBezTo>
                        <a:pt x="82" y="37"/>
                        <a:pt x="103" y="42"/>
                        <a:pt x="124" y="49"/>
                      </a:cubicBezTo>
                      <a:cubicBezTo>
                        <a:pt x="136" y="53"/>
                        <a:pt x="160" y="65"/>
                        <a:pt x="160" y="65"/>
                      </a:cubicBezTo>
                      <a:cubicBezTo>
                        <a:pt x="170" y="96"/>
                        <a:pt x="134" y="83"/>
                        <a:pt x="116" y="77"/>
                      </a:cubicBezTo>
                      <a:cubicBezTo>
                        <a:pt x="109" y="57"/>
                        <a:pt x="116" y="66"/>
                        <a:pt x="88" y="57"/>
                      </a:cubicBezTo>
                      <a:cubicBezTo>
                        <a:pt x="84" y="56"/>
                        <a:pt x="76" y="53"/>
                        <a:pt x="76" y="53"/>
                      </a:cubicBezTo>
                      <a:cubicBezTo>
                        <a:pt x="57" y="34"/>
                        <a:pt x="53" y="37"/>
                        <a:pt x="24" y="41"/>
                      </a:cubicBezTo>
                      <a:cubicBezTo>
                        <a:pt x="9" y="51"/>
                        <a:pt x="17" y="49"/>
                        <a:pt x="0" y="4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4" name="Freeform 98"/>
                <p:cNvSpPr>
                  <a:spLocks/>
                </p:cNvSpPr>
                <p:nvPr userDrawn="1"/>
              </p:nvSpPr>
              <p:spPr bwMode="ltGray">
                <a:xfrm>
                  <a:off x="2955" y="433"/>
                  <a:ext cx="60" cy="15"/>
                </a:xfrm>
                <a:custGeom>
                  <a:avLst/>
                  <a:gdLst/>
                  <a:ahLst/>
                  <a:cxnLst>
                    <a:cxn ang="0">
                      <a:pos x="0" y="0"/>
                    </a:cxn>
                    <a:cxn ang="0">
                      <a:pos x="52" y="4"/>
                    </a:cxn>
                    <a:cxn ang="0">
                      <a:pos x="88" y="24"/>
                    </a:cxn>
                    <a:cxn ang="0">
                      <a:pos x="112" y="20"/>
                    </a:cxn>
                    <a:cxn ang="0">
                      <a:pos x="108" y="44"/>
                    </a:cxn>
                    <a:cxn ang="0">
                      <a:pos x="64" y="40"/>
                    </a:cxn>
                    <a:cxn ang="0">
                      <a:pos x="0" y="36"/>
                    </a:cxn>
                    <a:cxn ang="0">
                      <a:pos x="28" y="20"/>
                    </a:cxn>
                    <a:cxn ang="0">
                      <a:pos x="0" y="0"/>
                    </a:cxn>
                  </a:cxnLst>
                  <a:rect l="0" t="0" r="r" b="b"/>
                  <a:pathLst>
                    <a:path w="138" h="44">
                      <a:moveTo>
                        <a:pt x="0" y="0"/>
                      </a:moveTo>
                      <a:cubicBezTo>
                        <a:pt x="19" y="3"/>
                        <a:pt x="35" y="10"/>
                        <a:pt x="52" y="4"/>
                      </a:cubicBezTo>
                      <a:cubicBezTo>
                        <a:pt x="87" y="11"/>
                        <a:pt x="61" y="15"/>
                        <a:pt x="88" y="24"/>
                      </a:cubicBezTo>
                      <a:cubicBezTo>
                        <a:pt x="96" y="23"/>
                        <a:pt x="104" y="19"/>
                        <a:pt x="112" y="20"/>
                      </a:cubicBezTo>
                      <a:cubicBezTo>
                        <a:pt x="138" y="23"/>
                        <a:pt x="118" y="41"/>
                        <a:pt x="108" y="44"/>
                      </a:cubicBezTo>
                      <a:cubicBezTo>
                        <a:pt x="78" y="34"/>
                        <a:pt x="92" y="34"/>
                        <a:pt x="64" y="40"/>
                      </a:cubicBezTo>
                      <a:cubicBezTo>
                        <a:pt x="41" y="37"/>
                        <a:pt x="22" y="41"/>
                        <a:pt x="0" y="36"/>
                      </a:cubicBezTo>
                      <a:cubicBezTo>
                        <a:pt x="6" y="11"/>
                        <a:pt x="7" y="27"/>
                        <a:pt x="28" y="20"/>
                      </a:cubicBezTo>
                      <a:cubicBezTo>
                        <a:pt x="17" y="13"/>
                        <a:pt x="0" y="13"/>
                        <a:pt x="0"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5" name="Freeform 99"/>
                <p:cNvSpPr>
                  <a:spLocks/>
                </p:cNvSpPr>
                <p:nvPr userDrawn="1"/>
              </p:nvSpPr>
              <p:spPr bwMode="ltGray">
                <a:xfrm>
                  <a:off x="2924" y="441"/>
                  <a:ext cx="25" cy="14"/>
                </a:xfrm>
                <a:custGeom>
                  <a:avLst/>
                  <a:gdLst/>
                  <a:ahLst/>
                  <a:cxnLst>
                    <a:cxn ang="0">
                      <a:pos x="17" y="25"/>
                    </a:cxn>
                    <a:cxn ang="0">
                      <a:pos x="37" y="13"/>
                    </a:cxn>
                    <a:cxn ang="0">
                      <a:pos x="17" y="25"/>
                    </a:cxn>
                  </a:cxnLst>
                  <a:rect l="0" t="0" r="r" b="b"/>
                  <a:pathLst>
                    <a:path w="57" h="42">
                      <a:moveTo>
                        <a:pt x="17" y="25"/>
                      </a:moveTo>
                      <a:cubicBezTo>
                        <a:pt x="0" y="0"/>
                        <a:pt x="21" y="9"/>
                        <a:pt x="37" y="13"/>
                      </a:cubicBezTo>
                      <a:cubicBezTo>
                        <a:pt x="57" y="42"/>
                        <a:pt x="30" y="25"/>
                        <a:pt x="1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6" name="Freeform 100"/>
                <p:cNvSpPr>
                  <a:spLocks/>
                </p:cNvSpPr>
                <p:nvPr userDrawn="1"/>
              </p:nvSpPr>
              <p:spPr bwMode="ltGray">
                <a:xfrm>
                  <a:off x="2908" y="398"/>
                  <a:ext cx="16" cy="18"/>
                </a:xfrm>
                <a:custGeom>
                  <a:avLst/>
                  <a:gdLst/>
                  <a:ahLst/>
                  <a:cxnLst>
                    <a:cxn ang="0">
                      <a:pos x="19" y="32"/>
                    </a:cxn>
                    <a:cxn ang="0">
                      <a:pos x="19" y="0"/>
                    </a:cxn>
                    <a:cxn ang="0">
                      <a:pos x="19" y="32"/>
                    </a:cxn>
                  </a:cxnLst>
                  <a:rect l="0" t="0" r="r" b="b"/>
                  <a:pathLst>
                    <a:path w="39" h="52">
                      <a:moveTo>
                        <a:pt x="19" y="32"/>
                      </a:moveTo>
                      <a:cubicBezTo>
                        <a:pt x="13" y="14"/>
                        <a:pt x="0" y="13"/>
                        <a:pt x="19" y="0"/>
                      </a:cubicBezTo>
                      <a:cubicBezTo>
                        <a:pt x="23" y="5"/>
                        <a:pt x="39" y="52"/>
                        <a:pt x="19"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7" name="Freeform 101"/>
                <p:cNvSpPr>
                  <a:spLocks/>
                </p:cNvSpPr>
                <p:nvPr userDrawn="1"/>
              </p:nvSpPr>
              <p:spPr bwMode="ltGray">
                <a:xfrm>
                  <a:off x="3035" y="452"/>
                  <a:ext cx="20" cy="27"/>
                </a:xfrm>
                <a:custGeom>
                  <a:avLst/>
                  <a:gdLst/>
                  <a:ahLst/>
                  <a:cxnLst>
                    <a:cxn ang="0">
                      <a:pos x="4" y="9"/>
                    </a:cxn>
                    <a:cxn ang="0">
                      <a:pos x="20" y="33"/>
                    </a:cxn>
                    <a:cxn ang="0">
                      <a:pos x="24" y="49"/>
                    </a:cxn>
                    <a:cxn ang="0">
                      <a:pos x="36" y="53"/>
                    </a:cxn>
                    <a:cxn ang="0">
                      <a:pos x="24" y="73"/>
                    </a:cxn>
                    <a:cxn ang="0">
                      <a:pos x="0" y="21"/>
                    </a:cxn>
                    <a:cxn ang="0">
                      <a:pos x="4" y="9"/>
                    </a:cxn>
                  </a:cxnLst>
                  <a:rect l="0" t="0" r="r" b="b"/>
                  <a:pathLst>
                    <a:path w="44" h="80">
                      <a:moveTo>
                        <a:pt x="4" y="9"/>
                      </a:moveTo>
                      <a:cubicBezTo>
                        <a:pt x="9" y="17"/>
                        <a:pt x="18" y="24"/>
                        <a:pt x="20" y="33"/>
                      </a:cubicBezTo>
                      <a:cubicBezTo>
                        <a:pt x="21" y="38"/>
                        <a:pt x="21" y="45"/>
                        <a:pt x="24" y="49"/>
                      </a:cubicBezTo>
                      <a:cubicBezTo>
                        <a:pt x="27" y="52"/>
                        <a:pt x="32" y="52"/>
                        <a:pt x="36" y="53"/>
                      </a:cubicBezTo>
                      <a:cubicBezTo>
                        <a:pt x="41" y="68"/>
                        <a:pt x="44" y="80"/>
                        <a:pt x="24" y="73"/>
                      </a:cubicBezTo>
                      <a:cubicBezTo>
                        <a:pt x="19" y="55"/>
                        <a:pt x="11" y="37"/>
                        <a:pt x="0" y="21"/>
                      </a:cubicBezTo>
                      <a:cubicBezTo>
                        <a:pt x="4" y="4"/>
                        <a:pt x="4" y="0"/>
                        <a:pt x="4"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8" name="Freeform 102"/>
                <p:cNvSpPr>
                  <a:spLocks/>
                </p:cNvSpPr>
                <p:nvPr userDrawn="1"/>
              </p:nvSpPr>
              <p:spPr bwMode="ltGray">
                <a:xfrm>
                  <a:off x="2696" y="247"/>
                  <a:ext cx="205" cy="41"/>
                </a:xfrm>
                <a:custGeom>
                  <a:avLst/>
                  <a:gdLst/>
                  <a:ahLst/>
                  <a:cxnLst>
                    <a:cxn ang="0">
                      <a:pos x="220" y="1"/>
                    </a:cxn>
                    <a:cxn ang="0">
                      <a:pos x="231" y="8"/>
                    </a:cxn>
                    <a:cxn ang="0">
                      <a:pos x="235" y="0"/>
                    </a:cxn>
                    <a:cxn ang="0">
                      <a:pos x="265" y="0"/>
                    </a:cxn>
                    <a:cxn ang="0">
                      <a:pos x="287" y="17"/>
                    </a:cxn>
                    <a:cxn ang="0">
                      <a:pos x="319" y="10"/>
                    </a:cxn>
                    <a:cxn ang="0">
                      <a:pos x="314" y="29"/>
                    </a:cxn>
                    <a:cxn ang="0">
                      <a:pos x="298" y="46"/>
                    </a:cxn>
                    <a:cxn ang="0">
                      <a:pos x="295" y="29"/>
                    </a:cxn>
                    <a:cxn ang="0">
                      <a:pos x="287" y="31"/>
                    </a:cxn>
                    <a:cxn ang="0">
                      <a:pos x="279" y="29"/>
                    </a:cxn>
                    <a:cxn ang="0">
                      <a:pos x="263" y="21"/>
                    </a:cxn>
                    <a:cxn ang="0">
                      <a:pos x="228" y="38"/>
                    </a:cxn>
                    <a:cxn ang="0">
                      <a:pos x="201" y="44"/>
                    </a:cxn>
                    <a:cxn ang="0">
                      <a:pos x="212" y="57"/>
                    </a:cxn>
                    <a:cxn ang="0">
                      <a:pos x="188" y="63"/>
                    </a:cxn>
                    <a:cxn ang="0">
                      <a:pos x="169" y="61"/>
                    </a:cxn>
                    <a:cxn ang="0">
                      <a:pos x="177" y="57"/>
                    </a:cxn>
                    <a:cxn ang="0">
                      <a:pos x="171" y="40"/>
                    </a:cxn>
                    <a:cxn ang="0">
                      <a:pos x="169" y="31"/>
                    </a:cxn>
                    <a:cxn ang="0">
                      <a:pos x="158" y="23"/>
                    </a:cxn>
                    <a:cxn ang="0">
                      <a:pos x="142" y="27"/>
                    </a:cxn>
                    <a:cxn ang="0">
                      <a:pos x="134" y="27"/>
                    </a:cxn>
                    <a:cxn ang="0">
                      <a:pos x="123" y="25"/>
                    </a:cxn>
                    <a:cxn ang="0">
                      <a:pos x="83" y="2"/>
                    </a:cxn>
                    <a:cxn ang="0">
                      <a:pos x="59" y="14"/>
                    </a:cxn>
                    <a:cxn ang="0">
                      <a:pos x="1" y="0"/>
                    </a:cxn>
                    <a:cxn ang="0">
                      <a:pos x="220" y="1"/>
                    </a:cxn>
                  </a:cxnLst>
                  <a:rect l="0" t="0" r="r" b="b"/>
                  <a:pathLst>
                    <a:path w="323" h="64">
                      <a:moveTo>
                        <a:pt x="220" y="1"/>
                      </a:moveTo>
                      <a:cubicBezTo>
                        <a:pt x="215" y="12"/>
                        <a:pt x="225" y="17"/>
                        <a:pt x="231" y="8"/>
                      </a:cubicBezTo>
                      <a:cubicBezTo>
                        <a:pt x="235" y="0"/>
                        <a:pt x="229" y="7"/>
                        <a:pt x="235" y="0"/>
                      </a:cubicBezTo>
                      <a:lnTo>
                        <a:pt x="265" y="0"/>
                      </a:lnTo>
                      <a:cubicBezTo>
                        <a:pt x="277" y="6"/>
                        <a:pt x="276" y="11"/>
                        <a:pt x="287" y="17"/>
                      </a:cubicBezTo>
                      <a:cubicBezTo>
                        <a:pt x="308" y="11"/>
                        <a:pt x="293" y="7"/>
                        <a:pt x="319" y="10"/>
                      </a:cubicBezTo>
                      <a:cubicBezTo>
                        <a:pt x="323" y="19"/>
                        <a:pt x="321" y="22"/>
                        <a:pt x="314" y="29"/>
                      </a:cubicBezTo>
                      <a:cubicBezTo>
                        <a:pt x="312" y="39"/>
                        <a:pt x="313" y="50"/>
                        <a:pt x="298" y="46"/>
                      </a:cubicBezTo>
                      <a:cubicBezTo>
                        <a:pt x="297" y="40"/>
                        <a:pt x="298" y="34"/>
                        <a:pt x="295" y="29"/>
                      </a:cubicBezTo>
                      <a:cubicBezTo>
                        <a:pt x="294" y="27"/>
                        <a:pt x="290" y="31"/>
                        <a:pt x="287" y="31"/>
                      </a:cubicBezTo>
                      <a:cubicBezTo>
                        <a:pt x="284" y="31"/>
                        <a:pt x="282" y="30"/>
                        <a:pt x="279" y="29"/>
                      </a:cubicBezTo>
                      <a:cubicBezTo>
                        <a:pt x="274" y="27"/>
                        <a:pt x="263" y="21"/>
                        <a:pt x="263" y="21"/>
                      </a:cubicBezTo>
                      <a:cubicBezTo>
                        <a:pt x="249" y="23"/>
                        <a:pt x="241" y="31"/>
                        <a:pt x="228" y="38"/>
                      </a:cubicBezTo>
                      <a:cubicBezTo>
                        <a:pt x="220" y="41"/>
                        <a:pt x="209" y="42"/>
                        <a:pt x="201" y="44"/>
                      </a:cubicBezTo>
                      <a:cubicBezTo>
                        <a:pt x="193" y="54"/>
                        <a:pt x="200" y="53"/>
                        <a:pt x="212" y="57"/>
                      </a:cubicBezTo>
                      <a:cubicBezTo>
                        <a:pt x="200" y="62"/>
                        <a:pt x="199" y="57"/>
                        <a:pt x="188" y="63"/>
                      </a:cubicBezTo>
                      <a:cubicBezTo>
                        <a:pt x="181" y="62"/>
                        <a:pt x="174" y="64"/>
                        <a:pt x="169" y="61"/>
                      </a:cubicBezTo>
                      <a:cubicBezTo>
                        <a:pt x="166" y="59"/>
                        <a:pt x="175" y="59"/>
                        <a:pt x="177" y="57"/>
                      </a:cubicBezTo>
                      <a:cubicBezTo>
                        <a:pt x="181" y="48"/>
                        <a:pt x="149" y="28"/>
                        <a:pt x="171" y="40"/>
                      </a:cubicBezTo>
                      <a:cubicBezTo>
                        <a:pt x="184" y="55"/>
                        <a:pt x="184" y="36"/>
                        <a:pt x="169" y="31"/>
                      </a:cubicBezTo>
                      <a:cubicBezTo>
                        <a:pt x="167" y="27"/>
                        <a:pt x="167" y="22"/>
                        <a:pt x="158" y="23"/>
                      </a:cubicBezTo>
                      <a:cubicBezTo>
                        <a:pt x="153" y="23"/>
                        <a:pt x="142" y="27"/>
                        <a:pt x="142" y="27"/>
                      </a:cubicBezTo>
                      <a:cubicBezTo>
                        <a:pt x="136" y="39"/>
                        <a:pt x="143" y="31"/>
                        <a:pt x="134" y="27"/>
                      </a:cubicBezTo>
                      <a:cubicBezTo>
                        <a:pt x="130" y="25"/>
                        <a:pt x="126" y="25"/>
                        <a:pt x="123" y="25"/>
                      </a:cubicBezTo>
                      <a:cubicBezTo>
                        <a:pt x="117" y="11"/>
                        <a:pt x="100" y="6"/>
                        <a:pt x="83" y="2"/>
                      </a:cubicBezTo>
                      <a:cubicBezTo>
                        <a:pt x="70" y="4"/>
                        <a:pt x="69" y="9"/>
                        <a:pt x="59" y="14"/>
                      </a:cubicBezTo>
                      <a:cubicBezTo>
                        <a:pt x="45" y="14"/>
                        <a:pt x="0" y="12"/>
                        <a:pt x="1" y="0"/>
                      </a:cubicBezTo>
                      <a:lnTo>
                        <a:pt x="220"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9" name="Freeform 103"/>
                <p:cNvSpPr>
                  <a:spLocks/>
                </p:cNvSpPr>
                <p:nvPr userDrawn="1"/>
              </p:nvSpPr>
              <p:spPr bwMode="ltGray">
                <a:xfrm>
                  <a:off x="2515" y="245"/>
                  <a:ext cx="190" cy="20"/>
                </a:xfrm>
                <a:custGeom>
                  <a:avLst/>
                  <a:gdLst/>
                  <a:ahLst/>
                  <a:cxnLst>
                    <a:cxn ang="0">
                      <a:pos x="105" y="31"/>
                    </a:cxn>
                    <a:cxn ang="0">
                      <a:pos x="30" y="1"/>
                    </a:cxn>
                    <a:cxn ang="0">
                      <a:pos x="285" y="0"/>
                    </a:cxn>
                    <a:cxn ang="0">
                      <a:pos x="296" y="14"/>
                    </a:cxn>
                    <a:cxn ang="0">
                      <a:pos x="264" y="16"/>
                    </a:cxn>
                    <a:cxn ang="0">
                      <a:pos x="105" y="31"/>
                    </a:cxn>
                  </a:cxnLst>
                  <a:rect l="0" t="0" r="r" b="b"/>
                  <a:pathLst>
                    <a:path w="300" h="31">
                      <a:moveTo>
                        <a:pt x="105" y="31"/>
                      </a:moveTo>
                      <a:cubicBezTo>
                        <a:pt x="83" y="19"/>
                        <a:pt x="0" y="6"/>
                        <a:pt x="30" y="1"/>
                      </a:cubicBezTo>
                      <a:lnTo>
                        <a:pt x="285" y="0"/>
                      </a:lnTo>
                      <a:cubicBezTo>
                        <a:pt x="296" y="4"/>
                        <a:pt x="300" y="5"/>
                        <a:pt x="296" y="14"/>
                      </a:cubicBezTo>
                      <a:cubicBezTo>
                        <a:pt x="285" y="11"/>
                        <a:pt x="276" y="16"/>
                        <a:pt x="264" y="16"/>
                      </a:cubicBezTo>
                      <a:lnTo>
                        <a:pt x="105" y="3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0" name="Freeform 104"/>
                <p:cNvSpPr>
                  <a:spLocks/>
                </p:cNvSpPr>
                <p:nvPr userDrawn="1"/>
              </p:nvSpPr>
              <p:spPr bwMode="ltGray">
                <a:xfrm>
                  <a:off x="2096" y="275"/>
                  <a:ext cx="18" cy="10"/>
                </a:xfrm>
                <a:custGeom>
                  <a:avLst/>
                  <a:gdLst/>
                  <a:ahLst/>
                  <a:cxnLst>
                    <a:cxn ang="0">
                      <a:pos x="0" y="25"/>
                    </a:cxn>
                    <a:cxn ang="0">
                      <a:pos x="12" y="29"/>
                    </a:cxn>
                    <a:cxn ang="0">
                      <a:pos x="0" y="25"/>
                    </a:cxn>
                  </a:cxnLst>
                  <a:rect l="0" t="0" r="r" b="b"/>
                  <a:pathLst>
                    <a:path w="41" h="29">
                      <a:moveTo>
                        <a:pt x="0" y="25"/>
                      </a:moveTo>
                      <a:cubicBezTo>
                        <a:pt x="10" y="11"/>
                        <a:pt x="41" y="0"/>
                        <a:pt x="12" y="29"/>
                      </a:cubicBezTo>
                      <a:cubicBezTo>
                        <a:pt x="8" y="28"/>
                        <a:pt x="0" y="25"/>
                        <a:pt x="0"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1" name="Freeform 105"/>
                <p:cNvSpPr>
                  <a:spLocks/>
                </p:cNvSpPr>
                <p:nvPr userDrawn="1"/>
              </p:nvSpPr>
              <p:spPr bwMode="ltGray">
                <a:xfrm>
                  <a:off x="1606" y="245"/>
                  <a:ext cx="436" cy="152"/>
                </a:xfrm>
                <a:custGeom>
                  <a:avLst/>
                  <a:gdLst/>
                  <a:ahLst/>
                  <a:cxnLst>
                    <a:cxn ang="0">
                      <a:pos x="73" y="1"/>
                    </a:cxn>
                    <a:cxn ang="0">
                      <a:pos x="436" y="0"/>
                    </a:cxn>
                    <a:cxn ang="0">
                      <a:pos x="416" y="54"/>
                    </a:cxn>
                    <a:cxn ang="0">
                      <a:pos x="397" y="68"/>
                    </a:cxn>
                    <a:cxn ang="0">
                      <a:pos x="392" y="70"/>
                    </a:cxn>
                    <a:cxn ang="0">
                      <a:pos x="375" y="73"/>
                    </a:cxn>
                    <a:cxn ang="0">
                      <a:pos x="361" y="88"/>
                    </a:cxn>
                    <a:cxn ang="0">
                      <a:pos x="362" y="99"/>
                    </a:cxn>
                    <a:cxn ang="0">
                      <a:pos x="364" y="107"/>
                    </a:cxn>
                    <a:cxn ang="0">
                      <a:pos x="366" y="113"/>
                    </a:cxn>
                    <a:cxn ang="0">
                      <a:pos x="362" y="122"/>
                    </a:cxn>
                    <a:cxn ang="0">
                      <a:pos x="351" y="120"/>
                    </a:cxn>
                    <a:cxn ang="0">
                      <a:pos x="342" y="129"/>
                    </a:cxn>
                    <a:cxn ang="0">
                      <a:pos x="347" y="105"/>
                    </a:cxn>
                    <a:cxn ang="0">
                      <a:pos x="338" y="100"/>
                    </a:cxn>
                    <a:cxn ang="0">
                      <a:pos x="344" y="93"/>
                    </a:cxn>
                    <a:cxn ang="0">
                      <a:pos x="342" y="89"/>
                    </a:cxn>
                    <a:cxn ang="0">
                      <a:pos x="320" y="94"/>
                    </a:cxn>
                    <a:cxn ang="0">
                      <a:pos x="317" y="85"/>
                    </a:cxn>
                    <a:cxn ang="0">
                      <a:pos x="297" y="94"/>
                    </a:cxn>
                    <a:cxn ang="0">
                      <a:pos x="320" y="103"/>
                    </a:cxn>
                    <a:cxn ang="0">
                      <a:pos x="305" y="117"/>
                    </a:cxn>
                    <a:cxn ang="0">
                      <a:pos x="311" y="126"/>
                    </a:cxn>
                    <a:cxn ang="0">
                      <a:pos x="315" y="138"/>
                    </a:cxn>
                    <a:cxn ang="0">
                      <a:pos x="309" y="139"/>
                    </a:cxn>
                    <a:cxn ang="0">
                      <a:pos x="314" y="144"/>
                    </a:cxn>
                    <a:cxn ang="0">
                      <a:pos x="307" y="152"/>
                    </a:cxn>
                    <a:cxn ang="0">
                      <a:pos x="0" y="149"/>
                    </a:cxn>
                    <a:cxn ang="0">
                      <a:pos x="73" y="1"/>
                    </a:cxn>
                  </a:cxnLst>
                  <a:rect l="0" t="0" r="r" b="b"/>
                  <a:pathLst>
                    <a:path w="436" h="152">
                      <a:moveTo>
                        <a:pt x="73" y="1"/>
                      </a:moveTo>
                      <a:lnTo>
                        <a:pt x="436" y="0"/>
                      </a:lnTo>
                      <a:cubicBezTo>
                        <a:pt x="430" y="15"/>
                        <a:pt x="429" y="42"/>
                        <a:pt x="416" y="54"/>
                      </a:cubicBezTo>
                      <a:cubicBezTo>
                        <a:pt x="410" y="60"/>
                        <a:pt x="405" y="63"/>
                        <a:pt x="397" y="68"/>
                      </a:cubicBezTo>
                      <a:cubicBezTo>
                        <a:pt x="396" y="69"/>
                        <a:pt x="392" y="70"/>
                        <a:pt x="392" y="70"/>
                      </a:cubicBezTo>
                      <a:cubicBezTo>
                        <a:pt x="377" y="63"/>
                        <a:pt x="385" y="68"/>
                        <a:pt x="375" y="73"/>
                      </a:cubicBezTo>
                      <a:cubicBezTo>
                        <a:pt x="371" y="82"/>
                        <a:pt x="371" y="83"/>
                        <a:pt x="361" y="88"/>
                      </a:cubicBezTo>
                      <a:cubicBezTo>
                        <a:pt x="359" y="92"/>
                        <a:pt x="364" y="93"/>
                        <a:pt x="362" y="99"/>
                      </a:cubicBezTo>
                      <a:cubicBezTo>
                        <a:pt x="363" y="102"/>
                        <a:pt x="364" y="105"/>
                        <a:pt x="364" y="107"/>
                      </a:cubicBezTo>
                      <a:cubicBezTo>
                        <a:pt x="365" y="109"/>
                        <a:pt x="366" y="111"/>
                        <a:pt x="366" y="113"/>
                      </a:cubicBezTo>
                      <a:cubicBezTo>
                        <a:pt x="365" y="115"/>
                        <a:pt x="364" y="120"/>
                        <a:pt x="362" y="122"/>
                      </a:cubicBezTo>
                      <a:cubicBezTo>
                        <a:pt x="359" y="123"/>
                        <a:pt x="354" y="119"/>
                        <a:pt x="351" y="120"/>
                      </a:cubicBezTo>
                      <a:cubicBezTo>
                        <a:pt x="347" y="129"/>
                        <a:pt x="352" y="127"/>
                        <a:pt x="342" y="129"/>
                      </a:cubicBezTo>
                      <a:cubicBezTo>
                        <a:pt x="340" y="123"/>
                        <a:pt x="345" y="111"/>
                        <a:pt x="347" y="105"/>
                      </a:cubicBezTo>
                      <a:cubicBezTo>
                        <a:pt x="347" y="100"/>
                        <a:pt x="338" y="102"/>
                        <a:pt x="338" y="100"/>
                      </a:cubicBezTo>
                      <a:cubicBezTo>
                        <a:pt x="338" y="98"/>
                        <a:pt x="344" y="95"/>
                        <a:pt x="344" y="93"/>
                      </a:cubicBezTo>
                      <a:cubicBezTo>
                        <a:pt x="344" y="92"/>
                        <a:pt x="344" y="89"/>
                        <a:pt x="342" y="89"/>
                      </a:cubicBezTo>
                      <a:cubicBezTo>
                        <a:pt x="339" y="89"/>
                        <a:pt x="324" y="94"/>
                        <a:pt x="320" y="94"/>
                      </a:cubicBezTo>
                      <a:cubicBezTo>
                        <a:pt x="317" y="86"/>
                        <a:pt x="328" y="88"/>
                        <a:pt x="317" y="85"/>
                      </a:cubicBezTo>
                      <a:cubicBezTo>
                        <a:pt x="311" y="91"/>
                        <a:pt x="306" y="93"/>
                        <a:pt x="297" y="94"/>
                      </a:cubicBezTo>
                      <a:cubicBezTo>
                        <a:pt x="300" y="104"/>
                        <a:pt x="307" y="101"/>
                        <a:pt x="320" y="103"/>
                      </a:cubicBezTo>
                      <a:cubicBezTo>
                        <a:pt x="318" y="109"/>
                        <a:pt x="311" y="111"/>
                        <a:pt x="305" y="117"/>
                      </a:cubicBezTo>
                      <a:lnTo>
                        <a:pt x="311" y="126"/>
                      </a:lnTo>
                      <a:lnTo>
                        <a:pt x="315" y="138"/>
                      </a:lnTo>
                      <a:lnTo>
                        <a:pt x="309" y="139"/>
                      </a:lnTo>
                      <a:lnTo>
                        <a:pt x="314" y="144"/>
                      </a:lnTo>
                      <a:lnTo>
                        <a:pt x="307" y="152"/>
                      </a:lnTo>
                      <a:lnTo>
                        <a:pt x="0" y="149"/>
                      </a:lnTo>
                      <a:lnTo>
                        <a:pt x="73"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2" name="Freeform 106"/>
                <p:cNvSpPr>
                  <a:spLocks/>
                </p:cNvSpPr>
                <p:nvPr userDrawn="1"/>
              </p:nvSpPr>
              <p:spPr bwMode="ltGray">
                <a:xfrm>
                  <a:off x="2043" y="241"/>
                  <a:ext cx="20" cy="55"/>
                </a:xfrm>
                <a:custGeom>
                  <a:avLst/>
                  <a:gdLst/>
                  <a:ahLst/>
                  <a:cxnLst>
                    <a:cxn ang="0">
                      <a:pos x="5" y="156"/>
                    </a:cxn>
                    <a:cxn ang="0">
                      <a:pos x="15" y="108"/>
                    </a:cxn>
                    <a:cxn ang="0">
                      <a:pos x="17" y="68"/>
                    </a:cxn>
                    <a:cxn ang="0">
                      <a:pos x="11" y="40"/>
                    </a:cxn>
                    <a:cxn ang="0">
                      <a:pos x="17" y="12"/>
                    </a:cxn>
                    <a:cxn ang="0">
                      <a:pos x="21" y="0"/>
                    </a:cxn>
                    <a:cxn ang="0">
                      <a:pos x="31" y="30"/>
                    </a:cxn>
                    <a:cxn ang="0">
                      <a:pos x="47" y="98"/>
                    </a:cxn>
                    <a:cxn ang="0">
                      <a:pos x="31" y="108"/>
                    </a:cxn>
                    <a:cxn ang="0">
                      <a:pos x="23" y="126"/>
                    </a:cxn>
                    <a:cxn ang="0">
                      <a:pos x="21" y="132"/>
                    </a:cxn>
                    <a:cxn ang="0">
                      <a:pos x="27" y="134"/>
                    </a:cxn>
                    <a:cxn ang="0">
                      <a:pos x="31" y="146"/>
                    </a:cxn>
                    <a:cxn ang="0">
                      <a:pos x="13" y="148"/>
                    </a:cxn>
                    <a:cxn ang="0">
                      <a:pos x="7" y="160"/>
                    </a:cxn>
                    <a:cxn ang="0">
                      <a:pos x="3" y="154"/>
                    </a:cxn>
                    <a:cxn ang="0">
                      <a:pos x="5" y="156"/>
                    </a:cxn>
                  </a:cxnLst>
                  <a:rect l="0" t="0" r="r" b="b"/>
                  <a:pathLst>
                    <a:path w="47" h="165">
                      <a:moveTo>
                        <a:pt x="5" y="156"/>
                      </a:moveTo>
                      <a:cubicBezTo>
                        <a:pt x="0" y="141"/>
                        <a:pt x="1" y="118"/>
                        <a:pt x="15" y="108"/>
                      </a:cubicBezTo>
                      <a:cubicBezTo>
                        <a:pt x="16" y="95"/>
                        <a:pt x="17" y="81"/>
                        <a:pt x="17" y="68"/>
                      </a:cubicBezTo>
                      <a:cubicBezTo>
                        <a:pt x="17" y="58"/>
                        <a:pt x="11" y="40"/>
                        <a:pt x="11" y="40"/>
                      </a:cubicBezTo>
                      <a:cubicBezTo>
                        <a:pt x="14" y="20"/>
                        <a:pt x="11" y="29"/>
                        <a:pt x="17" y="12"/>
                      </a:cubicBezTo>
                      <a:cubicBezTo>
                        <a:pt x="18" y="8"/>
                        <a:pt x="21" y="0"/>
                        <a:pt x="21" y="0"/>
                      </a:cubicBezTo>
                      <a:cubicBezTo>
                        <a:pt x="38" y="6"/>
                        <a:pt x="33" y="7"/>
                        <a:pt x="31" y="30"/>
                      </a:cubicBezTo>
                      <a:cubicBezTo>
                        <a:pt x="38" y="52"/>
                        <a:pt x="40" y="76"/>
                        <a:pt x="47" y="98"/>
                      </a:cubicBezTo>
                      <a:cubicBezTo>
                        <a:pt x="44" y="116"/>
                        <a:pt x="45" y="113"/>
                        <a:pt x="31" y="108"/>
                      </a:cubicBezTo>
                      <a:cubicBezTo>
                        <a:pt x="25" y="118"/>
                        <a:pt x="28" y="112"/>
                        <a:pt x="23" y="126"/>
                      </a:cubicBezTo>
                      <a:cubicBezTo>
                        <a:pt x="22" y="128"/>
                        <a:pt x="21" y="132"/>
                        <a:pt x="21" y="132"/>
                      </a:cubicBezTo>
                      <a:cubicBezTo>
                        <a:pt x="23" y="133"/>
                        <a:pt x="26" y="132"/>
                        <a:pt x="27" y="134"/>
                      </a:cubicBezTo>
                      <a:cubicBezTo>
                        <a:pt x="29" y="137"/>
                        <a:pt x="31" y="146"/>
                        <a:pt x="31" y="146"/>
                      </a:cubicBezTo>
                      <a:cubicBezTo>
                        <a:pt x="27" y="165"/>
                        <a:pt x="23" y="155"/>
                        <a:pt x="13" y="148"/>
                      </a:cubicBezTo>
                      <a:cubicBezTo>
                        <a:pt x="11" y="152"/>
                        <a:pt x="11" y="160"/>
                        <a:pt x="7" y="160"/>
                      </a:cubicBezTo>
                      <a:cubicBezTo>
                        <a:pt x="5" y="160"/>
                        <a:pt x="4" y="156"/>
                        <a:pt x="3" y="154"/>
                      </a:cubicBezTo>
                      <a:cubicBezTo>
                        <a:pt x="3" y="153"/>
                        <a:pt x="4" y="155"/>
                        <a:pt x="5" y="15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3" name="Freeform 107"/>
                <p:cNvSpPr>
                  <a:spLocks/>
                </p:cNvSpPr>
                <p:nvPr userDrawn="1"/>
              </p:nvSpPr>
              <p:spPr bwMode="ltGray">
                <a:xfrm>
                  <a:off x="2031" y="287"/>
                  <a:ext cx="59" cy="34"/>
                </a:xfrm>
                <a:custGeom>
                  <a:avLst/>
                  <a:gdLst/>
                  <a:ahLst/>
                  <a:cxnLst>
                    <a:cxn ang="0">
                      <a:pos x="26" y="61"/>
                    </a:cxn>
                    <a:cxn ang="0">
                      <a:pos x="30" y="43"/>
                    </a:cxn>
                    <a:cxn ang="0">
                      <a:pos x="50" y="33"/>
                    </a:cxn>
                    <a:cxn ang="0">
                      <a:pos x="54" y="45"/>
                    </a:cxn>
                    <a:cxn ang="0">
                      <a:pos x="66" y="49"/>
                    </a:cxn>
                    <a:cxn ang="0">
                      <a:pos x="80" y="55"/>
                    </a:cxn>
                    <a:cxn ang="0">
                      <a:pos x="116" y="33"/>
                    </a:cxn>
                    <a:cxn ang="0">
                      <a:pos x="130" y="17"/>
                    </a:cxn>
                    <a:cxn ang="0">
                      <a:pos x="138" y="11"/>
                    </a:cxn>
                    <a:cxn ang="0">
                      <a:pos x="106" y="49"/>
                    </a:cxn>
                    <a:cxn ang="0">
                      <a:pos x="84" y="67"/>
                    </a:cxn>
                    <a:cxn ang="0">
                      <a:pos x="66" y="81"/>
                    </a:cxn>
                    <a:cxn ang="0">
                      <a:pos x="48" y="103"/>
                    </a:cxn>
                    <a:cxn ang="0">
                      <a:pos x="26" y="89"/>
                    </a:cxn>
                    <a:cxn ang="0">
                      <a:pos x="20" y="87"/>
                    </a:cxn>
                    <a:cxn ang="0">
                      <a:pos x="22" y="97"/>
                    </a:cxn>
                    <a:cxn ang="0">
                      <a:pos x="0" y="97"/>
                    </a:cxn>
                    <a:cxn ang="0">
                      <a:pos x="10" y="79"/>
                    </a:cxn>
                    <a:cxn ang="0">
                      <a:pos x="26" y="61"/>
                    </a:cxn>
                  </a:cxnLst>
                  <a:rect l="0" t="0" r="r" b="b"/>
                  <a:pathLst>
                    <a:path w="138" h="103">
                      <a:moveTo>
                        <a:pt x="26" y="61"/>
                      </a:moveTo>
                      <a:cubicBezTo>
                        <a:pt x="29" y="53"/>
                        <a:pt x="33" y="51"/>
                        <a:pt x="30" y="43"/>
                      </a:cubicBezTo>
                      <a:cubicBezTo>
                        <a:pt x="33" y="27"/>
                        <a:pt x="37" y="24"/>
                        <a:pt x="50" y="33"/>
                      </a:cubicBezTo>
                      <a:cubicBezTo>
                        <a:pt x="51" y="37"/>
                        <a:pt x="53" y="41"/>
                        <a:pt x="54" y="45"/>
                      </a:cubicBezTo>
                      <a:cubicBezTo>
                        <a:pt x="55" y="49"/>
                        <a:pt x="66" y="49"/>
                        <a:pt x="66" y="49"/>
                      </a:cubicBezTo>
                      <a:cubicBezTo>
                        <a:pt x="75" y="43"/>
                        <a:pt x="77" y="45"/>
                        <a:pt x="80" y="55"/>
                      </a:cubicBezTo>
                      <a:cubicBezTo>
                        <a:pt x="92" y="47"/>
                        <a:pt x="101" y="37"/>
                        <a:pt x="116" y="33"/>
                      </a:cubicBezTo>
                      <a:cubicBezTo>
                        <a:pt x="125" y="19"/>
                        <a:pt x="120" y="24"/>
                        <a:pt x="130" y="17"/>
                      </a:cubicBezTo>
                      <a:cubicBezTo>
                        <a:pt x="134" y="11"/>
                        <a:pt x="134" y="0"/>
                        <a:pt x="138" y="11"/>
                      </a:cubicBezTo>
                      <a:cubicBezTo>
                        <a:pt x="135" y="31"/>
                        <a:pt x="126" y="45"/>
                        <a:pt x="106" y="49"/>
                      </a:cubicBezTo>
                      <a:cubicBezTo>
                        <a:pt x="97" y="55"/>
                        <a:pt x="93" y="61"/>
                        <a:pt x="84" y="67"/>
                      </a:cubicBezTo>
                      <a:cubicBezTo>
                        <a:pt x="80" y="79"/>
                        <a:pt x="79" y="79"/>
                        <a:pt x="66" y="81"/>
                      </a:cubicBezTo>
                      <a:cubicBezTo>
                        <a:pt x="60" y="90"/>
                        <a:pt x="57" y="97"/>
                        <a:pt x="48" y="103"/>
                      </a:cubicBezTo>
                      <a:cubicBezTo>
                        <a:pt x="42" y="94"/>
                        <a:pt x="37" y="93"/>
                        <a:pt x="26" y="89"/>
                      </a:cubicBezTo>
                      <a:cubicBezTo>
                        <a:pt x="24" y="88"/>
                        <a:pt x="20" y="87"/>
                        <a:pt x="20" y="87"/>
                      </a:cubicBezTo>
                      <a:cubicBezTo>
                        <a:pt x="10" y="90"/>
                        <a:pt x="14" y="94"/>
                        <a:pt x="22" y="97"/>
                      </a:cubicBezTo>
                      <a:cubicBezTo>
                        <a:pt x="14" y="103"/>
                        <a:pt x="9" y="100"/>
                        <a:pt x="0" y="97"/>
                      </a:cubicBezTo>
                      <a:cubicBezTo>
                        <a:pt x="2" y="87"/>
                        <a:pt x="1" y="82"/>
                        <a:pt x="10" y="79"/>
                      </a:cubicBezTo>
                      <a:cubicBezTo>
                        <a:pt x="15" y="63"/>
                        <a:pt x="14" y="69"/>
                        <a:pt x="26" y="6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4" name="Freeform 108"/>
                <p:cNvSpPr>
                  <a:spLocks/>
                </p:cNvSpPr>
                <p:nvPr userDrawn="1"/>
              </p:nvSpPr>
              <p:spPr bwMode="ltGray">
                <a:xfrm>
                  <a:off x="1968" y="319"/>
                  <a:ext cx="80" cy="72"/>
                </a:xfrm>
                <a:custGeom>
                  <a:avLst/>
                  <a:gdLst/>
                  <a:ahLst/>
                  <a:cxnLst>
                    <a:cxn ang="0">
                      <a:pos x="158" y="24"/>
                    </a:cxn>
                    <a:cxn ang="0">
                      <a:pos x="160" y="6"/>
                    </a:cxn>
                    <a:cxn ang="0">
                      <a:pos x="170" y="0"/>
                    </a:cxn>
                    <a:cxn ang="0">
                      <a:pos x="182" y="24"/>
                    </a:cxn>
                    <a:cxn ang="0">
                      <a:pos x="188" y="42"/>
                    </a:cxn>
                    <a:cxn ang="0">
                      <a:pos x="178" y="58"/>
                    </a:cxn>
                    <a:cxn ang="0">
                      <a:pos x="170" y="76"/>
                    </a:cxn>
                    <a:cxn ang="0">
                      <a:pos x="162" y="126"/>
                    </a:cxn>
                    <a:cxn ang="0">
                      <a:pos x="144" y="136"/>
                    </a:cxn>
                    <a:cxn ang="0">
                      <a:pos x="120" y="138"/>
                    </a:cxn>
                    <a:cxn ang="0">
                      <a:pos x="112" y="124"/>
                    </a:cxn>
                    <a:cxn ang="0">
                      <a:pos x="102" y="146"/>
                    </a:cxn>
                    <a:cxn ang="0">
                      <a:pos x="90" y="150"/>
                    </a:cxn>
                    <a:cxn ang="0">
                      <a:pos x="80" y="132"/>
                    </a:cxn>
                    <a:cxn ang="0">
                      <a:pos x="58" y="144"/>
                    </a:cxn>
                    <a:cxn ang="0">
                      <a:pos x="76" y="142"/>
                    </a:cxn>
                    <a:cxn ang="0">
                      <a:pos x="78" y="160"/>
                    </a:cxn>
                    <a:cxn ang="0">
                      <a:pos x="58" y="166"/>
                    </a:cxn>
                    <a:cxn ang="0">
                      <a:pos x="34" y="166"/>
                    </a:cxn>
                    <a:cxn ang="0">
                      <a:pos x="36" y="154"/>
                    </a:cxn>
                    <a:cxn ang="0">
                      <a:pos x="46" y="144"/>
                    </a:cxn>
                    <a:cxn ang="0">
                      <a:pos x="34" y="148"/>
                    </a:cxn>
                    <a:cxn ang="0">
                      <a:pos x="26" y="166"/>
                    </a:cxn>
                    <a:cxn ang="0">
                      <a:pos x="30" y="190"/>
                    </a:cxn>
                    <a:cxn ang="0">
                      <a:pos x="14" y="200"/>
                    </a:cxn>
                    <a:cxn ang="0">
                      <a:pos x="0" y="214"/>
                    </a:cxn>
                    <a:cxn ang="0">
                      <a:pos x="8" y="188"/>
                    </a:cxn>
                    <a:cxn ang="0">
                      <a:pos x="0" y="164"/>
                    </a:cxn>
                    <a:cxn ang="0">
                      <a:pos x="14" y="152"/>
                    </a:cxn>
                    <a:cxn ang="0">
                      <a:pos x="32" y="134"/>
                    </a:cxn>
                    <a:cxn ang="0">
                      <a:pos x="44" y="118"/>
                    </a:cxn>
                    <a:cxn ang="0">
                      <a:pos x="72" y="116"/>
                    </a:cxn>
                    <a:cxn ang="0">
                      <a:pos x="84" y="112"/>
                    </a:cxn>
                    <a:cxn ang="0">
                      <a:pos x="114" y="78"/>
                    </a:cxn>
                    <a:cxn ang="0">
                      <a:pos x="120" y="92"/>
                    </a:cxn>
                    <a:cxn ang="0">
                      <a:pos x="132" y="76"/>
                    </a:cxn>
                    <a:cxn ang="0">
                      <a:pos x="150" y="54"/>
                    </a:cxn>
                    <a:cxn ang="0">
                      <a:pos x="154" y="42"/>
                    </a:cxn>
                    <a:cxn ang="0">
                      <a:pos x="148" y="38"/>
                    </a:cxn>
                    <a:cxn ang="0">
                      <a:pos x="152" y="32"/>
                    </a:cxn>
                    <a:cxn ang="0">
                      <a:pos x="158" y="24"/>
                    </a:cxn>
                  </a:cxnLst>
                  <a:rect l="0" t="0" r="r" b="b"/>
                  <a:pathLst>
                    <a:path w="188" h="214">
                      <a:moveTo>
                        <a:pt x="158" y="24"/>
                      </a:moveTo>
                      <a:cubicBezTo>
                        <a:pt x="156" y="18"/>
                        <a:pt x="160" y="6"/>
                        <a:pt x="160" y="6"/>
                      </a:cubicBezTo>
                      <a:cubicBezTo>
                        <a:pt x="167" y="16"/>
                        <a:pt x="167" y="8"/>
                        <a:pt x="170" y="0"/>
                      </a:cubicBezTo>
                      <a:cubicBezTo>
                        <a:pt x="181" y="4"/>
                        <a:pt x="179" y="14"/>
                        <a:pt x="182" y="24"/>
                      </a:cubicBezTo>
                      <a:cubicBezTo>
                        <a:pt x="184" y="30"/>
                        <a:pt x="188" y="42"/>
                        <a:pt x="188" y="42"/>
                      </a:cubicBezTo>
                      <a:cubicBezTo>
                        <a:pt x="183" y="56"/>
                        <a:pt x="188" y="52"/>
                        <a:pt x="178" y="58"/>
                      </a:cubicBezTo>
                      <a:cubicBezTo>
                        <a:pt x="174" y="63"/>
                        <a:pt x="170" y="76"/>
                        <a:pt x="170" y="76"/>
                      </a:cubicBezTo>
                      <a:cubicBezTo>
                        <a:pt x="169" y="100"/>
                        <a:pt x="173" y="110"/>
                        <a:pt x="162" y="126"/>
                      </a:cubicBezTo>
                      <a:cubicBezTo>
                        <a:pt x="150" y="118"/>
                        <a:pt x="155" y="132"/>
                        <a:pt x="144" y="136"/>
                      </a:cubicBezTo>
                      <a:cubicBezTo>
                        <a:pt x="135" y="134"/>
                        <a:pt x="129" y="135"/>
                        <a:pt x="120" y="138"/>
                      </a:cubicBezTo>
                      <a:cubicBezTo>
                        <a:pt x="114" y="129"/>
                        <a:pt x="122" y="127"/>
                        <a:pt x="112" y="124"/>
                      </a:cubicBezTo>
                      <a:cubicBezTo>
                        <a:pt x="108" y="130"/>
                        <a:pt x="108" y="142"/>
                        <a:pt x="102" y="146"/>
                      </a:cubicBezTo>
                      <a:cubicBezTo>
                        <a:pt x="98" y="148"/>
                        <a:pt x="90" y="150"/>
                        <a:pt x="90" y="150"/>
                      </a:cubicBezTo>
                      <a:cubicBezTo>
                        <a:pt x="87" y="141"/>
                        <a:pt x="89" y="135"/>
                        <a:pt x="80" y="132"/>
                      </a:cubicBezTo>
                      <a:cubicBezTo>
                        <a:pt x="68" y="134"/>
                        <a:pt x="65" y="134"/>
                        <a:pt x="58" y="144"/>
                      </a:cubicBezTo>
                      <a:cubicBezTo>
                        <a:pt x="66" y="150"/>
                        <a:pt x="68" y="147"/>
                        <a:pt x="76" y="142"/>
                      </a:cubicBezTo>
                      <a:cubicBezTo>
                        <a:pt x="81" y="146"/>
                        <a:pt x="85" y="155"/>
                        <a:pt x="78" y="160"/>
                      </a:cubicBezTo>
                      <a:cubicBezTo>
                        <a:pt x="75" y="162"/>
                        <a:pt x="62" y="165"/>
                        <a:pt x="58" y="166"/>
                      </a:cubicBezTo>
                      <a:cubicBezTo>
                        <a:pt x="48" y="173"/>
                        <a:pt x="44" y="173"/>
                        <a:pt x="34" y="166"/>
                      </a:cubicBezTo>
                      <a:cubicBezTo>
                        <a:pt x="35" y="162"/>
                        <a:pt x="34" y="158"/>
                        <a:pt x="36" y="154"/>
                      </a:cubicBezTo>
                      <a:cubicBezTo>
                        <a:pt x="38" y="150"/>
                        <a:pt x="55" y="146"/>
                        <a:pt x="46" y="144"/>
                      </a:cubicBezTo>
                      <a:cubicBezTo>
                        <a:pt x="42" y="143"/>
                        <a:pt x="34" y="148"/>
                        <a:pt x="34" y="148"/>
                      </a:cubicBezTo>
                      <a:cubicBezTo>
                        <a:pt x="32" y="155"/>
                        <a:pt x="28" y="159"/>
                        <a:pt x="26" y="166"/>
                      </a:cubicBezTo>
                      <a:cubicBezTo>
                        <a:pt x="36" y="182"/>
                        <a:pt x="36" y="173"/>
                        <a:pt x="30" y="190"/>
                      </a:cubicBezTo>
                      <a:cubicBezTo>
                        <a:pt x="28" y="196"/>
                        <a:pt x="14" y="200"/>
                        <a:pt x="14" y="200"/>
                      </a:cubicBezTo>
                      <a:cubicBezTo>
                        <a:pt x="5" y="214"/>
                        <a:pt x="11" y="210"/>
                        <a:pt x="0" y="214"/>
                      </a:cubicBezTo>
                      <a:cubicBezTo>
                        <a:pt x="2" y="202"/>
                        <a:pt x="5" y="198"/>
                        <a:pt x="8" y="188"/>
                      </a:cubicBezTo>
                      <a:cubicBezTo>
                        <a:pt x="6" y="178"/>
                        <a:pt x="3" y="173"/>
                        <a:pt x="0" y="164"/>
                      </a:cubicBezTo>
                      <a:cubicBezTo>
                        <a:pt x="3" y="156"/>
                        <a:pt x="7" y="157"/>
                        <a:pt x="14" y="152"/>
                      </a:cubicBezTo>
                      <a:cubicBezTo>
                        <a:pt x="18" y="141"/>
                        <a:pt x="23" y="140"/>
                        <a:pt x="32" y="134"/>
                      </a:cubicBezTo>
                      <a:cubicBezTo>
                        <a:pt x="37" y="127"/>
                        <a:pt x="37" y="123"/>
                        <a:pt x="44" y="118"/>
                      </a:cubicBezTo>
                      <a:cubicBezTo>
                        <a:pt x="64" y="121"/>
                        <a:pt x="55" y="122"/>
                        <a:pt x="72" y="116"/>
                      </a:cubicBezTo>
                      <a:cubicBezTo>
                        <a:pt x="76" y="115"/>
                        <a:pt x="84" y="112"/>
                        <a:pt x="84" y="112"/>
                      </a:cubicBezTo>
                      <a:cubicBezTo>
                        <a:pt x="105" y="119"/>
                        <a:pt x="97" y="84"/>
                        <a:pt x="114" y="78"/>
                      </a:cubicBezTo>
                      <a:cubicBezTo>
                        <a:pt x="117" y="87"/>
                        <a:pt x="110" y="89"/>
                        <a:pt x="120" y="92"/>
                      </a:cubicBezTo>
                      <a:cubicBezTo>
                        <a:pt x="125" y="85"/>
                        <a:pt x="125" y="81"/>
                        <a:pt x="132" y="76"/>
                      </a:cubicBezTo>
                      <a:cubicBezTo>
                        <a:pt x="138" y="68"/>
                        <a:pt x="146" y="65"/>
                        <a:pt x="150" y="54"/>
                      </a:cubicBezTo>
                      <a:cubicBezTo>
                        <a:pt x="151" y="50"/>
                        <a:pt x="154" y="42"/>
                        <a:pt x="154" y="42"/>
                      </a:cubicBezTo>
                      <a:cubicBezTo>
                        <a:pt x="152" y="41"/>
                        <a:pt x="148" y="40"/>
                        <a:pt x="148" y="38"/>
                      </a:cubicBezTo>
                      <a:cubicBezTo>
                        <a:pt x="148" y="36"/>
                        <a:pt x="161" y="33"/>
                        <a:pt x="152" y="32"/>
                      </a:cubicBezTo>
                      <a:lnTo>
                        <a:pt x="158" y="2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5" name="Freeform 109"/>
                <p:cNvSpPr>
                  <a:spLocks/>
                </p:cNvSpPr>
                <p:nvPr userDrawn="1"/>
              </p:nvSpPr>
              <p:spPr bwMode="ltGray">
                <a:xfrm>
                  <a:off x="2022" y="340"/>
                  <a:ext cx="6" cy="4"/>
                </a:xfrm>
                <a:custGeom>
                  <a:avLst/>
                  <a:gdLst/>
                  <a:ahLst/>
                  <a:cxnLst>
                    <a:cxn ang="0">
                      <a:pos x="0" y="9"/>
                    </a:cxn>
                    <a:cxn ang="0">
                      <a:pos x="4" y="13"/>
                    </a:cxn>
                    <a:cxn ang="0">
                      <a:pos x="0" y="9"/>
                    </a:cxn>
                  </a:cxnLst>
                  <a:rect l="0" t="0" r="r" b="b"/>
                  <a:pathLst>
                    <a:path w="13" h="13">
                      <a:moveTo>
                        <a:pt x="0" y="9"/>
                      </a:moveTo>
                      <a:cubicBezTo>
                        <a:pt x="6" y="0"/>
                        <a:pt x="13" y="7"/>
                        <a:pt x="4" y="13"/>
                      </a:cubicBezTo>
                      <a:cubicBezTo>
                        <a:pt x="0" y="6"/>
                        <a:pt x="0" y="5"/>
                        <a:pt x="0"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6" name="Freeform 110"/>
                <p:cNvSpPr>
                  <a:spLocks/>
                </p:cNvSpPr>
                <p:nvPr userDrawn="1"/>
              </p:nvSpPr>
              <p:spPr bwMode="ltGray">
                <a:xfrm>
                  <a:off x="1574" y="389"/>
                  <a:ext cx="347" cy="189"/>
                </a:xfrm>
                <a:custGeom>
                  <a:avLst/>
                  <a:gdLst/>
                  <a:ahLst/>
                  <a:cxnLst>
                    <a:cxn ang="0">
                      <a:pos x="812" y="26"/>
                    </a:cxn>
                    <a:cxn ang="0">
                      <a:pos x="778" y="78"/>
                    </a:cxn>
                    <a:cxn ang="0">
                      <a:pos x="748" y="122"/>
                    </a:cxn>
                    <a:cxn ang="0">
                      <a:pos x="722" y="142"/>
                    </a:cxn>
                    <a:cxn ang="0">
                      <a:pos x="634" y="180"/>
                    </a:cxn>
                    <a:cxn ang="0">
                      <a:pos x="632" y="210"/>
                    </a:cxn>
                    <a:cxn ang="0">
                      <a:pos x="604" y="230"/>
                    </a:cxn>
                    <a:cxn ang="0">
                      <a:pos x="620" y="178"/>
                    </a:cxn>
                    <a:cxn ang="0">
                      <a:pos x="576" y="188"/>
                    </a:cxn>
                    <a:cxn ang="0">
                      <a:pos x="556" y="218"/>
                    </a:cxn>
                    <a:cxn ang="0">
                      <a:pos x="596" y="280"/>
                    </a:cxn>
                    <a:cxn ang="0">
                      <a:pos x="594" y="368"/>
                    </a:cxn>
                    <a:cxn ang="0">
                      <a:pos x="542" y="406"/>
                    </a:cxn>
                    <a:cxn ang="0">
                      <a:pos x="522" y="386"/>
                    </a:cxn>
                    <a:cxn ang="0">
                      <a:pos x="482" y="348"/>
                    </a:cxn>
                    <a:cxn ang="0">
                      <a:pos x="462" y="348"/>
                    </a:cxn>
                    <a:cxn ang="0">
                      <a:pos x="450" y="394"/>
                    </a:cxn>
                    <a:cxn ang="0">
                      <a:pos x="500" y="464"/>
                    </a:cxn>
                    <a:cxn ang="0">
                      <a:pos x="510" y="524"/>
                    </a:cxn>
                    <a:cxn ang="0">
                      <a:pos x="526" y="560"/>
                    </a:cxn>
                    <a:cxn ang="0">
                      <a:pos x="492" y="544"/>
                    </a:cxn>
                    <a:cxn ang="0">
                      <a:pos x="470" y="518"/>
                    </a:cxn>
                    <a:cxn ang="0">
                      <a:pos x="422" y="424"/>
                    </a:cxn>
                    <a:cxn ang="0">
                      <a:pos x="426" y="310"/>
                    </a:cxn>
                    <a:cxn ang="0">
                      <a:pos x="422" y="268"/>
                    </a:cxn>
                    <a:cxn ang="0">
                      <a:pos x="412" y="276"/>
                    </a:cxn>
                    <a:cxn ang="0">
                      <a:pos x="386" y="266"/>
                    </a:cxn>
                    <a:cxn ang="0">
                      <a:pos x="360" y="170"/>
                    </a:cxn>
                    <a:cxn ang="0">
                      <a:pos x="330" y="166"/>
                    </a:cxn>
                    <a:cxn ang="0">
                      <a:pos x="288" y="172"/>
                    </a:cxn>
                    <a:cxn ang="0">
                      <a:pos x="242" y="232"/>
                    </a:cxn>
                    <a:cxn ang="0">
                      <a:pos x="196" y="268"/>
                    </a:cxn>
                    <a:cxn ang="0">
                      <a:pos x="184" y="274"/>
                    </a:cxn>
                    <a:cxn ang="0">
                      <a:pos x="160" y="328"/>
                    </a:cxn>
                    <a:cxn ang="0">
                      <a:pos x="152" y="354"/>
                    </a:cxn>
                    <a:cxn ang="0">
                      <a:pos x="128" y="404"/>
                    </a:cxn>
                    <a:cxn ang="0">
                      <a:pos x="94" y="392"/>
                    </a:cxn>
                    <a:cxn ang="0">
                      <a:pos x="66" y="258"/>
                    </a:cxn>
                    <a:cxn ang="0">
                      <a:pos x="72" y="156"/>
                    </a:cxn>
                    <a:cxn ang="0">
                      <a:pos x="44" y="180"/>
                    </a:cxn>
                    <a:cxn ang="0">
                      <a:pos x="20" y="150"/>
                    </a:cxn>
                    <a:cxn ang="0">
                      <a:pos x="24" y="138"/>
                    </a:cxn>
                    <a:cxn ang="0">
                      <a:pos x="0" y="92"/>
                    </a:cxn>
                    <a:cxn ang="0">
                      <a:pos x="798" y="6"/>
                    </a:cxn>
                  </a:cxnLst>
                  <a:rect l="0" t="0" r="r" b="b"/>
                  <a:pathLst>
                    <a:path w="812" h="564">
                      <a:moveTo>
                        <a:pt x="798" y="6"/>
                      </a:moveTo>
                      <a:cubicBezTo>
                        <a:pt x="801" y="15"/>
                        <a:pt x="809" y="16"/>
                        <a:pt x="812" y="26"/>
                      </a:cubicBezTo>
                      <a:cubicBezTo>
                        <a:pt x="809" y="36"/>
                        <a:pt x="801" y="41"/>
                        <a:pt x="796" y="50"/>
                      </a:cubicBezTo>
                      <a:cubicBezTo>
                        <a:pt x="791" y="61"/>
                        <a:pt x="788" y="71"/>
                        <a:pt x="778" y="78"/>
                      </a:cubicBezTo>
                      <a:cubicBezTo>
                        <a:pt x="773" y="85"/>
                        <a:pt x="771" y="88"/>
                        <a:pt x="774" y="96"/>
                      </a:cubicBezTo>
                      <a:cubicBezTo>
                        <a:pt x="767" y="107"/>
                        <a:pt x="758" y="114"/>
                        <a:pt x="748" y="122"/>
                      </a:cubicBezTo>
                      <a:cubicBezTo>
                        <a:pt x="744" y="125"/>
                        <a:pt x="736" y="130"/>
                        <a:pt x="736" y="130"/>
                      </a:cubicBezTo>
                      <a:cubicBezTo>
                        <a:pt x="740" y="141"/>
                        <a:pt x="731" y="140"/>
                        <a:pt x="722" y="142"/>
                      </a:cubicBezTo>
                      <a:cubicBezTo>
                        <a:pt x="716" y="148"/>
                        <a:pt x="712" y="151"/>
                        <a:pt x="704" y="154"/>
                      </a:cubicBezTo>
                      <a:cubicBezTo>
                        <a:pt x="686" y="150"/>
                        <a:pt x="650" y="169"/>
                        <a:pt x="634" y="180"/>
                      </a:cubicBezTo>
                      <a:cubicBezTo>
                        <a:pt x="636" y="189"/>
                        <a:pt x="631" y="193"/>
                        <a:pt x="640" y="196"/>
                      </a:cubicBezTo>
                      <a:cubicBezTo>
                        <a:pt x="643" y="205"/>
                        <a:pt x="640" y="207"/>
                        <a:pt x="632" y="210"/>
                      </a:cubicBezTo>
                      <a:cubicBezTo>
                        <a:pt x="626" y="219"/>
                        <a:pt x="623" y="226"/>
                        <a:pt x="614" y="232"/>
                      </a:cubicBezTo>
                      <a:cubicBezTo>
                        <a:pt x="611" y="231"/>
                        <a:pt x="606" y="233"/>
                        <a:pt x="604" y="230"/>
                      </a:cubicBezTo>
                      <a:cubicBezTo>
                        <a:pt x="599" y="220"/>
                        <a:pt x="610" y="199"/>
                        <a:pt x="620" y="196"/>
                      </a:cubicBezTo>
                      <a:cubicBezTo>
                        <a:pt x="623" y="187"/>
                        <a:pt x="617" y="187"/>
                        <a:pt x="620" y="178"/>
                      </a:cubicBezTo>
                      <a:cubicBezTo>
                        <a:pt x="617" y="164"/>
                        <a:pt x="609" y="168"/>
                        <a:pt x="598" y="172"/>
                      </a:cubicBezTo>
                      <a:cubicBezTo>
                        <a:pt x="592" y="180"/>
                        <a:pt x="585" y="185"/>
                        <a:pt x="576" y="188"/>
                      </a:cubicBezTo>
                      <a:cubicBezTo>
                        <a:pt x="572" y="194"/>
                        <a:pt x="568" y="200"/>
                        <a:pt x="564" y="206"/>
                      </a:cubicBezTo>
                      <a:cubicBezTo>
                        <a:pt x="561" y="210"/>
                        <a:pt x="556" y="218"/>
                        <a:pt x="556" y="218"/>
                      </a:cubicBezTo>
                      <a:cubicBezTo>
                        <a:pt x="558" y="234"/>
                        <a:pt x="559" y="243"/>
                        <a:pt x="572" y="252"/>
                      </a:cubicBezTo>
                      <a:cubicBezTo>
                        <a:pt x="579" y="262"/>
                        <a:pt x="586" y="273"/>
                        <a:pt x="596" y="280"/>
                      </a:cubicBezTo>
                      <a:cubicBezTo>
                        <a:pt x="598" y="286"/>
                        <a:pt x="602" y="298"/>
                        <a:pt x="602" y="298"/>
                      </a:cubicBezTo>
                      <a:cubicBezTo>
                        <a:pt x="601" y="308"/>
                        <a:pt x="599" y="361"/>
                        <a:pt x="594" y="368"/>
                      </a:cubicBezTo>
                      <a:cubicBezTo>
                        <a:pt x="590" y="374"/>
                        <a:pt x="576" y="378"/>
                        <a:pt x="570" y="382"/>
                      </a:cubicBezTo>
                      <a:cubicBezTo>
                        <a:pt x="563" y="393"/>
                        <a:pt x="550" y="396"/>
                        <a:pt x="542" y="406"/>
                      </a:cubicBezTo>
                      <a:cubicBezTo>
                        <a:pt x="536" y="413"/>
                        <a:pt x="539" y="417"/>
                        <a:pt x="530" y="420"/>
                      </a:cubicBezTo>
                      <a:cubicBezTo>
                        <a:pt x="526" y="408"/>
                        <a:pt x="538" y="391"/>
                        <a:pt x="522" y="386"/>
                      </a:cubicBezTo>
                      <a:cubicBezTo>
                        <a:pt x="516" y="377"/>
                        <a:pt x="510" y="364"/>
                        <a:pt x="502" y="356"/>
                      </a:cubicBezTo>
                      <a:cubicBezTo>
                        <a:pt x="497" y="341"/>
                        <a:pt x="505" y="360"/>
                        <a:pt x="482" y="348"/>
                      </a:cubicBezTo>
                      <a:cubicBezTo>
                        <a:pt x="478" y="346"/>
                        <a:pt x="478" y="339"/>
                        <a:pt x="474" y="336"/>
                      </a:cubicBezTo>
                      <a:cubicBezTo>
                        <a:pt x="470" y="323"/>
                        <a:pt x="466" y="342"/>
                        <a:pt x="462" y="348"/>
                      </a:cubicBezTo>
                      <a:cubicBezTo>
                        <a:pt x="460" y="358"/>
                        <a:pt x="456" y="363"/>
                        <a:pt x="454" y="374"/>
                      </a:cubicBezTo>
                      <a:cubicBezTo>
                        <a:pt x="457" y="383"/>
                        <a:pt x="455" y="387"/>
                        <a:pt x="450" y="394"/>
                      </a:cubicBezTo>
                      <a:cubicBezTo>
                        <a:pt x="454" y="399"/>
                        <a:pt x="464" y="411"/>
                        <a:pt x="466" y="418"/>
                      </a:cubicBezTo>
                      <a:cubicBezTo>
                        <a:pt x="474" y="443"/>
                        <a:pt x="472" y="458"/>
                        <a:pt x="500" y="464"/>
                      </a:cubicBezTo>
                      <a:cubicBezTo>
                        <a:pt x="507" y="469"/>
                        <a:pt x="510" y="474"/>
                        <a:pt x="516" y="480"/>
                      </a:cubicBezTo>
                      <a:cubicBezTo>
                        <a:pt x="511" y="494"/>
                        <a:pt x="513" y="509"/>
                        <a:pt x="510" y="524"/>
                      </a:cubicBezTo>
                      <a:cubicBezTo>
                        <a:pt x="512" y="537"/>
                        <a:pt x="511" y="541"/>
                        <a:pt x="522" y="548"/>
                      </a:cubicBezTo>
                      <a:cubicBezTo>
                        <a:pt x="523" y="552"/>
                        <a:pt x="525" y="556"/>
                        <a:pt x="526" y="560"/>
                      </a:cubicBezTo>
                      <a:cubicBezTo>
                        <a:pt x="527" y="564"/>
                        <a:pt x="514" y="556"/>
                        <a:pt x="514" y="556"/>
                      </a:cubicBezTo>
                      <a:cubicBezTo>
                        <a:pt x="502" y="564"/>
                        <a:pt x="501" y="551"/>
                        <a:pt x="492" y="544"/>
                      </a:cubicBezTo>
                      <a:cubicBezTo>
                        <a:pt x="488" y="541"/>
                        <a:pt x="480" y="536"/>
                        <a:pt x="480" y="536"/>
                      </a:cubicBezTo>
                      <a:cubicBezTo>
                        <a:pt x="471" y="522"/>
                        <a:pt x="474" y="529"/>
                        <a:pt x="470" y="518"/>
                      </a:cubicBezTo>
                      <a:cubicBezTo>
                        <a:pt x="467" y="491"/>
                        <a:pt x="461" y="446"/>
                        <a:pt x="436" y="430"/>
                      </a:cubicBezTo>
                      <a:cubicBezTo>
                        <a:pt x="428" y="433"/>
                        <a:pt x="425" y="433"/>
                        <a:pt x="422" y="424"/>
                      </a:cubicBezTo>
                      <a:cubicBezTo>
                        <a:pt x="427" y="404"/>
                        <a:pt x="432" y="383"/>
                        <a:pt x="438" y="364"/>
                      </a:cubicBezTo>
                      <a:cubicBezTo>
                        <a:pt x="436" y="343"/>
                        <a:pt x="431" y="330"/>
                        <a:pt x="426" y="310"/>
                      </a:cubicBezTo>
                      <a:cubicBezTo>
                        <a:pt x="429" y="302"/>
                        <a:pt x="425" y="300"/>
                        <a:pt x="422" y="292"/>
                      </a:cubicBezTo>
                      <a:cubicBezTo>
                        <a:pt x="424" y="282"/>
                        <a:pt x="428" y="277"/>
                        <a:pt x="422" y="268"/>
                      </a:cubicBezTo>
                      <a:cubicBezTo>
                        <a:pt x="420" y="269"/>
                        <a:pt x="418" y="269"/>
                        <a:pt x="416" y="270"/>
                      </a:cubicBezTo>
                      <a:cubicBezTo>
                        <a:pt x="414" y="272"/>
                        <a:pt x="414" y="275"/>
                        <a:pt x="412" y="276"/>
                      </a:cubicBezTo>
                      <a:cubicBezTo>
                        <a:pt x="408" y="278"/>
                        <a:pt x="400" y="280"/>
                        <a:pt x="400" y="280"/>
                      </a:cubicBezTo>
                      <a:cubicBezTo>
                        <a:pt x="394" y="274"/>
                        <a:pt x="389" y="274"/>
                        <a:pt x="386" y="266"/>
                      </a:cubicBezTo>
                      <a:cubicBezTo>
                        <a:pt x="391" y="251"/>
                        <a:pt x="379" y="206"/>
                        <a:pt x="364" y="196"/>
                      </a:cubicBezTo>
                      <a:cubicBezTo>
                        <a:pt x="357" y="186"/>
                        <a:pt x="358" y="182"/>
                        <a:pt x="360" y="170"/>
                      </a:cubicBezTo>
                      <a:cubicBezTo>
                        <a:pt x="358" y="160"/>
                        <a:pt x="356" y="147"/>
                        <a:pt x="346" y="144"/>
                      </a:cubicBezTo>
                      <a:cubicBezTo>
                        <a:pt x="343" y="154"/>
                        <a:pt x="338" y="160"/>
                        <a:pt x="330" y="166"/>
                      </a:cubicBezTo>
                      <a:cubicBezTo>
                        <a:pt x="323" y="164"/>
                        <a:pt x="308" y="160"/>
                        <a:pt x="308" y="160"/>
                      </a:cubicBezTo>
                      <a:cubicBezTo>
                        <a:pt x="296" y="162"/>
                        <a:pt x="297" y="166"/>
                        <a:pt x="288" y="172"/>
                      </a:cubicBezTo>
                      <a:cubicBezTo>
                        <a:pt x="284" y="185"/>
                        <a:pt x="282" y="191"/>
                        <a:pt x="268" y="196"/>
                      </a:cubicBezTo>
                      <a:cubicBezTo>
                        <a:pt x="264" y="200"/>
                        <a:pt x="243" y="231"/>
                        <a:pt x="242" y="232"/>
                      </a:cubicBezTo>
                      <a:cubicBezTo>
                        <a:pt x="231" y="239"/>
                        <a:pt x="215" y="247"/>
                        <a:pt x="206" y="256"/>
                      </a:cubicBezTo>
                      <a:cubicBezTo>
                        <a:pt x="202" y="260"/>
                        <a:pt x="200" y="265"/>
                        <a:pt x="196" y="268"/>
                      </a:cubicBezTo>
                      <a:cubicBezTo>
                        <a:pt x="194" y="269"/>
                        <a:pt x="192" y="269"/>
                        <a:pt x="190" y="270"/>
                      </a:cubicBezTo>
                      <a:cubicBezTo>
                        <a:pt x="188" y="271"/>
                        <a:pt x="186" y="272"/>
                        <a:pt x="184" y="274"/>
                      </a:cubicBezTo>
                      <a:cubicBezTo>
                        <a:pt x="180" y="278"/>
                        <a:pt x="172" y="286"/>
                        <a:pt x="172" y="286"/>
                      </a:cubicBezTo>
                      <a:cubicBezTo>
                        <a:pt x="167" y="300"/>
                        <a:pt x="165" y="314"/>
                        <a:pt x="160" y="328"/>
                      </a:cubicBezTo>
                      <a:cubicBezTo>
                        <a:pt x="158" y="335"/>
                        <a:pt x="156" y="341"/>
                        <a:pt x="154" y="348"/>
                      </a:cubicBezTo>
                      <a:cubicBezTo>
                        <a:pt x="153" y="350"/>
                        <a:pt x="152" y="354"/>
                        <a:pt x="152" y="354"/>
                      </a:cubicBezTo>
                      <a:cubicBezTo>
                        <a:pt x="152" y="359"/>
                        <a:pt x="156" y="384"/>
                        <a:pt x="146" y="392"/>
                      </a:cubicBezTo>
                      <a:cubicBezTo>
                        <a:pt x="141" y="397"/>
                        <a:pt x="128" y="404"/>
                        <a:pt x="128" y="404"/>
                      </a:cubicBezTo>
                      <a:cubicBezTo>
                        <a:pt x="125" y="412"/>
                        <a:pt x="122" y="421"/>
                        <a:pt x="114" y="424"/>
                      </a:cubicBezTo>
                      <a:cubicBezTo>
                        <a:pt x="100" y="419"/>
                        <a:pt x="97" y="405"/>
                        <a:pt x="94" y="392"/>
                      </a:cubicBezTo>
                      <a:cubicBezTo>
                        <a:pt x="86" y="362"/>
                        <a:pt x="82" y="332"/>
                        <a:pt x="72" y="302"/>
                      </a:cubicBezTo>
                      <a:cubicBezTo>
                        <a:pt x="71" y="281"/>
                        <a:pt x="70" y="275"/>
                        <a:pt x="66" y="258"/>
                      </a:cubicBezTo>
                      <a:cubicBezTo>
                        <a:pt x="66" y="251"/>
                        <a:pt x="68" y="219"/>
                        <a:pt x="64" y="208"/>
                      </a:cubicBezTo>
                      <a:cubicBezTo>
                        <a:pt x="70" y="191"/>
                        <a:pt x="66" y="173"/>
                        <a:pt x="72" y="156"/>
                      </a:cubicBezTo>
                      <a:cubicBezTo>
                        <a:pt x="66" y="139"/>
                        <a:pt x="60" y="168"/>
                        <a:pt x="56" y="172"/>
                      </a:cubicBezTo>
                      <a:cubicBezTo>
                        <a:pt x="53" y="175"/>
                        <a:pt x="44" y="180"/>
                        <a:pt x="44" y="180"/>
                      </a:cubicBezTo>
                      <a:cubicBezTo>
                        <a:pt x="35" y="177"/>
                        <a:pt x="28" y="173"/>
                        <a:pt x="24" y="162"/>
                      </a:cubicBezTo>
                      <a:cubicBezTo>
                        <a:pt x="23" y="158"/>
                        <a:pt x="20" y="150"/>
                        <a:pt x="20" y="150"/>
                      </a:cubicBezTo>
                      <a:cubicBezTo>
                        <a:pt x="30" y="148"/>
                        <a:pt x="30" y="143"/>
                        <a:pt x="38" y="138"/>
                      </a:cubicBezTo>
                      <a:cubicBezTo>
                        <a:pt x="35" y="128"/>
                        <a:pt x="31" y="133"/>
                        <a:pt x="24" y="138"/>
                      </a:cubicBezTo>
                      <a:cubicBezTo>
                        <a:pt x="15" y="135"/>
                        <a:pt x="15" y="132"/>
                        <a:pt x="18" y="124"/>
                      </a:cubicBezTo>
                      <a:cubicBezTo>
                        <a:pt x="11" y="114"/>
                        <a:pt x="9" y="101"/>
                        <a:pt x="0" y="92"/>
                      </a:cubicBezTo>
                      <a:lnTo>
                        <a:pt x="76" y="0"/>
                      </a:lnTo>
                      <a:lnTo>
                        <a:pt x="798" y="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7" name="Freeform 111"/>
                <p:cNvSpPr>
                  <a:spLocks/>
                </p:cNvSpPr>
                <p:nvPr userDrawn="1"/>
              </p:nvSpPr>
              <p:spPr bwMode="ltGray">
                <a:xfrm>
                  <a:off x="1634" y="520"/>
                  <a:ext cx="19" cy="29"/>
                </a:xfrm>
                <a:custGeom>
                  <a:avLst/>
                  <a:gdLst/>
                  <a:ahLst/>
                  <a:cxnLst>
                    <a:cxn ang="0">
                      <a:pos x="7" y="11"/>
                    </a:cxn>
                    <a:cxn ang="0">
                      <a:pos x="17" y="3"/>
                    </a:cxn>
                    <a:cxn ang="0">
                      <a:pos x="37" y="33"/>
                    </a:cxn>
                    <a:cxn ang="0">
                      <a:pos x="19" y="85"/>
                    </a:cxn>
                    <a:cxn ang="0">
                      <a:pos x="1" y="69"/>
                    </a:cxn>
                    <a:cxn ang="0">
                      <a:pos x="7" y="11"/>
                    </a:cxn>
                  </a:cxnLst>
                  <a:rect l="0" t="0" r="r" b="b"/>
                  <a:pathLst>
                    <a:path w="43" h="85">
                      <a:moveTo>
                        <a:pt x="7" y="11"/>
                      </a:moveTo>
                      <a:cubicBezTo>
                        <a:pt x="4" y="2"/>
                        <a:pt x="9" y="0"/>
                        <a:pt x="17" y="3"/>
                      </a:cubicBezTo>
                      <a:cubicBezTo>
                        <a:pt x="24" y="13"/>
                        <a:pt x="28" y="24"/>
                        <a:pt x="37" y="33"/>
                      </a:cubicBezTo>
                      <a:cubicBezTo>
                        <a:pt x="43" y="52"/>
                        <a:pt x="40" y="78"/>
                        <a:pt x="19" y="85"/>
                      </a:cubicBezTo>
                      <a:cubicBezTo>
                        <a:pt x="6" y="81"/>
                        <a:pt x="5" y="81"/>
                        <a:pt x="1" y="69"/>
                      </a:cubicBezTo>
                      <a:cubicBezTo>
                        <a:pt x="2" y="66"/>
                        <a:pt x="0" y="4"/>
                        <a:pt x="7"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8" name="Freeform 112"/>
                <p:cNvSpPr>
                  <a:spLocks/>
                </p:cNvSpPr>
                <p:nvPr userDrawn="1"/>
              </p:nvSpPr>
              <p:spPr bwMode="ltGray">
                <a:xfrm>
                  <a:off x="1900" y="421"/>
                  <a:ext cx="18" cy="24"/>
                </a:xfrm>
                <a:custGeom>
                  <a:avLst/>
                  <a:gdLst/>
                  <a:ahLst/>
                  <a:cxnLst>
                    <a:cxn ang="0">
                      <a:pos x="13" y="28"/>
                    </a:cxn>
                    <a:cxn ang="0">
                      <a:pos x="29" y="2"/>
                    </a:cxn>
                    <a:cxn ang="0">
                      <a:pos x="43" y="4"/>
                    </a:cxn>
                    <a:cxn ang="0">
                      <a:pos x="39" y="26"/>
                    </a:cxn>
                    <a:cxn ang="0">
                      <a:pos x="13" y="74"/>
                    </a:cxn>
                    <a:cxn ang="0">
                      <a:pos x="7" y="60"/>
                    </a:cxn>
                    <a:cxn ang="0">
                      <a:pos x="3" y="36"/>
                    </a:cxn>
                    <a:cxn ang="0">
                      <a:pos x="13" y="28"/>
                    </a:cxn>
                  </a:cxnLst>
                  <a:rect l="0" t="0" r="r" b="b"/>
                  <a:pathLst>
                    <a:path w="44" h="74">
                      <a:moveTo>
                        <a:pt x="13" y="28"/>
                      </a:moveTo>
                      <a:cubicBezTo>
                        <a:pt x="15" y="13"/>
                        <a:pt x="14" y="7"/>
                        <a:pt x="29" y="2"/>
                      </a:cubicBezTo>
                      <a:cubicBezTo>
                        <a:pt x="34" y="3"/>
                        <a:pt x="40" y="0"/>
                        <a:pt x="43" y="4"/>
                      </a:cubicBezTo>
                      <a:cubicBezTo>
                        <a:pt x="44" y="6"/>
                        <a:pt x="41" y="21"/>
                        <a:pt x="39" y="26"/>
                      </a:cubicBezTo>
                      <a:cubicBezTo>
                        <a:pt x="31" y="43"/>
                        <a:pt x="30" y="63"/>
                        <a:pt x="13" y="74"/>
                      </a:cubicBezTo>
                      <a:cubicBezTo>
                        <a:pt x="4" y="71"/>
                        <a:pt x="4" y="68"/>
                        <a:pt x="7" y="60"/>
                      </a:cubicBezTo>
                      <a:cubicBezTo>
                        <a:pt x="5" y="50"/>
                        <a:pt x="0" y="46"/>
                        <a:pt x="3" y="36"/>
                      </a:cubicBezTo>
                      <a:cubicBezTo>
                        <a:pt x="4" y="32"/>
                        <a:pt x="8" y="23"/>
                        <a:pt x="1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9" name="Freeform 113"/>
                <p:cNvSpPr>
                  <a:spLocks/>
                </p:cNvSpPr>
                <p:nvPr userDrawn="1"/>
              </p:nvSpPr>
              <p:spPr bwMode="ltGray">
                <a:xfrm>
                  <a:off x="1951" y="409"/>
                  <a:ext cx="9" cy="10"/>
                </a:xfrm>
                <a:custGeom>
                  <a:avLst/>
                  <a:gdLst/>
                  <a:ahLst/>
                  <a:cxnLst>
                    <a:cxn ang="0">
                      <a:pos x="7" y="16"/>
                    </a:cxn>
                    <a:cxn ang="0">
                      <a:pos x="5" y="30"/>
                    </a:cxn>
                    <a:cxn ang="0">
                      <a:pos x="7" y="16"/>
                    </a:cxn>
                  </a:cxnLst>
                  <a:rect l="0" t="0" r="r" b="b"/>
                  <a:pathLst>
                    <a:path w="20" h="30">
                      <a:moveTo>
                        <a:pt x="7" y="16"/>
                      </a:moveTo>
                      <a:cubicBezTo>
                        <a:pt x="18" y="0"/>
                        <a:pt x="20" y="20"/>
                        <a:pt x="5" y="30"/>
                      </a:cubicBezTo>
                      <a:cubicBezTo>
                        <a:pt x="0" y="23"/>
                        <a:pt x="1" y="22"/>
                        <a:pt x="7"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0" name="Freeform 114"/>
                <p:cNvSpPr>
                  <a:spLocks/>
                </p:cNvSpPr>
                <p:nvPr userDrawn="1"/>
              </p:nvSpPr>
              <p:spPr bwMode="ltGray">
                <a:xfrm>
                  <a:off x="1021" y="314"/>
                  <a:ext cx="432" cy="354"/>
                </a:xfrm>
                <a:custGeom>
                  <a:avLst/>
                  <a:gdLst/>
                  <a:ahLst/>
                  <a:cxnLst>
                    <a:cxn ang="0">
                      <a:pos x="481" y="464"/>
                    </a:cxn>
                    <a:cxn ang="0">
                      <a:pos x="486" y="451"/>
                    </a:cxn>
                    <a:cxn ang="0">
                      <a:pos x="500" y="413"/>
                    </a:cxn>
                    <a:cxn ang="0">
                      <a:pos x="309" y="287"/>
                    </a:cxn>
                    <a:cxn ang="0">
                      <a:pos x="282" y="346"/>
                    </a:cxn>
                    <a:cxn ang="0">
                      <a:pos x="303" y="556"/>
                    </a:cxn>
                    <a:cxn ang="0">
                      <a:pos x="282" y="494"/>
                    </a:cxn>
                    <a:cxn ang="0">
                      <a:pos x="242" y="439"/>
                    </a:cxn>
                    <a:cxn ang="0">
                      <a:pos x="245" y="413"/>
                    </a:cxn>
                    <a:cxn ang="0">
                      <a:pos x="247" y="394"/>
                    </a:cxn>
                    <a:cxn ang="0">
                      <a:pos x="220" y="375"/>
                    </a:cxn>
                    <a:cxn ang="0">
                      <a:pos x="194" y="346"/>
                    </a:cxn>
                    <a:cxn ang="0">
                      <a:pos x="148" y="354"/>
                    </a:cxn>
                    <a:cxn ang="0">
                      <a:pos x="126" y="365"/>
                    </a:cxn>
                    <a:cxn ang="0">
                      <a:pos x="78" y="365"/>
                    </a:cxn>
                    <a:cxn ang="0">
                      <a:pos x="22" y="312"/>
                    </a:cxn>
                    <a:cxn ang="0">
                      <a:pos x="11" y="295"/>
                    </a:cxn>
                    <a:cxn ang="0">
                      <a:pos x="0" y="264"/>
                    </a:cxn>
                    <a:cxn ang="0">
                      <a:pos x="24" y="213"/>
                    </a:cxn>
                    <a:cxn ang="0">
                      <a:pos x="32" y="181"/>
                    </a:cxn>
                    <a:cxn ang="0">
                      <a:pos x="51" y="143"/>
                    </a:cxn>
                    <a:cxn ang="0">
                      <a:pos x="81" y="116"/>
                    </a:cxn>
                    <a:cxn ang="0">
                      <a:pos x="167" y="67"/>
                    </a:cxn>
                    <a:cxn ang="0">
                      <a:pos x="220" y="30"/>
                    </a:cxn>
                    <a:cxn ang="0">
                      <a:pos x="258" y="6"/>
                    </a:cxn>
                    <a:cxn ang="0">
                      <a:pos x="363" y="2"/>
                    </a:cxn>
                    <a:cxn ang="0">
                      <a:pos x="398" y="0"/>
                    </a:cxn>
                    <a:cxn ang="0">
                      <a:pos x="384" y="34"/>
                    </a:cxn>
                    <a:cxn ang="0">
                      <a:pos x="443" y="84"/>
                    </a:cxn>
                    <a:cxn ang="0">
                      <a:pos x="497" y="74"/>
                    </a:cxn>
                    <a:cxn ang="0">
                      <a:pos x="529" y="82"/>
                    </a:cxn>
                    <a:cxn ang="0">
                      <a:pos x="559" y="97"/>
                    </a:cxn>
                    <a:cxn ang="0">
                      <a:pos x="572" y="188"/>
                    </a:cxn>
                    <a:cxn ang="0">
                      <a:pos x="572" y="240"/>
                    </a:cxn>
                    <a:cxn ang="0">
                      <a:pos x="599" y="283"/>
                    </a:cxn>
                    <a:cxn ang="0">
                      <a:pos x="645" y="300"/>
                    </a:cxn>
                    <a:cxn ang="0">
                      <a:pos x="680" y="295"/>
                    </a:cxn>
                    <a:cxn ang="0">
                      <a:pos x="664" y="340"/>
                    </a:cxn>
                    <a:cxn ang="0">
                      <a:pos x="599" y="407"/>
                    </a:cxn>
                    <a:cxn ang="0">
                      <a:pos x="548" y="485"/>
                    </a:cxn>
                    <a:cxn ang="0">
                      <a:pos x="556" y="508"/>
                    </a:cxn>
                    <a:cxn ang="0">
                      <a:pos x="435" y="556"/>
                    </a:cxn>
                  </a:cxnLst>
                  <a:rect l="0" t="0" r="r" b="b"/>
                  <a:pathLst>
                    <a:path w="682" h="557">
                      <a:moveTo>
                        <a:pt x="435" y="556"/>
                      </a:moveTo>
                      <a:lnTo>
                        <a:pt x="481" y="464"/>
                      </a:lnTo>
                      <a:lnTo>
                        <a:pt x="473" y="449"/>
                      </a:lnTo>
                      <a:lnTo>
                        <a:pt x="486" y="451"/>
                      </a:lnTo>
                      <a:lnTo>
                        <a:pt x="495" y="441"/>
                      </a:lnTo>
                      <a:lnTo>
                        <a:pt x="500" y="413"/>
                      </a:lnTo>
                      <a:lnTo>
                        <a:pt x="500" y="371"/>
                      </a:lnTo>
                      <a:lnTo>
                        <a:pt x="309" y="287"/>
                      </a:lnTo>
                      <a:lnTo>
                        <a:pt x="296" y="308"/>
                      </a:lnTo>
                      <a:lnTo>
                        <a:pt x="282" y="346"/>
                      </a:lnTo>
                      <a:lnTo>
                        <a:pt x="396" y="557"/>
                      </a:lnTo>
                      <a:lnTo>
                        <a:pt x="303" y="556"/>
                      </a:lnTo>
                      <a:lnTo>
                        <a:pt x="304" y="536"/>
                      </a:lnTo>
                      <a:cubicBezTo>
                        <a:pt x="284" y="520"/>
                        <a:pt x="296" y="510"/>
                        <a:pt x="282" y="494"/>
                      </a:cubicBezTo>
                      <a:cubicBezTo>
                        <a:pt x="276" y="475"/>
                        <a:pt x="267" y="468"/>
                        <a:pt x="253" y="451"/>
                      </a:cubicBezTo>
                      <a:cubicBezTo>
                        <a:pt x="249" y="447"/>
                        <a:pt x="245" y="443"/>
                        <a:pt x="242" y="439"/>
                      </a:cubicBezTo>
                      <a:lnTo>
                        <a:pt x="237" y="432"/>
                      </a:lnTo>
                      <a:cubicBezTo>
                        <a:pt x="237" y="432"/>
                        <a:pt x="245" y="413"/>
                        <a:pt x="245" y="413"/>
                      </a:cubicBezTo>
                      <a:cubicBezTo>
                        <a:pt x="247" y="409"/>
                        <a:pt x="250" y="401"/>
                        <a:pt x="250" y="401"/>
                      </a:cubicBezTo>
                      <a:cubicBezTo>
                        <a:pt x="249" y="399"/>
                        <a:pt x="247" y="397"/>
                        <a:pt x="247" y="394"/>
                      </a:cubicBezTo>
                      <a:cubicBezTo>
                        <a:pt x="248" y="390"/>
                        <a:pt x="253" y="382"/>
                        <a:pt x="253" y="382"/>
                      </a:cubicBezTo>
                      <a:cubicBezTo>
                        <a:pt x="243" y="370"/>
                        <a:pt x="237" y="371"/>
                        <a:pt x="220" y="375"/>
                      </a:cubicBezTo>
                      <a:cubicBezTo>
                        <a:pt x="217" y="371"/>
                        <a:pt x="210" y="369"/>
                        <a:pt x="207" y="365"/>
                      </a:cubicBezTo>
                      <a:cubicBezTo>
                        <a:pt x="185" y="337"/>
                        <a:pt x="216" y="363"/>
                        <a:pt x="194" y="346"/>
                      </a:cubicBezTo>
                      <a:cubicBezTo>
                        <a:pt x="167" y="349"/>
                        <a:pt x="179" y="346"/>
                        <a:pt x="156" y="352"/>
                      </a:cubicBezTo>
                      <a:cubicBezTo>
                        <a:pt x="153" y="353"/>
                        <a:pt x="148" y="354"/>
                        <a:pt x="148" y="354"/>
                      </a:cubicBezTo>
                      <a:cubicBezTo>
                        <a:pt x="146" y="356"/>
                        <a:pt x="145" y="359"/>
                        <a:pt x="142" y="361"/>
                      </a:cubicBezTo>
                      <a:cubicBezTo>
                        <a:pt x="138" y="363"/>
                        <a:pt x="126" y="365"/>
                        <a:pt x="126" y="365"/>
                      </a:cubicBezTo>
                      <a:cubicBezTo>
                        <a:pt x="105" y="354"/>
                        <a:pt x="116" y="355"/>
                        <a:pt x="94" y="361"/>
                      </a:cubicBezTo>
                      <a:cubicBezTo>
                        <a:pt x="89" y="362"/>
                        <a:pt x="78" y="365"/>
                        <a:pt x="78" y="365"/>
                      </a:cubicBezTo>
                      <a:cubicBezTo>
                        <a:pt x="62" y="383"/>
                        <a:pt x="46" y="346"/>
                        <a:pt x="35" y="337"/>
                      </a:cubicBezTo>
                      <a:cubicBezTo>
                        <a:pt x="32" y="330"/>
                        <a:pt x="24" y="320"/>
                        <a:pt x="22" y="312"/>
                      </a:cubicBezTo>
                      <a:cubicBezTo>
                        <a:pt x="20" y="308"/>
                        <a:pt x="22" y="303"/>
                        <a:pt x="19" y="300"/>
                      </a:cubicBezTo>
                      <a:cubicBezTo>
                        <a:pt x="17" y="297"/>
                        <a:pt x="13" y="297"/>
                        <a:pt x="11" y="295"/>
                      </a:cubicBezTo>
                      <a:cubicBezTo>
                        <a:pt x="3" y="277"/>
                        <a:pt x="15" y="306"/>
                        <a:pt x="5" y="276"/>
                      </a:cubicBezTo>
                      <a:cubicBezTo>
                        <a:pt x="4" y="272"/>
                        <a:pt x="0" y="264"/>
                        <a:pt x="0" y="264"/>
                      </a:cubicBezTo>
                      <a:cubicBezTo>
                        <a:pt x="3" y="253"/>
                        <a:pt x="2" y="248"/>
                        <a:pt x="13" y="243"/>
                      </a:cubicBezTo>
                      <a:cubicBezTo>
                        <a:pt x="20" y="221"/>
                        <a:pt x="17" y="231"/>
                        <a:pt x="24" y="213"/>
                      </a:cubicBezTo>
                      <a:cubicBezTo>
                        <a:pt x="26" y="209"/>
                        <a:pt x="30" y="200"/>
                        <a:pt x="30" y="200"/>
                      </a:cubicBezTo>
                      <a:cubicBezTo>
                        <a:pt x="26" y="192"/>
                        <a:pt x="24" y="191"/>
                        <a:pt x="32" y="181"/>
                      </a:cubicBezTo>
                      <a:cubicBezTo>
                        <a:pt x="36" y="177"/>
                        <a:pt x="43" y="169"/>
                        <a:pt x="43" y="169"/>
                      </a:cubicBezTo>
                      <a:cubicBezTo>
                        <a:pt x="37" y="155"/>
                        <a:pt x="36" y="153"/>
                        <a:pt x="51" y="143"/>
                      </a:cubicBezTo>
                      <a:cubicBezTo>
                        <a:pt x="56" y="140"/>
                        <a:pt x="67" y="135"/>
                        <a:pt x="67" y="135"/>
                      </a:cubicBezTo>
                      <a:cubicBezTo>
                        <a:pt x="73" y="129"/>
                        <a:pt x="75" y="122"/>
                        <a:pt x="81" y="116"/>
                      </a:cubicBezTo>
                      <a:cubicBezTo>
                        <a:pt x="89" y="107"/>
                        <a:pt x="102" y="105"/>
                        <a:pt x="113" y="99"/>
                      </a:cubicBezTo>
                      <a:cubicBezTo>
                        <a:pt x="125" y="85"/>
                        <a:pt x="149" y="76"/>
                        <a:pt x="167" y="67"/>
                      </a:cubicBezTo>
                      <a:cubicBezTo>
                        <a:pt x="174" y="59"/>
                        <a:pt x="175" y="50"/>
                        <a:pt x="188" y="46"/>
                      </a:cubicBezTo>
                      <a:cubicBezTo>
                        <a:pt x="198" y="39"/>
                        <a:pt x="208" y="36"/>
                        <a:pt x="220" y="30"/>
                      </a:cubicBezTo>
                      <a:cubicBezTo>
                        <a:pt x="223" y="28"/>
                        <a:pt x="228" y="25"/>
                        <a:pt x="228" y="25"/>
                      </a:cubicBezTo>
                      <a:cubicBezTo>
                        <a:pt x="237" y="16"/>
                        <a:pt x="245" y="10"/>
                        <a:pt x="258" y="6"/>
                      </a:cubicBezTo>
                      <a:cubicBezTo>
                        <a:pt x="269" y="31"/>
                        <a:pt x="301" y="6"/>
                        <a:pt x="320" y="4"/>
                      </a:cubicBezTo>
                      <a:cubicBezTo>
                        <a:pt x="334" y="3"/>
                        <a:pt x="349" y="3"/>
                        <a:pt x="363" y="2"/>
                      </a:cubicBezTo>
                      <a:cubicBezTo>
                        <a:pt x="369" y="3"/>
                        <a:pt x="376" y="5"/>
                        <a:pt x="382" y="4"/>
                      </a:cubicBezTo>
                      <a:cubicBezTo>
                        <a:pt x="387" y="4"/>
                        <a:pt x="398" y="0"/>
                        <a:pt x="398" y="0"/>
                      </a:cubicBezTo>
                      <a:cubicBezTo>
                        <a:pt x="415" y="8"/>
                        <a:pt x="406" y="16"/>
                        <a:pt x="400" y="30"/>
                      </a:cubicBezTo>
                      <a:cubicBezTo>
                        <a:pt x="398" y="34"/>
                        <a:pt x="384" y="34"/>
                        <a:pt x="384" y="34"/>
                      </a:cubicBezTo>
                      <a:cubicBezTo>
                        <a:pt x="379" y="47"/>
                        <a:pt x="398" y="51"/>
                        <a:pt x="411" y="55"/>
                      </a:cubicBezTo>
                      <a:cubicBezTo>
                        <a:pt x="419" y="72"/>
                        <a:pt x="421" y="79"/>
                        <a:pt x="443" y="84"/>
                      </a:cubicBezTo>
                      <a:cubicBezTo>
                        <a:pt x="461" y="71"/>
                        <a:pt x="435" y="65"/>
                        <a:pt x="468" y="57"/>
                      </a:cubicBezTo>
                      <a:cubicBezTo>
                        <a:pt x="482" y="61"/>
                        <a:pt x="485" y="70"/>
                        <a:pt x="497" y="74"/>
                      </a:cubicBezTo>
                      <a:cubicBezTo>
                        <a:pt x="505" y="76"/>
                        <a:pt x="513" y="78"/>
                        <a:pt x="521" y="80"/>
                      </a:cubicBezTo>
                      <a:cubicBezTo>
                        <a:pt x="524" y="81"/>
                        <a:pt x="529" y="82"/>
                        <a:pt x="529" y="82"/>
                      </a:cubicBezTo>
                      <a:cubicBezTo>
                        <a:pt x="547" y="78"/>
                        <a:pt x="547" y="76"/>
                        <a:pt x="562" y="84"/>
                      </a:cubicBezTo>
                      <a:cubicBezTo>
                        <a:pt x="566" y="95"/>
                        <a:pt x="565" y="86"/>
                        <a:pt x="559" y="97"/>
                      </a:cubicBezTo>
                      <a:cubicBezTo>
                        <a:pt x="557" y="101"/>
                        <a:pt x="554" y="110"/>
                        <a:pt x="554" y="110"/>
                      </a:cubicBezTo>
                      <a:cubicBezTo>
                        <a:pt x="556" y="132"/>
                        <a:pt x="556" y="168"/>
                        <a:pt x="572" y="188"/>
                      </a:cubicBezTo>
                      <a:cubicBezTo>
                        <a:pt x="568" y="198"/>
                        <a:pt x="564" y="208"/>
                        <a:pt x="562" y="219"/>
                      </a:cubicBezTo>
                      <a:cubicBezTo>
                        <a:pt x="564" y="227"/>
                        <a:pt x="569" y="233"/>
                        <a:pt x="572" y="240"/>
                      </a:cubicBezTo>
                      <a:cubicBezTo>
                        <a:pt x="573" y="247"/>
                        <a:pt x="572" y="254"/>
                        <a:pt x="575" y="259"/>
                      </a:cubicBezTo>
                      <a:cubicBezTo>
                        <a:pt x="577" y="263"/>
                        <a:pt x="595" y="272"/>
                        <a:pt x="599" y="283"/>
                      </a:cubicBezTo>
                      <a:cubicBezTo>
                        <a:pt x="594" y="295"/>
                        <a:pt x="603" y="306"/>
                        <a:pt x="618" y="310"/>
                      </a:cubicBezTo>
                      <a:cubicBezTo>
                        <a:pt x="630" y="307"/>
                        <a:pt x="638" y="308"/>
                        <a:pt x="645" y="300"/>
                      </a:cubicBezTo>
                      <a:cubicBezTo>
                        <a:pt x="660" y="302"/>
                        <a:pt x="663" y="303"/>
                        <a:pt x="672" y="293"/>
                      </a:cubicBezTo>
                      <a:cubicBezTo>
                        <a:pt x="675" y="294"/>
                        <a:pt x="679" y="293"/>
                        <a:pt x="680" y="295"/>
                      </a:cubicBezTo>
                      <a:cubicBezTo>
                        <a:pt x="682" y="301"/>
                        <a:pt x="674" y="321"/>
                        <a:pt x="672" y="327"/>
                      </a:cubicBezTo>
                      <a:cubicBezTo>
                        <a:pt x="668" y="340"/>
                        <a:pt x="671" y="326"/>
                        <a:pt x="664" y="340"/>
                      </a:cubicBezTo>
                      <a:cubicBezTo>
                        <a:pt x="652" y="360"/>
                        <a:pt x="646" y="381"/>
                        <a:pt x="621" y="394"/>
                      </a:cubicBezTo>
                      <a:cubicBezTo>
                        <a:pt x="614" y="402"/>
                        <a:pt x="609" y="402"/>
                        <a:pt x="599" y="407"/>
                      </a:cubicBezTo>
                      <a:cubicBezTo>
                        <a:pt x="590" y="418"/>
                        <a:pt x="579" y="429"/>
                        <a:pt x="567" y="439"/>
                      </a:cubicBezTo>
                      <a:cubicBezTo>
                        <a:pt x="560" y="454"/>
                        <a:pt x="555" y="470"/>
                        <a:pt x="548" y="485"/>
                      </a:cubicBezTo>
                      <a:cubicBezTo>
                        <a:pt x="549" y="489"/>
                        <a:pt x="550" y="492"/>
                        <a:pt x="551" y="496"/>
                      </a:cubicBezTo>
                      <a:cubicBezTo>
                        <a:pt x="552" y="500"/>
                        <a:pt x="556" y="508"/>
                        <a:pt x="556" y="508"/>
                      </a:cubicBezTo>
                      <a:cubicBezTo>
                        <a:pt x="559" y="524"/>
                        <a:pt x="562" y="546"/>
                        <a:pt x="576" y="557"/>
                      </a:cubicBezTo>
                      <a:lnTo>
                        <a:pt x="435" y="55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1" name="Freeform 115"/>
                <p:cNvSpPr>
                  <a:spLocks/>
                </p:cNvSpPr>
                <p:nvPr userDrawn="1"/>
              </p:nvSpPr>
              <p:spPr bwMode="ltGray">
                <a:xfrm>
                  <a:off x="1190" y="447"/>
                  <a:ext cx="163" cy="222"/>
                </a:xfrm>
                <a:custGeom>
                  <a:avLst/>
                  <a:gdLst/>
                  <a:ahLst/>
                  <a:cxnLst>
                    <a:cxn ang="0">
                      <a:pos x="243" y="347"/>
                    </a:cxn>
                    <a:cxn ang="0">
                      <a:pos x="233" y="301"/>
                    </a:cxn>
                    <a:cxn ang="0">
                      <a:pos x="217" y="288"/>
                    </a:cxn>
                    <a:cxn ang="0">
                      <a:pos x="215" y="269"/>
                    </a:cxn>
                    <a:cxn ang="0">
                      <a:pos x="209" y="254"/>
                    </a:cxn>
                    <a:cxn ang="0">
                      <a:pos x="209" y="229"/>
                    </a:cxn>
                    <a:cxn ang="0">
                      <a:pos x="207" y="214"/>
                    </a:cxn>
                    <a:cxn ang="0">
                      <a:pos x="228" y="202"/>
                    </a:cxn>
                    <a:cxn ang="0">
                      <a:pos x="257" y="197"/>
                    </a:cxn>
                    <a:cxn ang="0">
                      <a:pos x="257" y="136"/>
                    </a:cxn>
                    <a:cxn ang="0">
                      <a:pos x="54" y="96"/>
                    </a:cxn>
                    <a:cxn ang="0">
                      <a:pos x="32" y="98"/>
                    </a:cxn>
                    <a:cxn ang="0">
                      <a:pos x="16" y="102"/>
                    </a:cxn>
                    <a:cxn ang="0">
                      <a:pos x="0" y="149"/>
                    </a:cxn>
                    <a:cxn ang="0">
                      <a:pos x="93" y="346"/>
                    </a:cxn>
                    <a:cxn ang="0">
                      <a:pos x="243" y="347"/>
                    </a:cxn>
                  </a:cxnLst>
                  <a:rect l="0" t="0" r="r" b="b"/>
                  <a:pathLst>
                    <a:path w="257" h="347">
                      <a:moveTo>
                        <a:pt x="243" y="347"/>
                      </a:moveTo>
                      <a:lnTo>
                        <a:pt x="233" y="301"/>
                      </a:lnTo>
                      <a:lnTo>
                        <a:pt x="217" y="288"/>
                      </a:lnTo>
                      <a:lnTo>
                        <a:pt x="215" y="269"/>
                      </a:lnTo>
                      <a:lnTo>
                        <a:pt x="209" y="254"/>
                      </a:lnTo>
                      <a:lnTo>
                        <a:pt x="209" y="229"/>
                      </a:lnTo>
                      <a:lnTo>
                        <a:pt x="207" y="214"/>
                      </a:lnTo>
                      <a:lnTo>
                        <a:pt x="228" y="202"/>
                      </a:lnTo>
                      <a:lnTo>
                        <a:pt x="257" y="197"/>
                      </a:lnTo>
                      <a:lnTo>
                        <a:pt x="257" y="136"/>
                      </a:lnTo>
                      <a:cubicBezTo>
                        <a:pt x="209" y="119"/>
                        <a:pt x="13" y="0"/>
                        <a:pt x="54" y="96"/>
                      </a:cubicBezTo>
                      <a:cubicBezTo>
                        <a:pt x="36" y="106"/>
                        <a:pt x="57" y="97"/>
                        <a:pt x="32" y="98"/>
                      </a:cubicBezTo>
                      <a:cubicBezTo>
                        <a:pt x="27" y="99"/>
                        <a:pt x="16" y="102"/>
                        <a:pt x="16" y="102"/>
                      </a:cubicBezTo>
                      <a:lnTo>
                        <a:pt x="0" y="149"/>
                      </a:lnTo>
                      <a:lnTo>
                        <a:pt x="93" y="346"/>
                      </a:lnTo>
                      <a:lnTo>
                        <a:pt x="243" y="347"/>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2" name="Freeform 116"/>
                <p:cNvSpPr>
                  <a:spLocks/>
                </p:cNvSpPr>
                <p:nvPr userDrawn="1"/>
              </p:nvSpPr>
              <p:spPr bwMode="ltGray">
                <a:xfrm>
                  <a:off x="1477" y="611"/>
                  <a:ext cx="6" cy="12"/>
                </a:xfrm>
                <a:custGeom>
                  <a:avLst/>
                  <a:gdLst/>
                  <a:ahLst/>
                  <a:cxnLst>
                    <a:cxn ang="0">
                      <a:pos x="7" y="25"/>
                    </a:cxn>
                    <a:cxn ang="0">
                      <a:pos x="19" y="21"/>
                    </a:cxn>
                    <a:cxn ang="0">
                      <a:pos x="7" y="25"/>
                    </a:cxn>
                  </a:cxnLst>
                  <a:rect l="0" t="0" r="r" b="b"/>
                  <a:pathLst>
                    <a:path w="19" h="37">
                      <a:moveTo>
                        <a:pt x="7" y="25"/>
                      </a:moveTo>
                      <a:cubicBezTo>
                        <a:pt x="0" y="4"/>
                        <a:pt x="12" y="0"/>
                        <a:pt x="19" y="21"/>
                      </a:cubicBezTo>
                      <a:cubicBezTo>
                        <a:pt x="14" y="37"/>
                        <a:pt x="18" y="36"/>
                        <a:pt x="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3" name="Freeform 117"/>
                <p:cNvSpPr>
                  <a:spLocks/>
                </p:cNvSpPr>
                <p:nvPr userDrawn="1"/>
              </p:nvSpPr>
              <p:spPr bwMode="ltGray">
                <a:xfrm>
                  <a:off x="1468" y="497"/>
                  <a:ext cx="9" cy="7"/>
                </a:xfrm>
                <a:custGeom>
                  <a:avLst/>
                  <a:gdLst/>
                  <a:ahLst/>
                  <a:cxnLst>
                    <a:cxn ang="0">
                      <a:pos x="12" y="12"/>
                    </a:cxn>
                    <a:cxn ang="0">
                      <a:pos x="16" y="0"/>
                    </a:cxn>
                    <a:cxn ang="0">
                      <a:pos x="20" y="12"/>
                    </a:cxn>
                    <a:cxn ang="0">
                      <a:pos x="8" y="20"/>
                    </a:cxn>
                    <a:cxn ang="0">
                      <a:pos x="12" y="12"/>
                    </a:cxn>
                  </a:cxnLst>
                  <a:rect l="0" t="0" r="r" b="b"/>
                  <a:pathLst>
                    <a:path w="22" h="20">
                      <a:moveTo>
                        <a:pt x="12" y="12"/>
                      </a:moveTo>
                      <a:cubicBezTo>
                        <a:pt x="13" y="8"/>
                        <a:pt x="12" y="0"/>
                        <a:pt x="16" y="0"/>
                      </a:cubicBezTo>
                      <a:cubicBezTo>
                        <a:pt x="20" y="0"/>
                        <a:pt x="22" y="8"/>
                        <a:pt x="20" y="12"/>
                      </a:cubicBezTo>
                      <a:cubicBezTo>
                        <a:pt x="18" y="16"/>
                        <a:pt x="12" y="17"/>
                        <a:pt x="8" y="20"/>
                      </a:cubicBezTo>
                      <a:cubicBezTo>
                        <a:pt x="3" y="5"/>
                        <a:pt x="0" y="6"/>
                        <a:pt x="12"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4" name="Freeform 118"/>
                <p:cNvSpPr>
                  <a:spLocks/>
                </p:cNvSpPr>
                <p:nvPr userDrawn="1"/>
              </p:nvSpPr>
              <p:spPr bwMode="ltGray">
                <a:xfrm>
                  <a:off x="1072" y="357"/>
                  <a:ext cx="25" cy="10"/>
                </a:xfrm>
                <a:custGeom>
                  <a:avLst/>
                  <a:gdLst/>
                  <a:ahLst/>
                  <a:cxnLst>
                    <a:cxn ang="0">
                      <a:pos x="24" y="18"/>
                    </a:cxn>
                    <a:cxn ang="0">
                      <a:pos x="32" y="6"/>
                    </a:cxn>
                    <a:cxn ang="0">
                      <a:pos x="36" y="30"/>
                    </a:cxn>
                    <a:cxn ang="0">
                      <a:pos x="24" y="18"/>
                    </a:cxn>
                  </a:cxnLst>
                  <a:rect l="0" t="0" r="r" b="b"/>
                  <a:pathLst>
                    <a:path w="57" h="30">
                      <a:moveTo>
                        <a:pt x="24" y="18"/>
                      </a:moveTo>
                      <a:cubicBezTo>
                        <a:pt x="0" y="10"/>
                        <a:pt x="9" y="0"/>
                        <a:pt x="32" y="6"/>
                      </a:cubicBezTo>
                      <a:cubicBezTo>
                        <a:pt x="46" y="15"/>
                        <a:pt x="57" y="23"/>
                        <a:pt x="36" y="30"/>
                      </a:cubicBezTo>
                      <a:cubicBezTo>
                        <a:pt x="21" y="25"/>
                        <a:pt x="24" y="30"/>
                        <a:pt x="24"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5" name="Freeform 119"/>
                <p:cNvSpPr>
                  <a:spLocks/>
                </p:cNvSpPr>
                <p:nvPr userDrawn="1"/>
              </p:nvSpPr>
              <p:spPr bwMode="ltGray">
                <a:xfrm>
                  <a:off x="1374" y="264"/>
                  <a:ext cx="295" cy="235"/>
                </a:xfrm>
                <a:custGeom>
                  <a:avLst/>
                  <a:gdLst/>
                  <a:ahLst/>
                  <a:cxnLst>
                    <a:cxn ang="0">
                      <a:pos x="473" y="464"/>
                    </a:cxn>
                    <a:cxn ang="0">
                      <a:pos x="393" y="452"/>
                    </a:cxn>
                    <a:cxn ang="0">
                      <a:pos x="325" y="412"/>
                    </a:cxn>
                    <a:cxn ang="0">
                      <a:pos x="265" y="400"/>
                    </a:cxn>
                    <a:cxn ang="0">
                      <a:pos x="237" y="416"/>
                    </a:cxn>
                    <a:cxn ang="0">
                      <a:pos x="261" y="428"/>
                    </a:cxn>
                    <a:cxn ang="0">
                      <a:pos x="293" y="468"/>
                    </a:cxn>
                    <a:cxn ang="0">
                      <a:pos x="321" y="476"/>
                    </a:cxn>
                    <a:cxn ang="0">
                      <a:pos x="333" y="536"/>
                    </a:cxn>
                    <a:cxn ang="0">
                      <a:pos x="313" y="552"/>
                    </a:cxn>
                    <a:cxn ang="0">
                      <a:pos x="261" y="616"/>
                    </a:cxn>
                    <a:cxn ang="0">
                      <a:pos x="225" y="628"/>
                    </a:cxn>
                    <a:cxn ang="0">
                      <a:pos x="97" y="696"/>
                    </a:cxn>
                    <a:cxn ang="0">
                      <a:pos x="77" y="616"/>
                    </a:cxn>
                    <a:cxn ang="0">
                      <a:pos x="45" y="524"/>
                    </a:cxn>
                    <a:cxn ang="0">
                      <a:pos x="33" y="448"/>
                    </a:cxn>
                    <a:cxn ang="0">
                      <a:pos x="53" y="344"/>
                    </a:cxn>
                    <a:cxn ang="0">
                      <a:pos x="17" y="392"/>
                    </a:cxn>
                    <a:cxn ang="0">
                      <a:pos x="81" y="280"/>
                    </a:cxn>
                    <a:cxn ang="0">
                      <a:pos x="113" y="204"/>
                    </a:cxn>
                    <a:cxn ang="0">
                      <a:pos x="37" y="204"/>
                    </a:cxn>
                    <a:cxn ang="0">
                      <a:pos x="1" y="196"/>
                    </a:cxn>
                    <a:cxn ang="0">
                      <a:pos x="25" y="140"/>
                    </a:cxn>
                    <a:cxn ang="0">
                      <a:pos x="97" y="112"/>
                    </a:cxn>
                    <a:cxn ang="0">
                      <a:pos x="221" y="124"/>
                    </a:cxn>
                    <a:cxn ang="0">
                      <a:pos x="229" y="64"/>
                    </a:cxn>
                    <a:cxn ang="0">
                      <a:pos x="261" y="0"/>
                    </a:cxn>
                    <a:cxn ang="0">
                      <a:pos x="357" y="44"/>
                    </a:cxn>
                    <a:cxn ang="0">
                      <a:pos x="329" y="88"/>
                    </a:cxn>
                    <a:cxn ang="0">
                      <a:pos x="301" y="176"/>
                    </a:cxn>
                    <a:cxn ang="0">
                      <a:pos x="361" y="192"/>
                    </a:cxn>
                    <a:cxn ang="0">
                      <a:pos x="373" y="136"/>
                    </a:cxn>
                    <a:cxn ang="0">
                      <a:pos x="417" y="92"/>
                    </a:cxn>
                    <a:cxn ang="0">
                      <a:pos x="497" y="88"/>
                    </a:cxn>
                    <a:cxn ang="0">
                      <a:pos x="529" y="52"/>
                    </a:cxn>
                    <a:cxn ang="0">
                      <a:pos x="541" y="460"/>
                    </a:cxn>
                  </a:cxnLst>
                  <a:rect l="0" t="0" r="r" b="b"/>
                  <a:pathLst>
                    <a:path w="693" h="696">
                      <a:moveTo>
                        <a:pt x="541" y="460"/>
                      </a:moveTo>
                      <a:lnTo>
                        <a:pt x="473" y="464"/>
                      </a:lnTo>
                      <a:lnTo>
                        <a:pt x="441" y="452"/>
                      </a:lnTo>
                      <a:lnTo>
                        <a:pt x="393" y="452"/>
                      </a:lnTo>
                      <a:cubicBezTo>
                        <a:pt x="365" y="448"/>
                        <a:pt x="360" y="444"/>
                        <a:pt x="337" y="436"/>
                      </a:cubicBezTo>
                      <a:cubicBezTo>
                        <a:pt x="336" y="432"/>
                        <a:pt x="330" y="413"/>
                        <a:pt x="325" y="412"/>
                      </a:cubicBezTo>
                      <a:cubicBezTo>
                        <a:pt x="317" y="411"/>
                        <a:pt x="301" y="420"/>
                        <a:pt x="301" y="420"/>
                      </a:cubicBezTo>
                      <a:cubicBezTo>
                        <a:pt x="289" y="412"/>
                        <a:pt x="277" y="408"/>
                        <a:pt x="265" y="400"/>
                      </a:cubicBezTo>
                      <a:cubicBezTo>
                        <a:pt x="252" y="380"/>
                        <a:pt x="256" y="356"/>
                        <a:pt x="233" y="348"/>
                      </a:cubicBezTo>
                      <a:cubicBezTo>
                        <a:pt x="217" y="372"/>
                        <a:pt x="221" y="392"/>
                        <a:pt x="237" y="416"/>
                      </a:cubicBezTo>
                      <a:cubicBezTo>
                        <a:pt x="234" y="428"/>
                        <a:pt x="228" y="445"/>
                        <a:pt x="237" y="444"/>
                      </a:cubicBezTo>
                      <a:cubicBezTo>
                        <a:pt x="247" y="443"/>
                        <a:pt x="261" y="428"/>
                        <a:pt x="261" y="428"/>
                      </a:cubicBezTo>
                      <a:cubicBezTo>
                        <a:pt x="258" y="450"/>
                        <a:pt x="243" y="475"/>
                        <a:pt x="269" y="484"/>
                      </a:cubicBezTo>
                      <a:cubicBezTo>
                        <a:pt x="277" y="479"/>
                        <a:pt x="288" y="476"/>
                        <a:pt x="293" y="468"/>
                      </a:cubicBezTo>
                      <a:cubicBezTo>
                        <a:pt x="302" y="454"/>
                        <a:pt x="303" y="446"/>
                        <a:pt x="317" y="436"/>
                      </a:cubicBezTo>
                      <a:cubicBezTo>
                        <a:pt x="315" y="448"/>
                        <a:pt x="306" y="467"/>
                        <a:pt x="321" y="476"/>
                      </a:cubicBezTo>
                      <a:cubicBezTo>
                        <a:pt x="328" y="480"/>
                        <a:pt x="345" y="484"/>
                        <a:pt x="345" y="484"/>
                      </a:cubicBezTo>
                      <a:cubicBezTo>
                        <a:pt x="382" y="472"/>
                        <a:pt x="347" y="527"/>
                        <a:pt x="333" y="536"/>
                      </a:cubicBezTo>
                      <a:cubicBezTo>
                        <a:pt x="330" y="540"/>
                        <a:pt x="329" y="545"/>
                        <a:pt x="325" y="548"/>
                      </a:cubicBezTo>
                      <a:cubicBezTo>
                        <a:pt x="322" y="551"/>
                        <a:pt x="316" y="549"/>
                        <a:pt x="313" y="552"/>
                      </a:cubicBezTo>
                      <a:cubicBezTo>
                        <a:pt x="300" y="565"/>
                        <a:pt x="320" y="575"/>
                        <a:pt x="293" y="584"/>
                      </a:cubicBezTo>
                      <a:cubicBezTo>
                        <a:pt x="286" y="595"/>
                        <a:pt x="272" y="610"/>
                        <a:pt x="261" y="616"/>
                      </a:cubicBezTo>
                      <a:cubicBezTo>
                        <a:pt x="254" y="620"/>
                        <a:pt x="245" y="621"/>
                        <a:pt x="237" y="624"/>
                      </a:cubicBezTo>
                      <a:cubicBezTo>
                        <a:pt x="233" y="625"/>
                        <a:pt x="225" y="628"/>
                        <a:pt x="225" y="628"/>
                      </a:cubicBezTo>
                      <a:cubicBezTo>
                        <a:pt x="215" y="659"/>
                        <a:pt x="212" y="652"/>
                        <a:pt x="173" y="656"/>
                      </a:cubicBezTo>
                      <a:cubicBezTo>
                        <a:pt x="140" y="667"/>
                        <a:pt x="132" y="687"/>
                        <a:pt x="97" y="696"/>
                      </a:cubicBezTo>
                      <a:cubicBezTo>
                        <a:pt x="77" y="691"/>
                        <a:pt x="75" y="687"/>
                        <a:pt x="81" y="668"/>
                      </a:cubicBezTo>
                      <a:cubicBezTo>
                        <a:pt x="77" y="646"/>
                        <a:pt x="72" y="639"/>
                        <a:pt x="77" y="616"/>
                      </a:cubicBezTo>
                      <a:cubicBezTo>
                        <a:pt x="73" y="598"/>
                        <a:pt x="71" y="587"/>
                        <a:pt x="61" y="572"/>
                      </a:cubicBezTo>
                      <a:cubicBezTo>
                        <a:pt x="58" y="551"/>
                        <a:pt x="51" y="543"/>
                        <a:pt x="45" y="524"/>
                      </a:cubicBezTo>
                      <a:cubicBezTo>
                        <a:pt x="52" y="502"/>
                        <a:pt x="58" y="496"/>
                        <a:pt x="49" y="472"/>
                      </a:cubicBezTo>
                      <a:cubicBezTo>
                        <a:pt x="46" y="463"/>
                        <a:pt x="33" y="448"/>
                        <a:pt x="33" y="448"/>
                      </a:cubicBezTo>
                      <a:cubicBezTo>
                        <a:pt x="42" y="422"/>
                        <a:pt x="42" y="408"/>
                        <a:pt x="33" y="380"/>
                      </a:cubicBezTo>
                      <a:cubicBezTo>
                        <a:pt x="49" y="369"/>
                        <a:pt x="48" y="362"/>
                        <a:pt x="53" y="344"/>
                      </a:cubicBezTo>
                      <a:cubicBezTo>
                        <a:pt x="47" y="327"/>
                        <a:pt x="49" y="308"/>
                        <a:pt x="33" y="332"/>
                      </a:cubicBezTo>
                      <a:cubicBezTo>
                        <a:pt x="40" y="353"/>
                        <a:pt x="29" y="374"/>
                        <a:pt x="17" y="392"/>
                      </a:cubicBezTo>
                      <a:cubicBezTo>
                        <a:pt x="6" y="360"/>
                        <a:pt x="10" y="340"/>
                        <a:pt x="13" y="304"/>
                      </a:cubicBezTo>
                      <a:cubicBezTo>
                        <a:pt x="44" y="314"/>
                        <a:pt x="54" y="289"/>
                        <a:pt x="81" y="280"/>
                      </a:cubicBezTo>
                      <a:cubicBezTo>
                        <a:pt x="94" y="261"/>
                        <a:pt x="85" y="242"/>
                        <a:pt x="105" y="228"/>
                      </a:cubicBezTo>
                      <a:cubicBezTo>
                        <a:pt x="108" y="220"/>
                        <a:pt x="110" y="212"/>
                        <a:pt x="113" y="204"/>
                      </a:cubicBezTo>
                      <a:cubicBezTo>
                        <a:pt x="116" y="196"/>
                        <a:pt x="89" y="196"/>
                        <a:pt x="89" y="196"/>
                      </a:cubicBezTo>
                      <a:cubicBezTo>
                        <a:pt x="81" y="221"/>
                        <a:pt x="58" y="211"/>
                        <a:pt x="37" y="204"/>
                      </a:cubicBezTo>
                      <a:cubicBezTo>
                        <a:pt x="33" y="207"/>
                        <a:pt x="30" y="213"/>
                        <a:pt x="25" y="212"/>
                      </a:cubicBezTo>
                      <a:cubicBezTo>
                        <a:pt x="16" y="210"/>
                        <a:pt x="1" y="196"/>
                        <a:pt x="1" y="196"/>
                      </a:cubicBezTo>
                      <a:cubicBezTo>
                        <a:pt x="4" y="186"/>
                        <a:pt x="4" y="174"/>
                        <a:pt x="9" y="164"/>
                      </a:cubicBezTo>
                      <a:cubicBezTo>
                        <a:pt x="13" y="155"/>
                        <a:pt x="25" y="140"/>
                        <a:pt x="25" y="140"/>
                      </a:cubicBezTo>
                      <a:cubicBezTo>
                        <a:pt x="0" y="132"/>
                        <a:pt x="25" y="128"/>
                        <a:pt x="37" y="124"/>
                      </a:cubicBezTo>
                      <a:cubicBezTo>
                        <a:pt x="58" y="131"/>
                        <a:pt x="75" y="116"/>
                        <a:pt x="97" y="112"/>
                      </a:cubicBezTo>
                      <a:cubicBezTo>
                        <a:pt x="135" y="87"/>
                        <a:pt x="159" y="122"/>
                        <a:pt x="197" y="132"/>
                      </a:cubicBezTo>
                      <a:cubicBezTo>
                        <a:pt x="205" y="129"/>
                        <a:pt x="213" y="127"/>
                        <a:pt x="221" y="124"/>
                      </a:cubicBezTo>
                      <a:cubicBezTo>
                        <a:pt x="225" y="123"/>
                        <a:pt x="226" y="147"/>
                        <a:pt x="233" y="120"/>
                      </a:cubicBezTo>
                      <a:lnTo>
                        <a:pt x="229" y="64"/>
                      </a:lnTo>
                      <a:lnTo>
                        <a:pt x="209" y="40"/>
                      </a:lnTo>
                      <a:cubicBezTo>
                        <a:pt x="243" y="21"/>
                        <a:pt x="240" y="21"/>
                        <a:pt x="261" y="0"/>
                      </a:cubicBezTo>
                      <a:cubicBezTo>
                        <a:pt x="297" y="16"/>
                        <a:pt x="333" y="32"/>
                        <a:pt x="369" y="48"/>
                      </a:cubicBezTo>
                      <a:cubicBezTo>
                        <a:pt x="373" y="50"/>
                        <a:pt x="361" y="44"/>
                        <a:pt x="357" y="44"/>
                      </a:cubicBezTo>
                      <a:cubicBezTo>
                        <a:pt x="349" y="45"/>
                        <a:pt x="333" y="52"/>
                        <a:pt x="333" y="52"/>
                      </a:cubicBezTo>
                      <a:cubicBezTo>
                        <a:pt x="322" y="68"/>
                        <a:pt x="318" y="71"/>
                        <a:pt x="329" y="88"/>
                      </a:cubicBezTo>
                      <a:cubicBezTo>
                        <a:pt x="308" y="119"/>
                        <a:pt x="323" y="118"/>
                        <a:pt x="333" y="148"/>
                      </a:cubicBezTo>
                      <a:cubicBezTo>
                        <a:pt x="320" y="157"/>
                        <a:pt x="314" y="167"/>
                        <a:pt x="301" y="176"/>
                      </a:cubicBezTo>
                      <a:cubicBezTo>
                        <a:pt x="306" y="213"/>
                        <a:pt x="303" y="213"/>
                        <a:pt x="337" y="220"/>
                      </a:cubicBezTo>
                      <a:cubicBezTo>
                        <a:pt x="358" y="216"/>
                        <a:pt x="368" y="214"/>
                        <a:pt x="361" y="192"/>
                      </a:cubicBezTo>
                      <a:cubicBezTo>
                        <a:pt x="362" y="177"/>
                        <a:pt x="362" y="162"/>
                        <a:pt x="365" y="148"/>
                      </a:cubicBezTo>
                      <a:cubicBezTo>
                        <a:pt x="366" y="143"/>
                        <a:pt x="369" y="133"/>
                        <a:pt x="373" y="136"/>
                      </a:cubicBezTo>
                      <a:cubicBezTo>
                        <a:pt x="379" y="140"/>
                        <a:pt x="376" y="149"/>
                        <a:pt x="377" y="156"/>
                      </a:cubicBezTo>
                      <a:cubicBezTo>
                        <a:pt x="404" y="147"/>
                        <a:pt x="409" y="116"/>
                        <a:pt x="417" y="92"/>
                      </a:cubicBezTo>
                      <a:cubicBezTo>
                        <a:pt x="422" y="76"/>
                        <a:pt x="453" y="74"/>
                        <a:pt x="465" y="72"/>
                      </a:cubicBezTo>
                      <a:cubicBezTo>
                        <a:pt x="472" y="92"/>
                        <a:pt x="477" y="93"/>
                        <a:pt x="497" y="88"/>
                      </a:cubicBezTo>
                      <a:cubicBezTo>
                        <a:pt x="512" y="78"/>
                        <a:pt x="515" y="74"/>
                        <a:pt x="509" y="56"/>
                      </a:cubicBezTo>
                      <a:cubicBezTo>
                        <a:pt x="523" y="46"/>
                        <a:pt x="517" y="46"/>
                        <a:pt x="529" y="52"/>
                      </a:cubicBezTo>
                      <a:lnTo>
                        <a:pt x="693" y="72"/>
                      </a:lnTo>
                      <a:lnTo>
                        <a:pt x="541" y="460"/>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6" name="Freeform 120"/>
                <p:cNvSpPr>
                  <a:spLocks/>
                </p:cNvSpPr>
                <p:nvPr userDrawn="1"/>
              </p:nvSpPr>
              <p:spPr bwMode="ltGray">
                <a:xfrm>
                  <a:off x="1173" y="247"/>
                  <a:ext cx="590" cy="95"/>
                </a:xfrm>
                <a:custGeom>
                  <a:avLst/>
                  <a:gdLst/>
                  <a:ahLst/>
                  <a:cxnLst>
                    <a:cxn ang="0">
                      <a:pos x="825" y="0"/>
                    </a:cxn>
                    <a:cxn ang="0">
                      <a:pos x="143" y="29"/>
                    </a:cxn>
                    <a:cxn ang="0">
                      <a:pos x="91" y="42"/>
                    </a:cxn>
                    <a:cxn ang="0">
                      <a:pos x="62" y="42"/>
                    </a:cxn>
                    <a:cxn ang="0">
                      <a:pos x="22" y="77"/>
                    </a:cxn>
                    <a:cxn ang="0">
                      <a:pos x="0" y="105"/>
                    </a:cxn>
                    <a:cxn ang="0">
                      <a:pos x="59" y="115"/>
                    </a:cxn>
                    <a:cxn ang="0">
                      <a:pos x="97" y="96"/>
                    </a:cxn>
                    <a:cxn ang="0">
                      <a:pos x="108" y="84"/>
                    </a:cxn>
                    <a:cxn ang="0">
                      <a:pos x="167" y="52"/>
                    </a:cxn>
                    <a:cxn ang="0">
                      <a:pos x="215" y="46"/>
                    </a:cxn>
                    <a:cxn ang="0">
                      <a:pos x="237" y="94"/>
                    </a:cxn>
                    <a:cxn ang="0">
                      <a:pos x="188" y="109"/>
                    </a:cxn>
                    <a:cxn ang="0">
                      <a:pos x="231" y="113"/>
                    </a:cxn>
                    <a:cxn ang="0">
                      <a:pos x="250" y="90"/>
                    </a:cxn>
                    <a:cxn ang="0">
                      <a:pos x="266" y="92"/>
                    </a:cxn>
                    <a:cxn ang="0">
                      <a:pos x="253" y="54"/>
                    </a:cxn>
                    <a:cxn ang="0">
                      <a:pos x="266" y="44"/>
                    </a:cxn>
                    <a:cxn ang="0">
                      <a:pos x="277" y="88"/>
                    </a:cxn>
                    <a:cxn ang="0">
                      <a:pos x="266" y="113"/>
                    </a:cxn>
                    <a:cxn ang="0">
                      <a:pos x="296" y="130"/>
                    </a:cxn>
                    <a:cxn ang="0">
                      <a:pos x="299" y="92"/>
                    </a:cxn>
                    <a:cxn ang="0">
                      <a:pos x="331" y="103"/>
                    </a:cxn>
                    <a:cxn ang="0">
                      <a:pos x="382" y="73"/>
                    </a:cxn>
                    <a:cxn ang="0">
                      <a:pos x="409" y="50"/>
                    </a:cxn>
                    <a:cxn ang="0">
                      <a:pos x="439" y="56"/>
                    </a:cxn>
                    <a:cxn ang="0">
                      <a:pos x="455" y="50"/>
                    </a:cxn>
                    <a:cxn ang="0">
                      <a:pos x="431" y="44"/>
                    </a:cxn>
                    <a:cxn ang="0">
                      <a:pos x="474" y="35"/>
                    </a:cxn>
                    <a:cxn ang="0">
                      <a:pos x="544" y="54"/>
                    </a:cxn>
                    <a:cxn ang="0">
                      <a:pos x="581" y="42"/>
                    </a:cxn>
                    <a:cxn ang="0">
                      <a:pos x="584" y="63"/>
                    </a:cxn>
                    <a:cxn ang="0">
                      <a:pos x="568" y="101"/>
                    </a:cxn>
                    <a:cxn ang="0">
                      <a:pos x="611" y="88"/>
                    </a:cxn>
                    <a:cxn ang="0">
                      <a:pos x="624" y="80"/>
                    </a:cxn>
                    <a:cxn ang="0">
                      <a:pos x="648" y="61"/>
                    </a:cxn>
                    <a:cxn ang="0">
                      <a:pos x="794" y="84"/>
                    </a:cxn>
                  </a:cxnLst>
                  <a:rect l="0" t="0" r="r" b="b"/>
                  <a:pathLst>
                    <a:path w="931" h="149">
                      <a:moveTo>
                        <a:pt x="794" y="84"/>
                      </a:moveTo>
                      <a:cubicBezTo>
                        <a:pt x="813" y="72"/>
                        <a:pt x="931" y="14"/>
                        <a:pt x="825" y="0"/>
                      </a:cubicBezTo>
                      <a:lnTo>
                        <a:pt x="159" y="0"/>
                      </a:lnTo>
                      <a:cubicBezTo>
                        <a:pt x="149" y="12"/>
                        <a:pt x="162" y="18"/>
                        <a:pt x="143" y="29"/>
                      </a:cubicBezTo>
                      <a:cubicBezTo>
                        <a:pt x="130" y="44"/>
                        <a:pt x="133" y="39"/>
                        <a:pt x="116" y="48"/>
                      </a:cubicBezTo>
                      <a:cubicBezTo>
                        <a:pt x="108" y="46"/>
                        <a:pt x="100" y="44"/>
                        <a:pt x="91" y="42"/>
                      </a:cubicBezTo>
                      <a:cubicBezTo>
                        <a:pt x="89" y="41"/>
                        <a:pt x="83" y="40"/>
                        <a:pt x="83" y="40"/>
                      </a:cubicBezTo>
                      <a:cubicBezTo>
                        <a:pt x="76" y="40"/>
                        <a:pt x="68" y="39"/>
                        <a:pt x="62" y="42"/>
                      </a:cubicBezTo>
                      <a:cubicBezTo>
                        <a:pt x="54" y="45"/>
                        <a:pt x="46" y="61"/>
                        <a:pt x="38" y="67"/>
                      </a:cubicBezTo>
                      <a:cubicBezTo>
                        <a:pt x="32" y="71"/>
                        <a:pt x="27" y="74"/>
                        <a:pt x="22" y="77"/>
                      </a:cubicBezTo>
                      <a:cubicBezTo>
                        <a:pt x="16" y="81"/>
                        <a:pt x="5" y="86"/>
                        <a:pt x="5" y="86"/>
                      </a:cubicBezTo>
                      <a:cubicBezTo>
                        <a:pt x="9" y="95"/>
                        <a:pt x="7" y="97"/>
                        <a:pt x="0" y="105"/>
                      </a:cubicBezTo>
                      <a:cubicBezTo>
                        <a:pt x="17" y="107"/>
                        <a:pt x="22" y="107"/>
                        <a:pt x="16" y="120"/>
                      </a:cubicBezTo>
                      <a:cubicBezTo>
                        <a:pt x="27" y="122"/>
                        <a:pt x="48" y="116"/>
                        <a:pt x="59" y="115"/>
                      </a:cubicBezTo>
                      <a:cubicBezTo>
                        <a:pt x="71" y="112"/>
                        <a:pt x="73" y="117"/>
                        <a:pt x="83" y="111"/>
                      </a:cubicBezTo>
                      <a:cubicBezTo>
                        <a:pt x="89" y="96"/>
                        <a:pt x="83" y="100"/>
                        <a:pt x="97" y="96"/>
                      </a:cubicBezTo>
                      <a:cubicBezTo>
                        <a:pt x="100" y="94"/>
                        <a:pt x="103" y="93"/>
                        <a:pt x="105" y="90"/>
                      </a:cubicBezTo>
                      <a:cubicBezTo>
                        <a:pt x="106" y="88"/>
                        <a:pt x="106" y="85"/>
                        <a:pt x="108" y="84"/>
                      </a:cubicBezTo>
                      <a:cubicBezTo>
                        <a:pt x="112" y="80"/>
                        <a:pt x="140" y="69"/>
                        <a:pt x="148" y="67"/>
                      </a:cubicBezTo>
                      <a:cubicBezTo>
                        <a:pt x="160" y="52"/>
                        <a:pt x="153" y="56"/>
                        <a:pt x="167" y="52"/>
                      </a:cubicBezTo>
                      <a:cubicBezTo>
                        <a:pt x="178" y="55"/>
                        <a:pt x="179" y="62"/>
                        <a:pt x="191" y="58"/>
                      </a:cubicBezTo>
                      <a:cubicBezTo>
                        <a:pt x="199" y="52"/>
                        <a:pt x="206" y="51"/>
                        <a:pt x="215" y="46"/>
                      </a:cubicBezTo>
                      <a:cubicBezTo>
                        <a:pt x="226" y="58"/>
                        <a:pt x="217" y="46"/>
                        <a:pt x="223" y="69"/>
                      </a:cubicBezTo>
                      <a:cubicBezTo>
                        <a:pt x="226" y="79"/>
                        <a:pt x="233" y="85"/>
                        <a:pt x="237" y="94"/>
                      </a:cubicBezTo>
                      <a:cubicBezTo>
                        <a:pt x="227" y="100"/>
                        <a:pt x="229" y="104"/>
                        <a:pt x="218" y="107"/>
                      </a:cubicBezTo>
                      <a:cubicBezTo>
                        <a:pt x="207" y="120"/>
                        <a:pt x="203" y="113"/>
                        <a:pt x="188" y="109"/>
                      </a:cubicBezTo>
                      <a:cubicBezTo>
                        <a:pt x="191" y="117"/>
                        <a:pt x="200" y="127"/>
                        <a:pt x="210" y="132"/>
                      </a:cubicBezTo>
                      <a:cubicBezTo>
                        <a:pt x="218" y="114"/>
                        <a:pt x="211" y="122"/>
                        <a:pt x="231" y="113"/>
                      </a:cubicBezTo>
                      <a:cubicBezTo>
                        <a:pt x="237" y="111"/>
                        <a:pt x="248" y="105"/>
                        <a:pt x="248" y="105"/>
                      </a:cubicBezTo>
                      <a:cubicBezTo>
                        <a:pt x="248" y="100"/>
                        <a:pt x="246" y="94"/>
                        <a:pt x="250" y="90"/>
                      </a:cubicBezTo>
                      <a:cubicBezTo>
                        <a:pt x="253" y="88"/>
                        <a:pt x="254" y="96"/>
                        <a:pt x="258" y="96"/>
                      </a:cubicBezTo>
                      <a:cubicBezTo>
                        <a:pt x="262" y="97"/>
                        <a:pt x="264" y="94"/>
                        <a:pt x="266" y="92"/>
                      </a:cubicBezTo>
                      <a:cubicBezTo>
                        <a:pt x="262" y="82"/>
                        <a:pt x="252" y="77"/>
                        <a:pt x="248" y="67"/>
                      </a:cubicBezTo>
                      <a:cubicBezTo>
                        <a:pt x="250" y="63"/>
                        <a:pt x="255" y="58"/>
                        <a:pt x="253" y="54"/>
                      </a:cubicBezTo>
                      <a:cubicBezTo>
                        <a:pt x="251" y="50"/>
                        <a:pt x="248" y="42"/>
                        <a:pt x="248" y="42"/>
                      </a:cubicBezTo>
                      <a:cubicBezTo>
                        <a:pt x="256" y="32"/>
                        <a:pt x="259" y="35"/>
                        <a:pt x="266" y="44"/>
                      </a:cubicBezTo>
                      <a:cubicBezTo>
                        <a:pt x="270" y="56"/>
                        <a:pt x="276" y="61"/>
                        <a:pt x="285" y="71"/>
                      </a:cubicBezTo>
                      <a:cubicBezTo>
                        <a:pt x="281" y="81"/>
                        <a:pt x="289" y="82"/>
                        <a:pt x="277" y="88"/>
                      </a:cubicBezTo>
                      <a:cubicBezTo>
                        <a:pt x="262" y="106"/>
                        <a:pt x="278" y="83"/>
                        <a:pt x="274" y="101"/>
                      </a:cubicBezTo>
                      <a:cubicBezTo>
                        <a:pt x="274" y="105"/>
                        <a:pt x="268" y="109"/>
                        <a:pt x="266" y="113"/>
                      </a:cubicBezTo>
                      <a:cubicBezTo>
                        <a:pt x="270" y="122"/>
                        <a:pt x="268" y="125"/>
                        <a:pt x="261" y="132"/>
                      </a:cubicBezTo>
                      <a:cubicBezTo>
                        <a:pt x="268" y="149"/>
                        <a:pt x="282" y="134"/>
                        <a:pt x="296" y="130"/>
                      </a:cubicBezTo>
                      <a:cubicBezTo>
                        <a:pt x="299" y="122"/>
                        <a:pt x="295" y="119"/>
                        <a:pt x="299" y="111"/>
                      </a:cubicBezTo>
                      <a:cubicBezTo>
                        <a:pt x="296" y="105"/>
                        <a:pt x="288" y="97"/>
                        <a:pt x="299" y="92"/>
                      </a:cubicBezTo>
                      <a:cubicBezTo>
                        <a:pt x="303" y="90"/>
                        <a:pt x="315" y="88"/>
                        <a:pt x="315" y="88"/>
                      </a:cubicBezTo>
                      <a:cubicBezTo>
                        <a:pt x="326" y="91"/>
                        <a:pt x="325" y="95"/>
                        <a:pt x="331" y="103"/>
                      </a:cubicBezTo>
                      <a:cubicBezTo>
                        <a:pt x="339" y="84"/>
                        <a:pt x="331" y="90"/>
                        <a:pt x="361" y="92"/>
                      </a:cubicBezTo>
                      <a:cubicBezTo>
                        <a:pt x="355" y="76"/>
                        <a:pt x="365" y="76"/>
                        <a:pt x="382" y="73"/>
                      </a:cubicBezTo>
                      <a:cubicBezTo>
                        <a:pt x="383" y="71"/>
                        <a:pt x="387" y="57"/>
                        <a:pt x="393" y="54"/>
                      </a:cubicBezTo>
                      <a:cubicBezTo>
                        <a:pt x="398" y="52"/>
                        <a:pt x="409" y="50"/>
                        <a:pt x="409" y="50"/>
                      </a:cubicBezTo>
                      <a:cubicBezTo>
                        <a:pt x="430" y="54"/>
                        <a:pt x="413" y="58"/>
                        <a:pt x="431" y="63"/>
                      </a:cubicBezTo>
                      <a:cubicBezTo>
                        <a:pt x="433" y="61"/>
                        <a:pt x="435" y="57"/>
                        <a:pt x="439" y="56"/>
                      </a:cubicBezTo>
                      <a:cubicBezTo>
                        <a:pt x="445" y="55"/>
                        <a:pt x="452" y="61"/>
                        <a:pt x="457" y="58"/>
                      </a:cubicBezTo>
                      <a:cubicBezTo>
                        <a:pt x="461" y="57"/>
                        <a:pt x="457" y="52"/>
                        <a:pt x="455" y="50"/>
                      </a:cubicBezTo>
                      <a:cubicBezTo>
                        <a:pt x="451" y="47"/>
                        <a:pt x="444" y="47"/>
                        <a:pt x="439" y="46"/>
                      </a:cubicBezTo>
                      <a:cubicBezTo>
                        <a:pt x="436" y="45"/>
                        <a:pt x="431" y="44"/>
                        <a:pt x="431" y="44"/>
                      </a:cubicBezTo>
                      <a:cubicBezTo>
                        <a:pt x="440" y="38"/>
                        <a:pt x="443" y="36"/>
                        <a:pt x="455" y="40"/>
                      </a:cubicBezTo>
                      <a:cubicBezTo>
                        <a:pt x="461" y="38"/>
                        <a:pt x="467" y="35"/>
                        <a:pt x="474" y="35"/>
                      </a:cubicBezTo>
                      <a:cubicBezTo>
                        <a:pt x="483" y="36"/>
                        <a:pt x="511" y="43"/>
                        <a:pt x="519" y="46"/>
                      </a:cubicBezTo>
                      <a:cubicBezTo>
                        <a:pt x="527" y="49"/>
                        <a:pt x="544" y="54"/>
                        <a:pt x="544" y="54"/>
                      </a:cubicBezTo>
                      <a:cubicBezTo>
                        <a:pt x="548" y="54"/>
                        <a:pt x="560" y="52"/>
                        <a:pt x="565" y="50"/>
                      </a:cubicBezTo>
                      <a:cubicBezTo>
                        <a:pt x="570" y="47"/>
                        <a:pt x="581" y="42"/>
                        <a:pt x="581" y="42"/>
                      </a:cubicBezTo>
                      <a:cubicBezTo>
                        <a:pt x="585" y="42"/>
                        <a:pt x="598" y="44"/>
                        <a:pt x="600" y="48"/>
                      </a:cubicBezTo>
                      <a:cubicBezTo>
                        <a:pt x="603" y="55"/>
                        <a:pt x="589" y="61"/>
                        <a:pt x="584" y="63"/>
                      </a:cubicBezTo>
                      <a:cubicBezTo>
                        <a:pt x="576" y="69"/>
                        <a:pt x="568" y="69"/>
                        <a:pt x="565" y="77"/>
                      </a:cubicBezTo>
                      <a:cubicBezTo>
                        <a:pt x="568" y="86"/>
                        <a:pt x="564" y="92"/>
                        <a:pt x="568" y="101"/>
                      </a:cubicBezTo>
                      <a:cubicBezTo>
                        <a:pt x="574" y="93"/>
                        <a:pt x="577" y="91"/>
                        <a:pt x="589" y="94"/>
                      </a:cubicBezTo>
                      <a:cubicBezTo>
                        <a:pt x="595" y="108"/>
                        <a:pt x="602" y="93"/>
                        <a:pt x="611" y="88"/>
                      </a:cubicBezTo>
                      <a:cubicBezTo>
                        <a:pt x="613" y="86"/>
                        <a:pt x="613" y="83"/>
                        <a:pt x="616" y="82"/>
                      </a:cubicBezTo>
                      <a:cubicBezTo>
                        <a:pt x="618" y="80"/>
                        <a:pt x="622" y="81"/>
                        <a:pt x="624" y="80"/>
                      </a:cubicBezTo>
                      <a:cubicBezTo>
                        <a:pt x="626" y="78"/>
                        <a:pt x="626" y="75"/>
                        <a:pt x="627" y="73"/>
                      </a:cubicBezTo>
                      <a:cubicBezTo>
                        <a:pt x="632" y="65"/>
                        <a:pt x="638" y="63"/>
                        <a:pt x="648" y="61"/>
                      </a:cubicBezTo>
                      <a:cubicBezTo>
                        <a:pt x="664" y="62"/>
                        <a:pt x="684" y="69"/>
                        <a:pt x="700" y="69"/>
                      </a:cubicBezTo>
                      <a:lnTo>
                        <a:pt x="794" y="8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7" name="Freeform 121"/>
                <p:cNvSpPr>
                  <a:spLocks/>
                </p:cNvSpPr>
                <p:nvPr userDrawn="1"/>
              </p:nvSpPr>
              <p:spPr bwMode="ltGray">
                <a:xfrm>
                  <a:off x="1293" y="281"/>
                  <a:ext cx="14" cy="10"/>
                </a:xfrm>
                <a:custGeom>
                  <a:avLst/>
                  <a:gdLst/>
                  <a:ahLst/>
                  <a:cxnLst>
                    <a:cxn ang="0">
                      <a:pos x="3" y="28"/>
                    </a:cxn>
                    <a:cxn ang="0">
                      <a:pos x="31" y="0"/>
                    </a:cxn>
                    <a:cxn ang="0">
                      <a:pos x="19" y="24"/>
                    </a:cxn>
                    <a:cxn ang="0">
                      <a:pos x="3" y="28"/>
                    </a:cxn>
                  </a:cxnLst>
                  <a:rect l="0" t="0" r="r" b="b"/>
                  <a:pathLst>
                    <a:path w="31" h="30">
                      <a:moveTo>
                        <a:pt x="3" y="28"/>
                      </a:moveTo>
                      <a:cubicBezTo>
                        <a:pt x="8" y="8"/>
                        <a:pt x="12" y="6"/>
                        <a:pt x="31" y="0"/>
                      </a:cubicBezTo>
                      <a:cubicBezTo>
                        <a:pt x="29" y="5"/>
                        <a:pt x="25" y="22"/>
                        <a:pt x="19" y="24"/>
                      </a:cubicBezTo>
                      <a:cubicBezTo>
                        <a:pt x="0" y="30"/>
                        <a:pt x="3" y="9"/>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8" name="Freeform 122"/>
                <p:cNvSpPr>
                  <a:spLocks/>
                </p:cNvSpPr>
                <p:nvPr userDrawn="1"/>
              </p:nvSpPr>
              <p:spPr bwMode="ltGray">
                <a:xfrm>
                  <a:off x="1278" y="296"/>
                  <a:ext cx="19" cy="11"/>
                </a:xfrm>
                <a:custGeom>
                  <a:avLst/>
                  <a:gdLst/>
                  <a:ahLst/>
                  <a:cxnLst>
                    <a:cxn ang="0">
                      <a:pos x="6" y="32"/>
                    </a:cxn>
                    <a:cxn ang="0">
                      <a:pos x="22" y="0"/>
                    </a:cxn>
                    <a:cxn ang="0">
                      <a:pos x="38" y="4"/>
                    </a:cxn>
                    <a:cxn ang="0">
                      <a:pos x="6" y="32"/>
                    </a:cxn>
                  </a:cxnLst>
                  <a:rect l="0" t="0" r="r" b="b"/>
                  <a:pathLst>
                    <a:path w="44" h="32">
                      <a:moveTo>
                        <a:pt x="6" y="32"/>
                      </a:moveTo>
                      <a:cubicBezTo>
                        <a:pt x="0" y="14"/>
                        <a:pt x="7" y="10"/>
                        <a:pt x="22" y="0"/>
                      </a:cubicBezTo>
                      <a:cubicBezTo>
                        <a:pt x="27" y="1"/>
                        <a:pt x="35" y="0"/>
                        <a:pt x="38" y="4"/>
                      </a:cubicBezTo>
                      <a:cubicBezTo>
                        <a:pt x="44" y="13"/>
                        <a:pt x="16" y="32"/>
                        <a:pt x="6"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9" name="Freeform 123"/>
                <p:cNvSpPr>
                  <a:spLocks/>
                </p:cNvSpPr>
                <p:nvPr userDrawn="1"/>
              </p:nvSpPr>
              <p:spPr bwMode="ltGray">
                <a:xfrm>
                  <a:off x="1340" y="337"/>
                  <a:ext cx="33" cy="6"/>
                </a:xfrm>
                <a:custGeom>
                  <a:avLst/>
                  <a:gdLst/>
                  <a:ahLst/>
                  <a:cxnLst>
                    <a:cxn ang="0">
                      <a:pos x="37" y="18"/>
                    </a:cxn>
                    <a:cxn ang="0">
                      <a:pos x="25" y="2"/>
                    </a:cxn>
                    <a:cxn ang="0">
                      <a:pos x="37" y="18"/>
                    </a:cxn>
                  </a:cxnLst>
                  <a:rect l="0" t="0" r="r" b="b"/>
                  <a:pathLst>
                    <a:path w="76" h="18">
                      <a:moveTo>
                        <a:pt x="37" y="18"/>
                      </a:moveTo>
                      <a:cubicBezTo>
                        <a:pt x="25" y="14"/>
                        <a:pt x="0" y="10"/>
                        <a:pt x="25" y="2"/>
                      </a:cubicBezTo>
                      <a:cubicBezTo>
                        <a:pt x="76" y="9"/>
                        <a:pt x="46" y="0"/>
                        <a:pt x="37"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0" name="Freeform 124"/>
                <p:cNvSpPr>
                  <a:spLocks/>
                </p:cNvSpPr>
                <p:nvPr userDrawn="1"/>
              </p:nvSpPr>
              <p:spPr bwMode="ltGray">
                <a:xfrm>
                  <a:off x="1395" y="336"/>
                  <a:ext cx="19" cy="15"/>
                </a:xfrm>
                <a:custGeom>
                  <a:avLst/>
                  <a:gdLst/>
                  <a:ahLst/>
                  <a:cxnLst>
                    <a:cxn ang="0">
                      <a:pos x="0" y="21"/>
                    </a:cxn>
                    <a:cxn ang="0">
                      <a:pos x="12" y="9"/>
                    </a:cxn>
                    <a:cxn ang="0">
                      <a:pos x="0" y="21"/>
                    </a:cxn>
                  </a:cxnLst>
                  <a:rect l="0" t="0" r="r" b="b"/>
                  <a:pathLst>
                    <a:path w="42" h="44">
                      <a:moveTo>
                        <a:pt x="0" y="21"/>
                      </a:moveTo>
                      <a:cubicBezTo>
                        <a:pt x="4" y="17"/>
                        <a:pt x="7" y="11"/>
                        <a:pt x="12" y="9"/>
                      </a:cubicBezTo>
                      <a:cubicBezTo>
                        <a:pt x="42" y="0"/>
                        <a:pt x="23" y="44"/>
                        <a:pt x="0" y="2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1" name="Freeform 125"/>
                <p:cNvSpPr>
                  <a:spLocks/>
                </p:cNvSpPr>
                <p:nvPr userDrawn="1"/>
              </p:nvSpPr>
              <p:spPr bwMode="ltGray">
                <a:xfrm>
                  <a:off x="1249" y="295"/>
                  <a:ext cx="14" cy="10"/>
                </a:xfrm>
                <a:custGeom>
                  <a:avLst/>
                  <a:gdLst/>
                  <a:ahLst/>
                  <a:cxnLst>
                    <a:cxn ang="0">
                      <a:pos x="7" y="22"/>
                    </a:cxn>
                    <a:cxn ang="0">
                      <a:pos x="31" y="10"/>
                    </a:cxn>
                    <a:cxn ang="0">
                      <a:pos x="7" y="22"/>
                    </a:cxn>
                  </a:cxnLst>
                  <a:rect l="0" t="0" r="r" b="b"/>
                  <a:pathLst>
                    <a:path w="31" h="30">
                      <a:moveTo>
                        <a:pt x="7" y="22"/>
                      </a:moveTo>
                      <a:cubicBezTo>
                        <a:pt x="0" y="0"/>
                        <a:pt x="15" y="6"/>
                        <a:pt x="31" y="10"/>
                      </a:cubicBezTo>
                      <a:cubicBezTo>
                        <a:pt x="14" y="16"/>
                        <a:pt x="15" y="30"/>
                        <a:pt x="7" y="2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grpSp>
          <p:grpSp>
            <p:nvGrpSpPr>
              <p:cNvPr id="1190983" name="Group 126"/>
              <p:cNvGrpSpPr>
                <a:grpSpLocks/>
              </p:cNvGrpSpPr>
              <p:nvPr userDrawn="1"/>
            </p:nvGrpSpPr>
            <p:grpSpPr bwMode="auto">
              <a:xfrm>
                <a:off x="3709" y="240"/>
                <a:ext cx="1139" cy="429"/>
                <a:chOff x="3709" y="240"/>
                <a:chExt cx="1139" cy="429"/>
              </a:xfrm>
            </p:grpSpPr>
            <p:sp>
              <p:nvSpPr>
                <p:cNvPr id="710783" name="Freeform 127"/>
                <p:cNvSpPr>
                  <a:spLocks/>
                </p:cNvSpPr>
                <p:nvPr userDrawn="1"/>
              </p:nvSpPr>
              <p:spPr bwMode="ltGray">
                <a:xfrm>
                  <a:off x="4808" y="616"/>
                  <a:ext cx="13" cy="14"/>
                </a:xfrm>
                <a:custGeom>
                  <a:avLst/>
                  <a:gdLst/>
                  <a:ahLst/>
                  <a:cxnLst>
                    <a:cxn ang="0">
                      <a:pos x="16" y="33"/>
                    </a:cxn>
                    <a:cxn ang="0">
                      <a:pos x="8" y="21"/>
                    </a:cxn>
                    <a:cxn ang="0">
                      <a:pos x="0" y="9"/>
                    </a:cxn>
                    <a:cxn ang="0">
                      <a:pos x="16" y="3"/>
                    </a:cxn>
                    <a:cxn ang="0">
                      <a:pos x="30" y="23"/>
                    </a:cxn>
                    <a:cxn ang="0">
                      <a:pos x="28" y="31"/>
                    </a:cxn>
                    <a:cxn ang="0">
                      <a:pos x="16" y="33"/>
                    </a:cxn>
                  </a:cxnLst>
                  <a:rect l="0" t="0" r="r" b="b"/>
                  <a:pathLst>
                    <a:path w="30" h="42">
                      <a:moveTo>
                        <a:pt x="16" y="33"/>
                      </a:moveTo>
                      <a:cubicBezTo>
                        <a:pt x="3" y="20"/>
                        <a:pt x="15" y="34"/>
                        <a:pt x="8" y="21"/>
                      </a:cubicBezTo>
                      <a:cubicBezTo>
                        <a:pt x="6" y="17"/>
                        <a:pt x="0" y="9"/>
                        <a:pt x="0" y="9"/>
                      </a:cubicBezTo>
                      <a:cubicBezTo>
                        <a:pt x="5" y="1"/>
                        <a:pt x="7" y="0"/>
                        <a:pt x="16" y="3"/>
                      </a:cubicBezTo>
                      <a:cubicBezTo>
                        <a:pt x="25" y="16"/>
                        <a:pt x="10" y="16"/>
                        <a:pt x="30" y="23"/>
                      </a:cubicBezTo>
                      <a:cubicBezTo>
                        <a:pt x="29" y="26"/>
                        <a:pt x="30" y="29"/>
                        <a:pt x="28" y="31"/>
                      </a:cubicBezTo>
                      <a:cubicBezTo>
                        <a:pt x="15" y="42"/>
                        <a:pt x="16" y="38"/>
                        <a:pt x="16" y="3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4" name="Freeform 128"/>
                <p:cNvSpPr>
                  <a:spLocks/>
                </p:cNvSpPr>
                <p:nvPr userDrawn="1"/>
              </p:nvSpPr>
              <p:spPr bwMode="ltGray">
                <a:xfrm>
                  <a:off x="4656" y="629"/>
                  <a:ext cx="11" cy="5"/>
                </a:xfrm>
                <a:custGeom>
                  <a:avLst/>
                  <a:gdLst/>
                  <a:ahLst/>
                  <a:cxnLst>
                    <a:cxn ang="0">
                      <a:pos x="15" y="16"/>
                    </a:cxn>
                    <a:cxn ang="0">
                      <a:pos x="3" y="8"/>
                    </a:cxn>
                    <a:cxn ang="0">
                      <a:pos x="15" y="0"/>
                    </a:cxn>
                    <a:cxn ang="0">
                      <a:pos x="15" y="16"/>
                    </a:cxn>
                  </a:cxnLst>
                  <a:rect l="0" t="0" r="r" b="b"/>
                  <a:pathLst>
                    <a:path w="25" h="16">
                      <a:moveTo>
                        <a:pt x="15" y="16"/>
                      </a:moveTo>
                      <a:cubicBezTo>
                        <a:pt x="10" y="15"/>
                        <a:pt x="0" y="12"/>
                        <a:pt x="3" y="8"/>
                      </a:cubicBezTo>
                      <a:cubicBezTo>
                        <a:pt x="6" y="4"/>
                        <a:pt x="15" y="0"/>
                        <a:pt x="15" y="0"/>
                      </a:cubicBezTo>
                      <a:cubicBezTo>
                        <a:pt x="17" y="3"/>
                        <a:pt x="25" y="16"/>
                        <a:pt x="15"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5" name="Freeform 129"/>
                <p:cNvSpPr>
                  <a:spLocks/>
                </p:cNvSpPr>
                <p:nvPr userDrawn="1"/>
              </p:nvSpPr>
              <p:spPr bwMode="ltGray">
                <a:xfrm>
                  <a:off x="4608" y="635"/>
                  <a:ext cx="28" cy="16"/>
                </a:xfrm>
                <a:custGeom>
                  <a:avLst/>
                  <a:gdLst/>
                  <a:ahLst/>
                  <a:cxnLst>
                    <a:cxn ang="0">
                      <a:pos x="14" y="24"/>
                    </a:cxn>
                    <a:cxn ang="0">
                      <a:pos x="30" y="4"/>
                    </a:cxn>
                    <a:cxn ang="0">
                      <a:pos x="42" y="0"/>
                    </a:cxn>
                    <a:cxn ang="0">
                      <a:pos x="58" y="12"/>
                    </a:cxn>
                    <a:cxn ang="0">
                      <a:pos x="32" y="26"/>
                    </a:cxn>
                    <a:cxn ang="0">
                      <a:pos x="12" y="46"/>
                    </a:cxn>
                    <a:cxn ang="0">
                      <a:pos x="8" y="20"/>
                    </a:cxn>
                    <a:cxn ang="0">
                      <a:pos x="12" y="14"/>
                    </a:cxn>
                    <a:cxn ang="0">
                      <a:pos x="14" y="24"/>
                    </a:cxn>
                  </a:cxnLst>
                  <a:rect l="0" t="0" r="r" b="b"/>
                  <a:pathLst>
                    <a:path w="65" h="46">
                      <a:moveTo>
                        <a:pt x="14" y="24"/>
                      </a:moveTo>
                      <a:cubicBezTo>
                        <a:pt x="18" y="13"/>
                        <a:pt x="16" y="9"/>
                        <a:pt x="30" y="4"/>
                      </a:cubicBezTo>
                      <a:cubicBezTo>
                        <a:pt x="34" y="3"/>
                        <a:pt x="42" y="0"/>
                        <a:pt x="42" y="0"/>
                      </a:cubicBezTo>
                      <a:cubicBezTo>
                        <a:pt x="50" y="1"/>
                        <a:pt x="65" y="0"/>
                        <a:pt x="58" y="12"/>
                      </a:cubicBezTo>
                      <a:cubicBezTo>
                        <a:pt x="53" y="21"/>
                        <a:pt x="40" y="21"/>
                        <a:pt x="32" y="26"/>
                      </a:cubicBezTo>
                      <a:cubicBezTo>
                        <a:pt x="26" y="35"/>
                        <a:pt x="23" y="42"/>
                        <a:pt x="12" y="46"/>
                      </a:cubicBezTo>
                      <a:cubicBezTo>
                        <a:pt x="0" y="42"/>
                        <a:pt x="5" y="30"/>
                        <a:pt x="8" y="20"/>
                      </a:cubicBezTo>
                      <a:cubicBezTo>
                        <a:pt x="9" y="18"/>
                        <a:pt x="10" y="13"/>
                        <a:pt x="12" y="14"/>
                      </a:cubicBezTo>
                      <a:cubicBezTo>
                        <a:pt x="15" y="16"/>
                        <a:pt x="13" y="21"/>
                        <a:pt x="14"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6" name="Freeform 130"/>
                <p:cNvSpPr>
                  <a:spLocks/>
                </p:cNvSpPr>
                <p:nvPr userDrawn="1"/>
              </p:nvSpPr>
              <p:spPr bwMode="ltGray">
                <a:xfrm>
                  <a:off x="4580" y="635"/>
                  <a:ext cx="28" cy="16"/>
                </a:xfrm>
                <a:custGeom>
                  <a:avLst/>
                  <a:gdLst/>
                  <a:ahLst/>
                  <a:cxnLst>
                    <a:cxn ang="0">
                      <a:pos x="0" y="31"/>
                    </a:cxn>
                    <a:cxn ang="0">
                      <a:pos x="18" y="25"/>
                    </a:cxn>
                    <a:cxn ang="0">
                      <a:pos x="52" y="1"/>
                    </a:cxn>
                    <a:cxn ang="0">
                      <a:pos x="64" y="3"/>
                    </a:cxn>
                    <a:cxn ang="0">
                      <a:pos x="50" y="19"/>
                    </a:cxn>
                    <a:cxn ang="0">
                      <a:pos x="28" y="33"/>
                    </a:cxn>
                    <a:cxn ang="0">
                      <a:pos x="22" y="47"/>
                    </a:cxn>
                    <a:cxn ang="0">
                      <a:pos x="16" y="45"/>
                    </a:cxn>
                    <a:cxn ang="0">
                      <a:pos x="12" y="39"/>
                    </a:cxn>
                    <a:cxn ang="0">
                      <a:pos x="0" y="35"/>
                    </a:cxn>
                    <a:cxn ang="0">
                      <a:pos x="0" y="31"/>
                    </a:cxn>
                  </a:cxnLst>
                  <a:rect l="0" t="0" r="r" b="b"/>
                  <a:pathLst>
                    <a:path w="69" h="47">
                      <a:moveTo>
                        <a:pt x="0" y="31"/>
                      </a:moveTo>
                      <a:cubicBezTo>
                        <a:pt x="7" y="24"/>
                        <a:pt x="9" y="22"/>
                        <a:pt x="18" y="25"/>
                      </a:cubicBezTo>
                      <a:cubicBezTo>
                        <a:pt x="25" y="4"/>
                        <a:pt x="36" y="12"/>
                        <a:pt x="52" y="1"/>
                      </a:cubicBezTo>
                      <a:cubicBezTo>
                        <a:pt x="56" y="2"/>
                        <a:pt x="61" y="0"/>
                        <a:pt x="64" y="3"/>
                      </a:cubicBezTo>
                      <a:cubicBezTo>
                        <a:pt x="69" y="8"/>
                        <a:pt x="50" y="19"/>
                        <a:pt x="50" y="19"/>
                      </a:cubicBezTo>
                      <a:cubicBezTo>
                        <a:pt x="46" y="31"/>
                        <a:pt x="35" y="22"/>
                        <a:pt x="28" y="33"/>
                      </a:cubicBezTo>
                      <a:cubicBezTo>
                        <a:pt x="31" y="41"/>
                        <a:pt x="31" y="44"/>
                        <a:pt x="22" y="47"/>
                      </a:cubicBezTo>
                      <a:cubicBezTo>
                        <a:pt x="20" y="46"/>
                        <a:pt x="18" y="46"/>
                        <a:pt x="16" y="45"/>
                      </a:cubicBezTo>
                      <a:cubicBezTo>
                        <a:pt x="14" y="43"/>
                        <a:pt x="14" y="40"/>
                        <a:pt x="12" y="39"/>
                      </a:cubicBezTo>
                      <a:cubicBezTo>
                        <a:pt x="8" y="37"/>
                        <a:pt x="0" y="35"/>
                        <a:pt x="0" y="35"/>
                      </a:cubicBezTo>
                      <a:cubicBezTo>
                        <a:pt x="2" y="26"/>
                        <a:pt x="3" y="25"/>
                        <a:pt x="0" y="3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7" name="Freeform 131"/>
                <p:cNvSpPr>
                  <a:spLocks/>
                </p:cNvSpPr>
                <p:nvPr userDrawn="1"/>
              </p:nvSpPr>
              <p:spPr bwMode="ltGray">
                <a:xfrm>
                  <a:off x="4424" y="548"/>
                  <a:ext cx="150" cy="93"/>
                </a:xfrm>
                <a:custGeom>
                  <a:avLst/>
                  <a:gdLst/>
                  <a:ahLst/>
                  <a:cxnLst>
                    <a:cxn ang="0">
                      <a:pos x="10" y="4"/>
                    </a:cxn>
                    <a:cxn ang="0">
                      <a:pos x="36" y="18"/>
                    </a:cxn>
                    <a:cxn ang="0">
                      <a:pos x="46" y="30"/>
                    </a:cxn>
                    <a:cxn ang="0">
                      <a:pos x="76" y="52"/>
                    </a:cxn>
                    <a:cxn ang="0">
                      <a:pos x="92" y="66"/>
                    </a:cxn>
                    <a:cxn ang="0">
                      <a:pos x="122" y="98"/>
                    </a:cxn>
                    <a:cxn ang="0">
                      <a:pos x="136" y="128"/>
                    </a:cxn>
                    <a:cxn ang="0">
                      <a:pos x="148" y="132"/>
                    </a:cxn>
                    <a:cxn ang="0">
                      <a:pos x="154" y="150"/>
                    </a:cxn>
                    <a:cxn ang="0">
                      <a:pos x="176" y="152"/>
                    </a:cxn>
                    <a:cxn ang="0">
                      <a:pos x="170" y="196"/>
                    </a:cxn>
                    <a:cxn ang="0">
                      <a:pos x="180" y="224"/>
                    </a:cxn>
                    <a:cxn ang="0">
                      <a:pos x="198" y="232"/>
                    </a:cxn>
                    <a:cxn ang="0">
                      <a:pos x="216" y="234"/>
                    </a:cxn>
                    <a:cxn ang="0">
                      <a:pos x="236" y="242"/>
                    </a:cxn>
                    <a:cxn ang="0">
                      <a:pos x="254" y="236"/>
                    </a:cxn>
                    <a:cxn ang="0">
                      <a:pos x="272" y="248"/>
                    </a:cxn>
                    <a:cxn ang="0">
                      <a:pos x="296" y="256"/>
                    </a:cxn>
                    <a:cxn ang="0">
                      <a:pos x="314" y="264"/>
                    </a:cxn>
                    <a:cxn ang="0">
                      <a:pos x="352" y="266"/>
                    </a:cxn>
                    <a:cxn ang="0">
                      <a:pos x="342" y="274"/>
                    </a:cxn>
                    <a:cxn ang="0">
                      <a:pos x="322" y="272"/>
                    </a:cxn>
                    <a:cxn ang="0">
                      <a:pos x="300" y="270"/>
                    </a:cxn>
                    <a:cxn ang="0">
                      <a:pos x="288" y="266"/>
                    </a:cxn>
                    <a:cxn ang="0">
                      <a:pos x="252" y="264"/>
                    </a:cxn>
                    <a:cxn ang="0">
                      <a:pos x="234" y="260"/>
                    </a:cxn>
                    <a:cxn ang="0">
                      <a:pos x="172" y="242"/>
                    </a:cxn>
                    <a:cxn ang="0">
                      <a:pos x="160" y="216"/>
                    </a:cxn>
                    <a:cxn ang="0">
                      <a:pos x="126" y="200"/>
                    </a:cxn>
                    <a:cxn ang="0">
                      <a:pos x="108" y="186"/>
                    </a:cxn>
                    <a:cxn ang="0">
                      <a:pos x="94" y="158"/>
                    </a:cxn>
                    <a:cxn ang="0">
                      <a:pos x="68" y="108"/>
                    </a:cxn>
                    <a:cxn ang="0">
                      <a:pos x="64" y="102"/>
                    </a:cxn>
                    <a:cxn ang="0">
                      <a:pos x="58" y="100"/>
                    </a:cxn>
                    <a:cxn ang="0">
                      <a:pos x="54" y="88"/>
                    </a:cxn>
                    <a:cxn ang="0">
                      <a:pos x="38" y="58"/>
                    </a:cxn>
                    <a:cxn ang="0">
                      <a:pos x="20" y="40"/>
                    </a:cxn>
                    <a:cxn ang="0">
                      <a:pos x="4" y="22"/>
                    </a:cxn>
                    <a:cxn ang="0">
                      <a:pos x="10" y="2"/>
                    </a:cxn>
                    <a:cxn ang="0">
                      <a:pos x="10" y="4"/>
                    </a:cxn>
                  </a:cxnLst>
                  <a:rect l="0" t="0" r="r" b="b"/>
                  <a:pathLst>
                    <a:path w="355" h="277">
                      <a:moveTo>
                        <a:pt x="10" y="4"/>
                      </a:moveTo>
                      <a:cubicBezTo>
                        <a:pt x="22" y="0"/>
                        <a:pt x="24" y="14"/>
                        <a:pt x="36" y="18"/>
                      </a:cubicBezTo>
                      <a:cubicBezTo>
                        <a:pt x="37" y="19"/>
                        <a:pt x="45" y="29"/>
                        <a:pt x="46" y="30"/>
                      </a:cubicBezTo>
                      <a:cubicBezTo>
                        <a:pt x="56" y="40"/>
                        <a:pt x="67" y="38"/>
                        <a:pt x="76" y="52"/>
                      </a:cubicBezTo>
                      <a:cubicBezTo>
                        <a:pt x="80" y="58"/>
                        <a:pt x="92" y="66"/>
                        <a:pt x="92" y="66"/>
                      </a:cubicBezTo>
                      <a:cubicBezTo>
                        <a:pt x="96" y="79"/>
                        <a:pt x="112" y="88"/>
                        <a:pt x="122" y="98"/>
                      </a:cubicBezTo>
                      <a:cubicBezTo>
                        <a:pt x="124" y="105"/>
                        <a:pt x="130" y="124"/>
                        <a:pt x="136" y="128"/>
                      </a:cubicBezTo>
                      <a:cubicBezTo>
                        <a:pt x="140" y="130"/>
                        <a:pt x="148" y="132"/>
                        <a:pt x="148" y="132"/>
                      </a:cubicBezTo>
                      <a:cubicBezTo>
                        <a:pt x="150" y="138"/>
                        <a:pt x="154" y="150"/>
                        <a:pt x="154" y="150"/>
                      </a:cubicBezTo>
                      <a:cubicBezTo>
                        <a:pt x="161" y="139"/>
                        <a:pt x="168" y="144"/>
                        <a:pt x="176" y="152"/>
                      </a:cubicBezTo>
                      <a:cubicBezTo>
                        <a:pt x="174" y="167"/>
                        <a:pt x="173" y="181"/>
                        <a:pt x="170" y="196"/>
                      </a:cubicBezTo>
                      <a:cubicBezTo>
                        <a:pt x="171" y="202"/>
                        <a:pt x="174" y="220"/>
                        <a:pt x="180" y="224"/>
                      </a:cubicBezTo>
                      <a:cubicBezTo>
                        <a:pt x="185" y="228"/>
                        <a:pt x="193" y="228"/>
                        <a:pt x="198" y="232"/>
                      </a:cubicBezTo>
                      <a:cubicBezTo>
                        <a:pt x="204" y="230"/>
                        <a:pt x="216" y="234"/>
                        <a:pt x="216" y="234"/>
                      </a:cubicBezTo>
                      <a:cubicBezTo>
                        <a:pt x="223" y="241"/>
                        <a:pt x="225" y="245"/>
                        <a:pt x="236" y="242"/>
                      </a:cubicBezTo>
                      <a:cubicBezTo>
                        <a:pt x="242" y="240"/>
                        <a:pt x="254" y="236"/>
                        <a:pt x="254" y="236"/>
                      </a:cubicBezTo>
                      <a:cubicBezTo>
                        <a:pt x="260" y="240"/>
                        <a:pt x="265" y="246"/>
                        <a:pt x="272" y="248"/>
                      </a:cubicBezTo>
                      <a:cubicBezTo>
                        <a:pt x="277" y="250"/>
                        <a:pt x="291" y="252"/>
                        <a:pt x="296" y="256"/>
                      </a:cubicBezTo>
                      <a:cubicBezTo>
                        <a:pt x="301" y="260"/>
                        <a:pt x="314" y="264"/>
                        <a:pt x="314" y="264"/>
                      </a:cubicBezTo>
                      <a:cubicBezTo>
                        <a:pt x="330" y="263"/>
                        <a:pt x="338" y="261"/>
                        <a:pt x="352" y="266"/>
                      </a:cubicBezTo>
                      <a:cubicBezTo>
                        <a:pt x="355" y="275"/>
                        <a:pt x="350" y="277"/>
                        <a:pt x="342" y="274"/>
                      </a:cubicBezTo>
                      <a:cubicBezTo>
                        <a:pt x="336" y="276"/>
                        <a:pt x="322" y="272"/>
                        <a:pt x="322" y="272"/>
                      </a:cubicBezTo>
                      <a:cubicBezTo>
                        <a:pt x="314" y="275"/>
                        <a:pt x="308" y="272"/>
                        <a:pt x="300" y="270"/>
                      </a:cubicBezTo>
                      <a:cubicBezTo>
                        <a:pt x="296" y="269"/>
                        <a:pt x="288" y="266"/>
                        <a:pt x="288" y="266"/>
                      </a:cubicBezTo>
                      <a:cubicBezTo>
                        <a:pt x="276" y="270"/>
                        <a:pt x="264" y="266"/>
                        <a:pt x="252" y="264"/>
                      </a:cubicBezTo>
                      <a:cubicBezTo>
                        <a:pt x="245" y="259"/>
                        <a:pt x="242" y="257"/>
                        <a:pt x="234" y="260"/>
                      </a:cubicBezTo>
                      <a:cubicBezTo>
                        <a:pt x="211" y="252"/>
                        <a:pt x="192" y="256"/>
                        <a:pt x="172" y="242"/>
                      </a:cubicBezTo>
                      <a:cubicBezTo>
                        <a:pt x="165" y="231"/>
                        <a:pt x="176" y="221"/>
                        <a:pt x="160" y="216"/>
                      </a:cubicBezTo>
                      <a:cubicBezTo>
                        <a:pt x="154" y="233"/>
                        <a:pt x="136" y="203"/>
                        <a:pt x="126" y="200"/>
                      </a:cubicBezTo>
                      <a:cubicBezTo>
                        <a:pt x="120" y="196"/>
                        <a:pt x="114" y="190"/>
                        <a:pt x="108" y="186"/>
                      </a:cubicBezTo>
                      <a:cubicBezTo>
                        <a:pt x="104" y="175"/>
                        <a:pt x="104" y="165"/>
                        <a:pt x="94" y="158"/>
                      </a:cubicBezTo>
                      <a:cubicBezTo>
                        <a:pt x="83" y="142"/>
                        <a:pt x="85" y="119"/>
                        <a:pt x="68" y="108"/>
                      </a:cubicBezTo>
                      <a:cubicBezTo>
                        <a:pt x="67" y="106"/>
                        <a:pt x="66" y="104"/>
                        <a:pt x="64" y="102"/>
                      </a:cubicBezTo>
                      <a:cubicBezTo>
                        <a:pt x="62" y="101"/>
                        <a:pt x="59" y="102"/>
                        <a:pt x="58" y="100"/>
                      </a:cubicBezTo>
                      <a:cubicBezTo>
                        <a:pt x="56" y="97"/>
                        <a:pt x="54" y="88"/>
                        <a:pt x="54" y="88"/>
                      </a:cubicBezTo>
                      <a:cubicBezTo>
                        <a:pt x="59" y="73"/>
                        <a:pt x="52" y="61"/>
                        <a:pt x="38" y="58"/>
                      </a:cubicBezTo>
                      <a:cubicBezTo>
                        <a:pt x="32" y="49"/>
                        <a:pt x="31" y="44"/>
                        <a:pt x="20" y="40"/>
                      </a:cubicBezTo>
                      <a:cubicBezTo>
                        <a:pt x="16" y="27"/>
                        <a:pt x="16" y="26"/>
                        <a:pt x="4" y="22"/>
                      </a:cubicBezTo>
                      <a:cubicBezTo>
                        <a:pt x="1" y="13"/>
                        <a:pt x="0" y="5"/>
                        <a:pt x="10" y="2"/>
                      </a:cubicBezTo>
                      <a:cubicBezTo>
                        <a:pt x="18" y="5"/>
                        <a:pt x="18" y="4"/>
                        <a:pt x="10"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8" name="Freeform 132"/>
                <p:cNvSpPr>
                  <a:spLocks/>
                </p:cNvSpPr>
                <p:nvPr userDrawn="1"/>
              </p:nvSpPr>
              <p:spPr bwMode="ltGray">
                <a:xfrm>
                  <a:off x="4515" y="541"/>
                  <a:ext cx="67" cy="68"/>
                </a:xfrm>
                <a:custGeom>
                  <a:avLst/>
                  <a:gdLst/>
                  <a:ahLst/>
                  <a:cxnLst>
                    <a:cxn ang="0">
                      <a:pos x="54" y="66"/>
                    </a:cxn>
                    <a:cxn ang="0">
                      <a:pos x="66" y="58"/>
                    </a:cxn>
                    <a:cxn ang="0">
                      <a:pos x="68" y="52"/>
                    </a:cxn>
                    <a:cxn ang="0">
                      <a:pos x="80" y="44"/>
                    </a:cxn>
                    <a:cxn ang="0">
                      <a:pos x="106" y="22"/>
                    </a:cxn>
                    <a:cxn ang="0">
                      <a:pos x="112" y="4"/>
                    </a:cxn>
                    <a:cxn ang="0">
                      <a:pos x="124" y="0"/>
                    </a:cxn>
                    <a:cxn ang="0">
                      <a:pos x="150" y="28"/>
                    </a:cxn>
                    <a:cxn ang="0">
                      <a:pos x="146" y="44"/>
                    </a:cxn>
                    <a:cxn ang="0">
                      <a:pos x="126" y="64"/>
                    </a:cxn>
                    <a:cxn ang="0">
                      <a:pos x="132" y="94"/>
                    </a:cxn>
                    <a:cxn ang="0">
                      <a:pos x="142" y="110"/>
                    </a:cxn>
                    <a:cxn ang="0">
                      <a:pos x="146" y="128"/>
                    </a:cxn>
                    <a:cxn ang="0">
                      <a:pos x="128" y="128"/>
                    </a:cxn>
                    <a:cxn ang="0">
                      <a:pos x="116" y="146"/>
                    </a:cxn>
                    <a:cxn ang="0">
                      <a:pos x="104" y="156"/>
                    </a:cxn>
                    <a:cxn ang="0">
                      <a:pos x="100" y="198"/>
                    </a:cxn>
                    <a:cxn ang="0">
                      <a:pos x="88" y="202"/>
                    </a:cxn>
                    <a:cxn ang="0">
                      <a:pos x="82" y="206"/>
                    </a:cxn>
                    <a:cxn ang="0">
                      <a:pos x="76" y="202"/>
                    </a:cxn>
                    <a:cxn ang="0">
                      <a:pos x="72" y="190"/>
                    </a:cxn>
                    <a:cxn ang="0">
                      <a:pos x="60" y="186"/>
                    </a:cxn>
                    <a:cxn ang="0">
                      <a:pos x="42" y="194"/>
                    </a:cxn>
                    <a:cxn ang="0">
                      <a:pos x="28" y="186"/>
                    </a:cxn>
                    <a:cxn ang="0">
                      <a:pos x="10" y="148"/>
                    </a:cxn>
                    <a:cxn ang="0">
                      <a:pos x="4" y="130"/>
                    </a:cxn>
                    <a:cxn ang="0">
                      <a:pos x="0" y="118"/>
                    </a:cxn>
                    <a:cxn ang="0">
                      <a:pos x="20" y="96"/>
                    </a:cxn>
                    <a:cxn ang="0">
                      <a:pos x="32" y="104"/>
                    </a:cxn>
                    <a:cxn ang="0">
                      <a:pos x="34" y="80"/>
                    </a:cxn>
                    <a:cxn ang="0">
                      <a:pos x="52" y="70"/>
                    </a:cxn>
                    <a:cxn ang="0">
                      <a:pos x="54" y="66"/>
                    </a:cxn>
                  </a:cxnLst>
                  <a:rect l="0" t="0" r="r" b="b"/>
                  <a:pathLst>
                    <a:path w="156" h="206">
                      <a:moveTo>
                        <a:pt x="54" y="66"/>
                      </a:moveTo>
                      <a:cubicBezTo>
                        <a:pt x="58" y="63"/>
                        <a:pt x="64" y="63"/>
                        <a:pt x="66" y="58"/>
                      </a:cubicBezTo>
                      <a:cubicBezTo>
                        <a:pt x="67" y="56"/>
                        <a:pt x="67" y="53"/>
                        <a:pt x="68" y="52"/>
                      </a:cubicBezTo>
                      <a:cubicBezTo>
                        <a:pt x="71" y="49"/>
                        <a:pt x="80" y="44"/>
                        <a:pt x="80" y="44"/>
                      </a:cubicBezTo>
                      <a:cubicBezTo>
                        <a:pt x="113" y="55"/>
                        <a:pt x="85" y="29"/>
                        <a:pt x="106" y="22"/>
                      </a:cubicBezTo>
                      <a:cubicBezTo>
                        <a:pt x="110" y="17"/>
                        <a:pt x="108" y="9"/>
                        <a:pt x="112" y="4"/>
                      </a:cubicBezTo>
                      <a:cubicBezTo>
                        <a:pt x="115" y="1"/>
                        <a:pt x="124" y="0"/>
                        <a:pt x="124" y="0"/>
                      </a:cubicBezTo>
                      <a:cubicBezTo>
                        <a:pt x="138" y="14"/>
                        <a:pt x="126" y="23"/>
                        <a:pt x="150" y="28"/>
                      </a:cubicBezTo>
                      <a:cubicBezTo>
                        <a:pt x="156" y="36"/>
                        <a:pt x="154" y="39"/>
                        <a:pt x="146" y="44"/>
                      </a:cubicBezTo>
                      <a:cubicBezTo>
                        <a:pt x="141" y="52"/>
                        <a:pt x="135" y="61"/>
                        <a:pt x="126" y="64"/>
                      </a:cubicBezTo>
                      <a:cubicBezTo>
                        <a:pt x="118" y="75"/>
                        <a:pt x="128" y="83"/>
                        <a:pt x="132" y="94"/>
                      </a:cubicBezTo>
                      <a:cubicBezTo>
                        <a:pt x="129" y="103"/>
                        <a:pt x="135" y="105"/>
                        <a:pt x="142" y="110"/>
                      </a:cubicBezTo>
                      <a:cubicBezTo>
                        <a:pt x="145" y="119"/>
                        <a:pt x="141" y="120"/>
                        <a:pt x="146" y="128"/>
                      </a:cubicBezTo>
                      <a:cubicBezTo>
                        <a:pt x="142" y="139"/>
                        <a:pt x="135" y="133"/>
                        <a:pt x="128" y="128"/>
                      </a:cubicBezTo>
                      <a:cubicBezTo>
                        <a:pt x="116" y="132"/>
                        <a:pt x="122" y="136"/>
                        <a:pt x="116" y="146"/>
                      </a:cubicBezTo>
                      <a:cubicBezTo>
                        <a:pt x="113" y="151"/>
                        <a:pt x="108" y="152"/>
                        <a:pt x="104" y="156"/>
                      </a:cubicBezTo>
                      <a:cubicBezTo>
                        <a:pt x="107" y="167"/>
                        <a:pt x="112" y="191"/>
                        <a:pt x="100" y="198"/>
                      </a:cubicBezTo>
                      <a:cubicBezTo>
                        <a:pt x="96" y="200"/>
                        <a:pt x="92" y="200"/>
                        <a:pt x="88" y="202"/>
                      </a:cubicBezTo>
                      <a:cubicBezTo>
                        <a:pt x="86" y="203"/>
                        <a:pt x="84" y="205"/>
                        <a:pt x="82" y="206"/>
                      </a:cubicBezTo>
                      <a:cubicBezTo>
                        <a:pt x="80" y="205"/>
                        <a:pt x="77" y="204"/>
                        <a:pt x="76" y="202"/>
                      </a:cubicBezTo>
                      <a:cubicBezTo>
                        <a:pt x="74" y="198"/>
                        <a:pt x="76" y="191"/>
                        <a:pt x="72" y="190"/>
                      </a:cubicBezTo>
                      <a:cubicBezTo>
                        <a:pt x="68" y="189"/>
                        <a:pt x="60" y="186"/>
                        <a:pt x="60" y="186"/>
                      </a:cubicBezTo>
                      <a:cubicBezTo>
                        <a:pt x="53" y="188"/>
                        <a:pt x="49" y="192"/>
                        <a:pt x="42" y="194"/>
                      </a:cubicBezTo>
                      <a:cubicBezTo>
                        <a:pt x="34" y="189"/>
                        <a:pt x="37" y="183"/>
                        <a:pt x="28" y="186"/>
                      </a:cubicBezTo>
                      <a:cubicBezTo>
                        <a:pt x="12" y="181"/>
                        <a:pt x="19" y="161"/>
                        <a:pt x="10" y="148"/>
                      </a:cubicBezTo>
                      <a:cubicBezTo>
                        <a:pt x="5" y="121"/>
                        <a:pt x="11" y="147"/>
                        <a:pt x="4" y="130"/>
                      </a:cubicBezTo>
                      <a:cubicBezTo>
                        <a:pt x="2" y="126"/>
                        <a:pt x="0" y="118"/>
                        <a:pt x="0" y="118"/>
                      </a:cubicBezTo>
                      <a:cubicBezTo>
                        <a:pt x="2" y="95"/>
                        <a:pt x="0" y="83"/>
                        <a:pt x="20" y="96"/>
                      </a:cubicBezTo>
                      <a:cubicBezTo>
                        <a:pt x="23" y="105"/>
                        <a:pt x="23" y="110"/>
                        <a:pt x="32" y="104"/>
                      </a:cubicBezTo>
                      <a:cubicBezTo>
                        <a:pt x="35" y="95"/>
                        <a:pt x="29" y="88"/>
                        <a:pt x="34" y="80"/>
                      </a:cubicBezTo>
                      <a:cubicBezTo>
                        <a:pt x="36" y="76"/>
                        <a:pt x="48" y="73"/>
                        <a:pt x="52" y="70"/>
                      </a:cubicBezTo>
                      <a:cubicBezTo>
                        <a:pt x="57" y="63"/>
                        <a:pt x="58" y="62"/>
                        <a:pt x="54" y="6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9" name="Freeform 133"/>
                <p:cNvSpPr>
                  <a:spLocks/>
                </p:cNvSpPr>
                <p:nvPr userDrawn="1"/>
              </p:nvSpPr>
              <p:spPr bwMode="ltGray">
                <a:xfrm>
                  <a:off x="4580" y="572"/>
                  <a:ext cx="47" cy="13"/>
                </a:xfrm>
                <a:custGeom>
                  <a:avLst/>
                  <a:gdLst/>
                  <a:ahLst/>
                  <a:cxnLst>
                    <a:cxn ang="0">
                      <a:pos x="4" y="32"/>
                    </a:cxn>
                    <a:cxn ang="0">
                      <a:pos x="18" y="10"/>
                    </a:cxn>
                    <a:cxn ang="0">
                      <a:pos x="46" y="20"/>
                    </a:cxn>
                    <a:cxn ang="0">
                      <a:pos x="72" y="14"/>
                    </a:cxn>
                    <a:cxn ang="0">
                      <a:pos x="90" y="0"/>
                    </a:cxn>
                    <a:cxn ang="0">
                      <a:pos x="76" y="26"/>
                    </a:cxn>
                    <a:cxn ang="0">
                      <a:pos x="60" y="38"/>
                    </a:cxn>
                    <a:cxn ang="0">
                      <a:pos x="42" y="32"/>
                    </a:cxn>
                    <a:cxn ang="0">
                      <a:pos x="14" y="30"/>
                    </a:cxn>
                    <a:cxn ang="0">
                      <a:pos x="4" y="32"/>
                    </a:cxn>
                  </a:cxnLst>
                  <a:rect l="0" t="0" r="r" b="b"/>
                  <a:pathLst>
                    <a:path w="109" h="38">
                      <a:moveTo>
                        <a:pt x="4" y="32"/>
                      </a:moveTo>
                      <a:cubicBezTo>
                        <a:pt x="7" y="22"/>
                        <a:pt x="7" y="14"/>
                        <a:pt x="18" y="10"/>
                      </a:cubicBezTo>
                      <a:cubicBezTo>
                        <a:pt x="28" y="12"/>
                        <a:pt x="37" y="14"/>
                        <a:pt x="46" y="20"/>
                      </a:cubicBezTo>
                      <a:cubicBezTo>
                        <a:pt x="62" y="15"/>
                        <a:pt x="54" y="17"/>
                        <a:pt x="72" y="14"/>
                      </a:cubicBezTo>
                      <a:cubicBezTo>
                        <a:pt x="77" y="9"/>
                        <a:pt x="90" y="0"/>
                        <a:pt x="90" y="0"/>
                      </a:cubicBezTo>
                      <a:cubicBezTo>
                        <a:pt x="109" y="6"/>
                        <a:pt x="85" y="23"/>
                        <a:pt x="76" y="26"/>
                      </a:cubicBezTo>
                      <a:cubicBezTo>
                        <a:pt x="71" y="33"/>
                        <a:pt x="68" y="35"/>
                        <a:pt x="60" y="38"/>
                      </a:cubicBezTo>
                      <a:cubicBezTo>
                        <a:pt x="54" y="36"/>
                        <a:pt x="42" y="32"/>
                        <a:pt x="42" y="32"/>
                      </a:cubicBezTo>
                      <a:cubicBezTo>
                        <a:pt x="33" y="23"/>
                        <a:pt x="26" y="26"/>
                        <a:pt x="14" y="30"/>
                      </a:cubicBezTo>
                      <a:cubicBezTo>
                        <a:pt x="1" y="28"/>
                        <a:pt x="0" y="24"/>
                        <a:pt x="4"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0" name="Freeform 134"/>
                <p:cNvSpPr>
                  <a:spLocks/>
                </p:cNvSpPr>
                <p:nvPr userDrawn="1"/>
              </p:nvSpPr>
              <p:spPr bwMode="ltGray">
                <a:xfrm>
                  <a:off x="4579" y="588"/>
                  <a:ext cx="31" cy="34"/>
                </a:xfrm>
                <a:custGeom>
                  <a:avLst/>
                  <a:gdLst/>
                  <a:ahLst/>
                  <a:cxnLst>
                    <a:cxn ang="0">
                      <a:pos x="8" y="18"/>
                    </a:cxn>
                    <a:cxn ang="0">
                      <a:pos x="18" y="0"/>
                    </a:cxn>
                    <a:cxn ang="0">
                      <a:pos x="34" y="18"/>
                    </a:cxn>
                    <a:cxn ang="0">
                      <a:pos x="62" y="4"/>
                    </a:cxn>
                    <a:cxn ang="0">
                      <a:pos x="46" y="34"/>
                    </a:cxn>
                    <a:cxn ang="0">
                      <a:pos x="54" y="48"/>
                    </a:cxn>
                    <a:cxn ang="0">
                      <a:pos x="58" y="60"/>
                    </a:cxn>
                    <a:cxn ang="0">
                      <a:pos x="46" y="74"/>
                    </a:cxn>
                    <a:cxn ang="0">
                      <a:pos x="34" y="60"/>
                    </a:cxn>
                    <a:cxn ang="0">
                      <a:pos x="22" y="48"/>
                    </a:cxn>
                    <a:cxn ang="0">
                      <a:pos x="28" y="68"/>
                    </a:cxn>
                    <a:cxn ang="0">
                      <a:pos x="30" y="74"/>
                    </a:cxn>
                    <a:cxn ang="0">
                      <a:pos x="20" y="104"/>
                    </a:cxn>
                    <a:cxn ang="0">
                      <a:pos x="12" y="102"/>
                    </a:cxn>
                    <a:cxn ang="0">
                      <a:pos x="8" y="90"/>
                    </a:cxn>
                    <a:cxn ang="0">
                      <a:pos x="0" y="54"/>
                    </a:cxn>
                    <a:cxn ang="0">
                      <a:pos x="2" y="30"/>
                    </a:cxn>
                    <a:cxn ang="0">
                      <a:pos x="8" y="18"/>
                    </a:cxn>
                  </a:cxnLst>
                  <a:rect l="0" t="0" r="r" b="b"/>
                  <a:pathLst>
                    <a:path w="76" h="104">
                      <a:moveTo>
                        <a:pt x="8" y="18"/>
                      </a:moveTo>
                      <a:cubicBezTo>
                        <a:pt x="10" y="8"/>
                        <a:pt x="9" y="3"/>
                        <a:pt x="18" y="0"/>
                      </a:cubicBezTo>
                      <a:cubicBezTo>
                        <a:pt x="28" y="3"/>
                        <a:pt x="25" y="12"/>
                        <a:pt x="34" y="18"/>
                      </a:cubicBezTo>
                      <a:cubicBezTo>
                        <a:pt x="46" y="16"/>
                        <a:pt x="51" y="8"/>
                        <a:pt x="62" y="4"/>
                      </a:cubicBezTo>
                      <a:cubicBezTo>
                        <a:pt x="76" y="9"/>
                        <a:pt x="56" y="31"/>
                        <a:pt x="46" y="34"/>
                      </a:cubicBezTo>
                      <a:cubicBezTo>
                        <a:pt x="51" y="56"/>
                        <a:pt x="43" y="29"/>
                        <a:pt x="54" y="48"/>
                      </a:cubicBezTo>
                      <a:cubicBezTo>
                        <a:pt x="56" y="52"/>
                        <a:pt x="58" y="60"/>
                        <a:pt x="58" y="60"/>
                      </a:cubicBezTo>
                      <a:cubicBezTo>
                        <a:pt x="55" y="68"/>
                        <a:pt x="54" y="71"/>
                        <a:pt x="46" y="74"/>
                      </a:cubicBezTo>
                      <a:cubicBezTo>
                        <a:pt x="38" y="71"/>
                        <a:pt x="37" y="68"/>
                        <a:pt x="34" y="60"/>
                      </a:cubicBezTo>
                      <a:cubicBezTo>
                        <a:pt x="33" y="50"/>
                        <a:pt x="32" y="33"/>
                        <a:pt x="22" y="48"/>
                      </a:cubicBezTo>
                      <a:cubicBezTo>
                        <a:pt x="25" y="60"/>
                        <a:pt x="23" y="53"/>
                        <a:pt x="28" y="68"/>
                      </a:cubicBezTo>
                      <a:cubicBezTo>
                        <a:pt x="29" y="70"/>
                        <a:pt x="30" y="74"/>
                        <a:pt x="30" y="74"/>
                      </a:cubicBezTo>
                      <a:cubicBezTo>
                        <a:pt x="24" y="84"/>
                        <a:pt x="22" y="93"/>
                        <a:pt x="20" y="104"/>
                      </a:cubicBezTo>
                      <a:cubicBezTo>
                        <a:pt x="17" y="103"/>
                        <a:pt x="14" y="104"/>
                        <a:pt x="12" y="102"/>
                      </a:cubicBezTo>
                      <a:cubicBezTo>
                        <a:pt x="9" y="99"/>
                        <a:pt x="8" y="90"/>
                        <a:pt x="8" y="90"/>
                      </a:cubicBezTo>
                      <a:cubicBezTo>
                        <a:pt x="13" y="75"/>
                        <a:pt x="14" y="64"/>
                        <a:pt x="0" y="54"/>
                      </a:cubicBezTo>
                      <a:cubicBezTo>
                        <a:pt x="1" y="46"/>
                        <a:pt x="1" y="38"/>
                        <a:pt x="2" y="30"/>
                      </a:cubicBezTo>
                      <a:cubicBezTo>
                        <a:pt x="2" y="27"/>
                        <a:pt x="13" y="2"/>
                        <a:pt x="8"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1" name="Freeform 135"/>
                <p:cNvSpPr>
                  <a:spLocks/>
                </p:cNvSpPr>
                <p:nvPr userDrawn="1"/>
              </p:nvSpPr>
              <p:spPr bwMode="ltGray">
                <a:xfrm>
                  <a:off x="4632" y="569"/>
                  <a:ext cx="16" cy="20"/>
                </a:xfrm>
                <a:custGeom>
                  <a:avLst/>
                  <a:gdLst/>
                  <a:ahLst/>
                  <a:cxnLst>
                    <a:cxn ang="0">
                      <a:pos x="3" y="28"/>
                    </a:cxn>
                    <a:cxn ang="0">
                      <a:pos x="13" y="0"/>
                    </a:cxn>
                    <a:cxn ang="0">
                      <a:pos x="15" y="28"/>
                    </a:cxn>
                    <a:cxn ang="0">
                      <a:pos x="37" y="38"/>
                    </a:cxn>
                    <a:cxn ang="0">
                      <a:pos x="19" y="44"/>
                    </a:cxn>
                    <a:cxn ang="0">
                      <a:pos x="5" y="58"/>
                    </a:cxn>
                    <a:cxn ang="0">
                      <a:pos x="1" y="34"/>
                    </a:cxn>
                    <a:cxn ang="0">
                      <a:pos x="3" y="28"/>
                    </a:cxn>
                  </a:cxnLst>
                  <a:rect l="0" t="0" r="r" b="b"/>
                  <a:pathLst>
                    <a:path w="37" h="61">
                      <a:moveTo>
                        <a:pt x="3" y="28"/>
                      </a:moveTo>
                      <a:cubicBezTo>
                        <a:pt x="5" y="14"/>
                        <a:pt x="2" y="7"/>
                        <a:pt x="13" y="0"/>
                      </a:cubicBezTo>
                      <a:cubicBezTo>
                        <a:pt x="26" y="9"/>
                        <a:pt x="23" y="17"/>
                        <a:pt x="15" y="28"/>
                      </a:cubicBezTo>
                      <a:cubicBezTo>
                        <a:pt x="25" y="31"/>
                        <a:pt x="33" y="27"/>
                        <a:pt x="37" y="38"/>
                      </a:cubicBezTo>
                      <a:cubicBezTo>
                        <a:pt x="30" y="45"/>
                        <a:pt x="28" y="47"/>
                        <a:pt x="19" y="44"/>
                      </a:cubicBezTo>
                      <a:cubicBezTo>
                        <a:pt x="13" y="54"/>
                        <a:pt x="18" y="61"/>
                        <a:pt x="5" y="58"/>
                      </a:cubicBezTo>
                      <a:cubicBezTo>
                        <a:pt x="0" y="50"/>
                        <a:pt x="3" y="44"/>
                        <a:pt x="1" y="34"/>
                      </a:cubicBezTo>
                      <a:cubicBezTo>
                        <a:pt x="2" y="32"/>
                        <a:pt x="3" y="28"/>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2" name="Freeform 136"/>
                <p:cNvSpPr>
                  <a:spLocks/>
                </p:cNvSpPr>
                <p:nvPr userDrawn="1"/>
              </p:nvSpPr>
              <p:spPr bwMode="ltGray">
                <a:xfrm>
                  <a:off x="4637" y="601"/>
                  <a:ext cx="20" cy="10"/>
                </a:xfrm>
                <a:custGeom>
                  <a:avLst/>
                  <a:gdLst/>
                  <a:ahLst/>
                  <a:cxnLst>
                    <a:cxn ang="0">
                      <a:pos x="7" y="0"/>
                    </a:cxn>
                    <a:cxn ang="0">
                      <a:pos x="29" y="0"/>
                    </a:cxn>
                    <a:cxn ang="0">
                      <a:pos x="49" y="16"/>
                    </a:cxn>
                    <a:cxn ang="0">
                      <a:pos x="35" y="14"/>
                    </a:cxn>
                    <a:cxn ang="0">
                      <a:pos x="3" y="16"/>
                    </a:cxn>
                    <a:cxn ang="0">
                      <a:pos x="7" y="0"/>
                    </a:cxn>
                  </a:cxnLst>
                  <a:rect l="0" t="0" r="r" b="b"/>
                  <a:pathLst>
                    <a:path w="49" h="29">
                      <a:moveTo>
                        <a:pt x="7" y="0"/>
                      </a:moveTo>
                      <a:cubicBezTo>
                        <a:pt x="15" y="6"/>
                        <a:pt x="19" y="2"/>
                        <a:pt x="29" y="0"/>
                      </a:cubicBezTo>
                      <a:cubicBezTo>
                        <a:pt x="45" y="5"/>
                        <a:pt x="40" y="3"/>
                        <a:pt x="49" y="16"/>
                      </a:cubicBezTo>
                      <a:cubicBezTo>
                        <a:pt x="46" y="29"/>
                        <a:pt x="42" y="21"/>
                        <a:pt x="35" y="14"/>
                      </a:cubicBezTo>
                      <a:cubicBezTo>
                        <a:pt x="26" y="15"/>
                        <a:pt x="12" y="19"/>
                        <a:pt x="3" y="16"/>
                      </a:cubicBezTo>
                      <a:cubicBezTo>
                        <a:pt x="0" y="6"/>
                        <a:pt x="7" y="10"/>
                        <a:pt x="7"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3" name="Freeform 137"/>
                <p:cNvSpPr>
                  <a:spLocks/>
                </p:cNvSpPr>
                <p:nvPr userDrawn="1"/>
              </p:nvSpPr>
              <p:spPr bwMode="ltGray">
                <a:xfrm>
                  <a:off x="4656" y="585"/>
                  <a:ext cx="26" cy="17"/>
                </a:xfrm>
                <a:custGeom>
                  <a:avLst/>
                  <a:gdLst/>
                  <a:ahLst/>
                  <a:cxnLst>
                    <a:cxn ang="0">
                      <a:pos x="21" y="38"/>
                    </a:cxn>
                    <a:cxn ang="0">
                      <a:pos x="15" y="26"/>
                    </a:cxn>
                    <a:cxn ang="0">
                      <a:pos x="3" y="22"/>
                    </a:cxn>
                    <a:cxn ang="0">
                      <a:pos x="13" y="8"/>
                    </a:cxn>
                    <a:cxn ang="0">
                      <a:pos x="25" y="0"/>
                    </a:cxn>
                    <a:cxn ang="0">
                      <a:pos x="49" y="10"/>
                    </a:cxn>
                    <a:cxn ang="0">
                      <a:pos x="53" y="20"/>
                    </a:cxn>
                    <a:cxn ang="0">
                      <a:pos x="61" y="32"/>
                    </a:cxn>
                    <a:cxn ang="0">
                      <a:pos x="41" y="38"/>
                    </a:cxn>
                    <a:cxn ang="0">
                      <a:pos x="23" y="44"/>
                    </a:cxn>
                    <a:cxn ang="0">
                      <a:pos x="21" y="38"/>
                    </a:cxn>
                  </a:cxnLst>
                  <a:rect l="0" t="0" r="r" b="b"/>
                  <a:pathLst>
                    <a:path w="61" h="48">
                      <a:moveTo>
                        <a:pt x="21" y="38"/>
                      </a:moveTo>
                      <a:cubicBezTo>
                        <a:pt x="19" y="34"/>
                        <a:pt x="19" y="29"/>
                        <a:pt x="15" y="26"/>
                      </a:cubicBezTo>
                      <a:cubicBezTo>
                        <a:pt x="12" y="24"/>
                        <a:pt x="3" y="22"/>
                        <a:pt x="3" y="22"/>
                      </a:cubicBezTo>
                      <a:cubicBezTo>
                        <a:pt x="0" y="12"/>
                        <a:pt x="5" y="12"/>
                        <a:pt x="13" y="8"/>
                      </a:cubicBezTo>
                      <a:cubicBezTo>
                        <a:pt x="17" y="6"/>
                        <a:pt x="25" y="0"/>
                        <a:pt x="25" y="0"/>
                      </a:cubicBezTo>
                      <a:cubicBezTo>
                        <a:pt x="37" y="2"/>
                        <a:pt x="41" y="2"/>
                        <a:pt x="49" y="10"/>
                      </a:cubicBezTo>
                      <a:cubicBezTo>
                        <a:pt x="45" y="21"/>
                        <a:pt x="46" y="12"/>
                        <a:pt x="53" y="20"/>
                      </a:cubicBezTo>
                      <a:cubicBezTo>
                        <a:pt x="56" y="24"/>
                        <a:pt x="61" y="32"/>
                        <a:pt x="61" y="32"/>
                      </a:cubicBezTo>
                      <a:cubicBezTo>
                        <a:pt x="56" y="47"/>
                        <a:pt x="53" y="42"/>
                        <a:pt x="41" y="38"/>
                      </a:cubicBezTo>
                      <a:cubicBezTo>
                        <a:pt x="27" y="47"/>
                        <a:pt x="34" y="48"/>
                        <a:pt x="23" y="44"/>
                      </a:cubicBezTo>
                      <a:cubicBezTo>
                        <a:pt x="22" y="42"/>
                        <a:pt x="21" y="38"/>
                        <a:pt x="21"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4" name="Freeform 138"/>
                <p:cNvSpPr>
                  <a:spLocks/>
                </p:cNvSpPr>
                <p:nvPr userDrawn="1"/>
              </p:nvSpPr>
              <p:spPr bwMode="ltGray">
                <a:xfrm>
                  <a:off x="4664" y="593"/>
                  <a:ext cx="123" cy="61"/>
                </a:xfrm>
                <a:custGeom>
                  <a:avLst/>
                  <a:gdLst/>
                  <a:ahLst/>
                  <a:cxnLst>
                    <a:cxn ang="0">
                      <a:pos x="46" y="28"/>
                    </a:cxn>
                    <a:cxn ang="0">
                      <a:pos x="36" y="14"/>
                    </a:cxn>
                    <a:cxn ang="0">
                      <a:pos x="26" y="30"/>
                    </a:cxn>
                    <a:cxn ang="0">
                      <a:pos x="0" y="24"/>
                    </a:cxn>
                    <a:cxn ang="0">
                      <a:pos x="10" y="42"/>
                    </a:cxn>
                    <a:cxn ang="0">
                      <a:pos x="16" y="62"/>
                    </a:cxn>
                    <a:cxn ang="0">
                      <a:pos x="24" y="48"/>
                    </a:cxn>
                    <a:cxn ang="0">
                      <a:pos x="30" y="44"/>
                    </a:cxn>
                    <a:cxn ang="0">
                      <a:pos x="48" y="56"/>
                    </a:cxn>
                    <a:cxn ang="0">
                      <a:pos x="70" y="62"/>
                    </a:cxn>
                    <a:cxn ang="0">
                      <a:pos x="88" y="72"/>
                    </a:cxn>
                    <a:cxn ang="0">
                      <a:pos x="106" y="102"/>
                    </a:cxn>
                    <a:cxn ang="0">
                      <a:pos x="104" y="122"/>
                    </a:cxn>
                    <a:cxn ang="0">
                      <a:pos x="98" y="134"/>
                    </a:cxn>
                    <a:cxn ang="0">
                      <a:pos x="122" y="128"/>
                    </a:cxn>
                    <a:cxn ang="0">
                      <a:pos x="140" y="140"/>
                    </a:cxn>
                    <a:cxn ang="0">
                      <a:pos x="168" y="148"/>
                    </a:cxn>
                    <a:cxn ang="0">
                      <a:pos x="174" y="146"/>
                    </a:cxn>
                    <a:cxn ang="0">
                      <a:pos x="168" y="134"/>
                    </a:cxn>
                    <a:cxn ang="0">
                      <a:pos x="178" y="136"/>
                    </a:cxn>
                    <a:cxn ang="0">
                      <a:pos x="186" y="118"/>
                    </a:cxn>
                    <a:cxn ang="0">
                      <a:pos x="202" y="122"/>
                    </a:cxn>
                    <a:cxn ang="0">
                      <a:pos x="214" y="130"/>
                    </a:cxn>
                    <a:cxn ang="0">
                      <a:pos x="244" y="168"/>
                    </a:cxn>
                    <a:cxn ang="0">
                      <a:pos x="262" y="178"/>
                    </a:cxn>
                    <a:cxn ang="0">
                      <a:pos x="284" y="170"/>
                    </a:cxn>
                    <a:cxn ang="0">
                      <a:pos x="268" y="160"/>
                    </a:cxn>
                    <a:cxn ang="0">
                      <a:pos x="256" y="138"/>
                    </a:cxn>
                    <a:cxn ang="0">
                      <a:pos x="250" y="132"/>
                    </a:cxn>
                    <a:cxn ang="0">
                      <a:pos x="248" y="122"/>
                    </a:cxn>
                    <a:cxn ang="0">
                      <a:pos x="236" y="116"/>
                    </a:cxn>
                    <a:cxn ang="0">
                      <a:pos x="240" y="96"/>
                    </a:cxn>
                    <a:cxn ang="0">
                      <a:pos x="220" y="86"/>
                    </a:cxn>
                    <a:cxn ang="0">
                      <a:pos x="210" y="70"/>
                    </a:cxn>
                    <a:cxn ang="0">
                      <a:pos x="190" y="54"/>
                    </a:cxn>
                    <a:cxn ang="0">
                      <a:pos x="168" y="38"/>
                    </a:cxn>
                    <a:cxn ang="0">
                      <a:pos x="156" y="34"/>
                    </a:cxn>
                    <a:cxn ang="0">
                      <a:pos x="120" y="16"/>
                    </a:cxn>
                    <a:cxn ang="0">
                      <a:pos x="102" y="4"/>
                    </a:cxn>
                    <a:cxn ang="0">
                      <a:pos x="96" y="0"/>
                    </a:cxn>
                    <a:cxn ang="0">
                      <a:pos x="70" y="10"/>
                    </a:cxn>
                    <a:cxn ang="0">
                      <a:pos x="56" y="32"/>
                    </a:cxn>
                    <a:cxn ang="0">
                      <a:pos x="46" y="28"/>
                    </a:cxn>
                  </a:cxnLst>
                  <a:rect l="0" t="0" r="r" b="b"/>
                  <a:pathLst>
                    <a:path w="286" h="182">
                      <a:moveTo>
                        <a:pt x="46" y="28"/>
                      </a:moveTo>
                      <a:cubicBezTo>
                        <a:pt x="41" y="14"/>
                        <a:pt x="46" y="17"/>
                        <a:pt x="36" y="14"/>
                      </a:cubicBezTo>
                      <a:cubicBezTo>
                        <a:pt x="31" y="17"/>
                        <a:pt x="26" y="30"/>
                        <a:pt x="26" y="30"/>
                      </a:cubicBezTo>
                      <a:cubicBezTo>
                        <a:pt x="12" y="25"/>
                        <a:pt x="19" y="21"/>
                        <a:pt x="0" y="24"/>
                      </a:cubicBezTo>
                      <a:cubicBezTo>
                        <a:pt x="2" y="33"/>
                        <a:pt x="2" y="37"/>
                        <a:pt x="10" y="42"/>
                      </a:cubicBezTo>
                      <a:cubicBezTo>
                        <a:pt x="12" y="49"/>
                        <a:pt x="14" y="55"/>
                        <a:pt x="16" y="62"/>
                      </a:cubicBezTo>
                      <a:cubicBezTo>
                        <a:pt x="24" y="59"/>
                        <a:pt x="27" y="57"/>
                        <a:pt x="24" y="48"/>
                      </a:cubicBezTo>
                      <a:cubicBezTo>
                        <a:pt x="26" y="47"/>
                        <a:pt x="28" y="43"/>
                        <a:pt x="30" y="44"/>
                      </a:cubicBezTo>
                      <a:cubicBezTo>
                        <a:pt x="48" y="48"/>
                        <a:pt x="36" y="52"/>
                        <a:pt x="48" y="56"/>
                      </a:cubicBezTo>
                      <a:cubicBezTo>
                        <a:pt x="74" y="65"/>
                        <a:pt x="47" y="56"/>
                        <a:pt x="70" y="62"/>
                      </a:cubicBezTo>
                      <a:cubicBezTo>
                        <a:pt x="77" y="64"/>
                        <a:pt x="88" y="72"/>
                        <a:pt x="88" y="72"/>
                      </a:cubicBezTo>
                      <a:cubicBezTo>
                        <a:pt x="96" y="84"/>
                        <a:pt x="102" y="87"/>
                        <a:pt x="106" y="102"/>
                      </a:cubicBezTo>
                      <a:cubicBezTo>
                        <a:pt x="105" y="109"/>
                        <a:pt x="106" y="115"/>
                        <a:pt x="104" y="122"/>
                      </a:cubicBezTo>
                      <a:cubicBezTo>
                        <a:pt x="103" y="126"/>
                        <a:pt x="94" y="132"/>
                        <a:pt x="98" y="134"/>
                      </a:cubicBezTo>
                      <a:cubicBezTo>
                        <a:pt x="106" y="137"/>
                        <a:pt x="122" y="128"/>
                        <a:pt x="122" y="128"/>
                      </a:cubicBezTo>
                      <a:cubicBezTo>
                        <a:pt x="130" y="131"/>
                        <a:pt x="133" y="135"/>
                        <a:pt x="140" y="140"/>
                      </a:cubicBezTo>
                      <a:cubicBezTo>
                        <a:pt x="148" y="145"/>
                        <a:pt x="159" y="145"/>
                        <a:pt x="168" y="148"/>
                      </a:cubicBezTo>
                      <a:cubicBezTo>
                        <a:pt x="170" y="147"/>
                        <a:pt x="173" y="148"/>
                        <a:pt x="174" y="146"/>
                      </a:cubicBezTo>
                      <a:cubicBezTo>
                        <a:pt x="176" y="142"/>
                        <a:pt x="164" y="136"/>
                        <a:pt x="168" y="134"/>
                      </a:cubicBezTo>
                      <a:cubicBezTo>
                        <a:pt x="171" y="132"/>
                        <a:pt x="175" y="135"/>
                        <a:pt x="178" y="136"/>
                      </a:cubicBezTo>
                      <a:cubicBezTo>
                        <a:pt x="182" y="131"/>
                        <a:pt x="186" y="118"/>
                        <a:pt x="186" y="118"/>
                      </a:cubicBezTo>
                      <a:cubicBezTo>
                        <a:pt x="189" y="119"/>
                        <a:pt x="199" y="120"/>
                        <a:pt x="202" y="122"/>
                      </a:cubicBezTo>
                      <a:cubicBezTo>
                        <a:pt x="206" y="124"/>
                        <a:pt x="214" y="130"/>
                        <a:pt x="214" y="130"/>
                      </a:cubicBezTo>
                      <a:cubicBezTo>
                        <a:pt x="224" y="145"/>
                        <a:pt x="228" y="158"/>
                        <a:pt x="244" y="168"/>
                      </a:cubicBezTo>
                      <a:cubicBezTo>
                        <a:pt x="250" y="172"/>
                        <a:pt x="262" y="178"/>
                        <a:pt x="262" y="178"/>
                      </a:cubicBezTo>
                      <a:cubicBezTo>
                        <a:pt x="265" y="178"/>
                        <a:pt x="286" y="182"/>
                        <a:pt x="284" y="170"/>
                      </a:cubicBezTo>
                      <a:cubicBezTo>
                        <a:pt x="283" y="164"/>
                        <a:pt x="268" y="160"/>
                        <a:pt x="268" y="160"/>
                      </a:cubicBezTo>
                      <a:cubicBezTo>
                        <a:pt x="261" y="150"/>
                        <a:pt x="270" y="143"/>
                        <a:pt x="256" y="138"/>
                      </a:cubicBezTo>
                      <a:cubicBezTo>
                        <a:pt x="254" y="136"/>
                        <a:pt x="251" y="135"/>
                        <a:pt x="250" y="132"/>
                      </a:cubicBezTo>
                      <a:cubicBezTo>
                        <a:pt x="248" y="129"/>
                        <a:pt x="250" y="125"/>
                        <a:pt x="248" y="122"/>
                      </a:cubicBezTo>
                      <a:cubicBezTo>
                        <a:pt x="246" y="118"/>
                        <a:pt x="240" y="118"/>
                        <a:pt x="236" y="116"/>
                      </a:cubicBezTo>
                      <a:cubicBezTo>
                        <a:pt x="230" y="107"/>
                        <a:pt x="227" y="100"/>
                        <a:pt x="240" y="96"/>
                      </a:cubicBezTo>
                      <a:cubicBezTo>
                        <a:pt x="236" y="83"/>
                        <a:pt x="236" y="84"/>
                        <a:pt x="220" y="86"/>
                      </a:cubicBezTo>
                      <a:cubicBezTo>
                        <a:pt x="209" y="82"/>
                        <a:pt x="208" y="82"/>
                        <a:pt x="210" y="70"/>
                      </a:cubicBezTo>
                      <a:cubicBezTo>
                        <a:pt x="207" y="60"/>
                        <a:pt x="199" y="57"/>
                        <a:pt x="190" y="54"/>
                      </a:cubicBezTo>
                      <a:cubicBezTo>
                        <a:pt x="181" y="45"/>
                        <a:pt x="181" y="42"/>
                        <a:pt x="168" y="38"/>
                      </a:cubicBezTo>
                      <a:cubicBezTo>
                        <a:pt x="164" y="37"/>
                        <a:pt x="156" y="34"/>
                        <a:pt x="156" y="34"/>
                      </a:cubicBezTo>
                      <a:cubicBezTo>
                        <a:pt x="146" y="24"/>
                        <a:pt x="134" y="21"/>
                        <a:pt x="120" y="16"/>
                      </a:cubicBezTo>
                      <a:cubicBezTo>
                        <a:pt x="113" y="14"/>
                        <a:pt x="108" y="8"/>
                        <a:pt x="102" y="4"/>
                      </a:cubicBezTo>
                      <a:cubicBezTo>
                        <a:pt x="100" y="3"/>
                        <a:pt x="96" y="0"/>
                        <a:pt x="96" y="0"/>
                      </a:cubicBezTo>
                      <a:cubicBezTo>
                        <a:pt x="83" y="2"/>
                        <a:pt x="79" y="1"/>
                        <a:pt x="70" y="10"/>
                      </a:cubicBezTo>
                      <a:cubicBezTo>
                        <a:pt x="67" y="19"/>
                        <a:pt x="63" y="27"/>
                        <a:pt x="56" y="32"/>
                      </a:cubicBezTo>
                      <a:cubicBezTo>
                        <a:pt x="49" y="30"/>
                        <a:pt x="52" y="31"/>
                        <a:pt x="4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5" name="Freeform 139"/>
                <p:cNvSpPr>
                  <a:spLocks/>
                </p:cNvSpPr>
                <p:nvPr userDrawn="1"/>
              </p:nvSpPr>
              <p:spPr bwMode="ltGray">
                <a:xfrm>
                  <a:off x="4770" y="599"/>
                  <a:ext cx="33" cy="26"/>
                </a:xfrm>
                <a:custGeom>
                  <a:avLst/>
                  <a:gdLst/>
                  <a:ahLst/>
                  <a:cxnLst>
                    <a:cxn ang="0">
                      <a:pos x="1" y="58"/>
                    </a:cxn>
                    <a:cxn ang="0">
                      <a:pos x="27" y="60"/>
                    </a:cxn>
                    <a:cxn ang="0">
                      <a:pos x="45" y="48"/>
                    </a:cxn>
                    <a:cxn ang="0">
                      <a:pos x="57" y="30"/>
                    </a:cxn>
                    <a:cxn ang="0">
                      <a:pos x="43" y="14"/>
                    </a:cxn>
                    <a:cxn ang="0">
                      <a:pos x="43" y="4"/>
                    </a:cxn>
                    <a:cxn ang="0">
                      <a:pos x="71" y="26"/>
                    </a:cxn>
                    <a:cxn ang="0">
                      <a:pos x="67" y="54"/>
                    </a:cxn>
                    <a:cxn ang="0">
                      <a:pos x="33" y="78"/>
                    </a:cxn>
                    <a:cxn ang="0">
                      <a:pos x="9" y="66"/>
                    </a:cxn>
                    <a:cxn ang="0">
                      <a:pos x="3" y="62"/>
                    </a:cxn>
                    <a:cxn ang="0">
                      <a:pos x="1" y="58"/>
                    </a:cxn>
                  </a:cxnLst>
                  <a:rect l="0" t="0" r="r" b="b"/>
                  <a:pathLst>
                    <a:path w="78" h="78">
                      <a:moveTo>
                        <a:pt x="1" y="58"/>
                      </a:moveTo>
                      <a:cubicBezTo>
                        <a:pt x="6" y="44"/>
                        <a:pt x="18" y="57"/>
                        <a:pt x="27" y="60"/>
                      </a:cubicBezTo>
                      <a:cubicBezTo>
                        <a:pt x="35" y="57"/>
                        <a:pt x="38" y="52"/>
                        <a:pt x="45" y="48"/>
                      </a:cubicBezTo>
                      <a:cubicBezTo>
                        <a:pt x="48" y="40"/>
                        <a:pt x="51" y="36"/>
                        <a:pt x="57" y="30"/>
                      </a:cubicBezTo>
                      <a:cubicBezTo>
                        <a:pt x="55" y="23"/>
                        <a:pt x="43" y="14"/>
                        <a:pt x="43" y="14"/>
                      </a:cubicBezTo>
                      <a:cubicBezTo>
                        <a:pt x="33" y="0"/>
                        <a:pt x="30" y="1"/>
                        <a:pt x="43" y="4"/>
                      </a:cubicBezTo>
                      <a:cubicBezTo>
                        <a:pt x="54" y="11"/>
                        <a:pt x="58" y="22"/>
                        <a:pt x="71" y="26"/>
                      </a:cubicBezTo>
                      <a:cubicBezTo>
                        <a:pt x="78" y="37"/>
                        <a:pt x="78" y="46"/>
                        <a:pt x="67" y="54"/>
                      </a:cubicBezTo>
                      <a:cubicBezTo>
                        <a:pt x="51" y="49"/>
                        <a:pt x="53" y="71"/>
                        <a:pt x="33" y="78"/>
                      </a:cubicBezTo>
                      <a:cubicBezTo>
                        <a:pt x="16" y="72"/>
                        <a:pt x="25" y="76"/>
                        <a:pt x="9" y="66"/>
                      </a:cubicBezTo>
                      <a:cubicBezTo>
                        <a:pt x="7" y="65"/>
                        <a:pt x="3" y="62"/>
                        <a:pt x="3" y="62"/>
                      </a:cubicBezTo>
                      <a:cubicBezTo>
                        <a:pt x="0" y="54"/>
                        <a:pt x="13" y="42"/>
                        <a:pt x="1" y="5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6" name="Freeform 140"/>
                <p:cNvSpPr>
                  <a:spLocks/>
                </p:cNvSpPr>
                <p:nvPr userDrawn="1"/>
              </p:nvSpPr>
              <p:spPr bwMode="ltGray">
                <a:xfrm>
                  <a:off x="4840" y="544"/>
                  <a:ext cx="8" cy="6"/>
                </a:xfrm>
                <a:custGeom>
                  <a:avLst/>
                  <a:gdLst/>
                  <a:ahLst/>
                  <a:cxnLst>
                    <a:cxn ang="0">
                      <a:pos x="3" y="4"/>
                    </a:cxn>
                    <a:cxn ang="0">
                      <a:pos x="3" y="14"/>
                    </a:cxn>
                    <a:cxn ang="0">
                      <a:pos x="3" y="4"/>
                    </a:cxn>
                  </a:cxnLst>
                  <a:rect l="0" t="0" r="r" b="b"/>
                  <a:pathLst>
                    <a:path w="17" h="18">
                      <a:moveTo>
                        <a:pt x="3" y="4"/>
                      </a:moveTo>
                      <a:cubicBezTo>
                        <a:pt x="17" y="7"/>
                        <a:pt x="16" y="18"/>
                        <a:pt x="3" y="14"/>
                      </a:cubicBezTo>
                      <a:cubicBezTo>
                        <a:pt x="0" y="6"/>
                        <a:pt x="7" y="0"/>
                        <a:pt x="3"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7" name="Freeform 141"/>
                <p:cNvSpPr>
                  <a:spLocks/>
                </p:cNvSpPr>
                <p:nvPr userDrawn="1"/>
              </p:nvSpPr>
              <p:spPr bwMode="ltGray">
                <a:xfrm>
                  <a:off x="4747" y="494"/>
                  <a:ext cx="8" cy="5"/>
                </a:xfrm>
                <a:custGeom>
                  <a:avLst/>
                  <a:gdLst/>
                  <a:ahLst/>
                  <a:cxnLst>
                    <a:cxn ang="0">
                      <a:pos x="7" y="12"/>
                    </a:cxn>
                    <a:cxn ang="0">
                      <a:pos x="17" y="2"/>
                    </a:cxn>
                    <a:cxn ang="0">
                      <a:pos x="9" y="12"/>
                    </a:cxn>
                    <a:cxn ang="0">
                      <a:pos x="7" y="12"/>
                    </a:cxn>
                  </a:cxnLst>
                  <a:rect l="0" t="0" r="r" b="b"/>
                  <a:pathLst>
                    <a:path w="20" h="15">
                      <a:moveTo>
                        <a:pt x="7" y="12"/>
                      </a:moveTo>
                      <a:cubicBezTo>
                        <a:pt x="0" y="1"/>
                        <a:pt x="6" y="0"/>
                        <a:pt x="17" y="2"/>
                      </a:cubicBezTo>
                      <a:cubicBezTo>
                        <a:pt x="20" y="10"/>
                        <a:pt x="18" y="15"/>
                        <a:pt x="9" y="12"/>
                      </a:cubicBezTo>
                      <a:cubicBezTo>
                        <a:pt x="4" y="4"/>
                        <a:pt x="4" y="4"/>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8" name="Freeform 142"/>
                <p:cNvSpPr>
                  <a:spLocks/>
                </p:cNvSpPr>
                <p:nvPr userDrawn="1"/>
              </p:nvSpPr>
              <p:spPr bwMode="ltGray">
                <a:xfrm>
                  <a:off x="4676" y="536"/>
                  <a:ext cx="8" cy="5"/>
                </a:xfrm>
                <a:custGeom>
                  <a:avLst/>
                  <a:gdLst/>
                  <a:ahLst/>
                  <a:cxnLst>
                    <a:cxn ang="0">
                      <a:pos x="7" y="12"/>
                    </a:cxn>
                    <a:cxn ang="0">
                      <a:pos x="15" y="2"/>
                    </a:cxn>
                    <a:cxn ang="0">
                      <a:pos x="15" y="14"/>
                    </a:cxn>
                    <a:cxn ang="0">
                      <a:pos x="7" y="12"/>
                    </a:cxn>
                  </a:cxnLst>
                  <a:rect l="0" t="0" r="r" b="b"/>
                  <a:pathLst>
                    <a:path w="20" h="15">
                      <a:moveTo>
                        <a:pt x="7" y="12"/>
                      </a:moveTo>
                      <a:cubicBezTo>
                        <a:pt x="0" y="2"/>
                        <a:pt x="3" y="0"/>
                        <a:pt x="15" y="2"/>
                      </a:cubicBezTo>
                      <a:cubicBezTo>
                        <a:pt x="16" y="4"/>
                        <a:pt x="20" y="12"/>
                        <a:pt x="15" y="14"/>
                      </a:cubicBezTo>
                      <a:cubicBezTo>
                        <a:pt x="12" y="15"/>
                        <a:pt x="7" y="12"/>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9" name="Freeform 143"/>
                <p:cNvSpPr>
                  <a:spLocks/>
                </p:cNvSpPr>
                <p:nvPr userDrawn="1"/>
              </p:nvSpPr>
              <p:spPr bwMode="ltGray">
                <a:xfrm>
                  <a:off x="4598" y="523"/>
                  <a:ext cx="33" cy="27"/>
                </a:xfrm>
                <a:custGeom>
                  <a:avLst/>
                  <a:gdLst/>
                  <a:ahLst/>
                  <a:cxnLst>
                    <a:cxn ang="0">
                      <a:pos x="0" y="50"/>
                    </a:cxn>
                    <a:cxn ang="0">
                      <a:pos x="14" y="24"/>
                    </a:cxn>
                    <a:cxn ang="0">
                      <a:pos x="26" y="20"/>
                    </a:cxn>
                    <a:cxn ang="0">
                      <a:pos x="48" y="18"/>
                    </a:cxn>
                    <a:cxn ang="0">
                      <a:pos x="58" y="0"/>
                    </a:cxn>
                    <a:cxn ang="0">
                      <a:pos x="80" y="40"/>
                    </a:cxn>
                    <a:cxn ang="0">
                      <a:pos x="70" y="56"/>
                    </a:cxn>
                    <a:cxn ang="0">
                      <a:pos x="54" y="62"/>
                    </a:cxn>
                    <a:cxn ang="0">
                      <a:pos x="48" y="80"/>
                    </a:cxn>
                    <a:cxn ang="0">
                      <a:pos x="32" y="68"/>
                    </a:cxn>
                    <a:cxn ang="0">
                      <a:pos x="38" y="52"/>
                    </a:cxn>
                    <a:cxn ang="0">
                      <a:pos x="30" y="28"/>
                    </a:cxn>
                    <a:cxn ang="0">
                      <a:pos x="20" y="48"/>
                    </a:cxn>
                    <a:cxn ang="0">
                      <a:pos x="8" y="56"/>
                    </a:cxn>
                    <a:cxn ang="0">
                      <a:pos x="0" y="50"/>
                    </a:cxn>
                  </a:cxnLst>
                  <a:rect l="0" t="0" r="r" b="b"/>
                  <a:pathLst>
                    <a:path w="80" h="80">
                      <a:moveTo>
                        <a:pt x="0" y="50"/>
                      </a:moveTo>
                      <a:cubicBezTo>
                        <a:pt x="1" y="47"/>
                        <a:pt x="12" y="25"/>
                        <a:pt x="14" y="24"/>
                      </a:cubicBezTo>
                      <a:cubicBezTo>
                        <a:pt x="17" y="22"/>
                        <a:pt x="26" y="20"/>
                        <a:pt x="26" y="20"/>
                      </a:cubicBezTo>
                      <a:cubicBezTo>
                        <a:pt x="34" y="23"/>
                        <a:pt x="40" y="21"/>
                        <a:pt x="48" y="18"/>
                      </a:cubicBezTo>
                      <a:cubicBezTo>
                        <a:pt x="52" y="12"/>
                        <a:pt x="54" y="6"/>
                        <a:pt x="58" y="0"/>
                      </a:cubicBezTo>
                      <a:cubicBezTo>
                        <a:pt x="70" y="4"/>
                        <a:pt x="76" y="28"/>
                        <a:pt x="80" y="40"/>
                      </a:cubicBezTo>
                      <a:cubicBezTo>
                        <a:pt x="75" y="54"/>
                        <a:pt x="80" y="50"/>
                        <a:pt x="70" y="56"/>
                      </a:cubicBezTo>
                      <a:cubicBezTo>
                        <a:pt x="61" y="53"/>
                        <a:pt x="59" y="54"/>
                        <a:pt x="54" y="62"/>
                      </a:cubicBezTo>
                      <a:cubicBezTo>
                        <a:pt x="57" y="71"/>
                        <a:pt x="56" y="75"/>
                        <a:pt x="48" y="80"/>
                      </a:cubicBezTo>
                      <a:cubicBezTo>
                        <a:pt x="40" y="77"/>
                        <a:pt x="39" y="72"/>
                        <a:pt x="32" y="68"/>
                      </a:cubicBezTo>
                      <a:cubicBezTo>
                        <a:pt x="26" y="59"/>
                        <a:pt x="30" y="57"/>
                        <a:pt x="38" y="52"/>
                      </a:cubicBezTo>
                      <a:cubicBezTo>
                        <a:pt x="41" y="42"/>
                        <a:pt x="39" y="34"/>
                        <a:pt x="30" y="28"/>
                      </a:cubicBezTo>
                      <a:cubicBezTo>
                        <a:pt x="20" y="31"/>
                        <a:pt x="30" y="40"/>
                        <a:pt x="20" y="48"/>
                      </a:cubicBezTo>
                      <a:cubicBezTo>
                        <a:pt x="16" y="51"/>
                        <a:pt x="8" y="56"/>
                        <a:pt x="8" y="56"/>
                      </a:cubicBezTo>
                      <a:cubicBezTo>
                        <a:pt x="2" y="50"/>
                        <a:pt x="5" y="50"/>
                        <a:pt x="0" y="5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0" name="Freeform 144"/>
                <p:cNvSpPr>
                  <a:spLocks/>
                </p:cNvSpPr>
                <p:nvPr userDrawn="1"/>
              </p:nvSpPr>
              <p:spPr bwMode="ltGray">
                <a:xfrm>
                  <a:off x="4588" y="466"/>
                  <a:ext cx="40" cy="59"/>
                </a:xfrm>
                <a:custGeom>
                  <a:avLst/>
                  <a:gdLst/>
                  <a:ahLst/>
                  <a:cxnLst>
                    <a:cxn ang="0">
                      <a:pos x="14" y="96"/>
                    </a:cxn>
                    <a:cxn ang="0">
                      <a:pos x="26" y="128"/>
                    </a:cxn>
                    <a:cxn ang="0">
                      <a:pos x="32" y="108"/>
                    </a:cxn>
                    <a:cxn ang="0">
                      <a:pos x="52" y="100"/>
                    </a:cxn>
                    <a:cxn ang="0">
                      <a:pos x="46" y="124"/>
                    </a:cxn>
                    <a:cxn ang="0">
                      <a:pos x="66" y="126"/>
                    </a:cxn>
                    <a:cxn ang="0">
                      <a:pos x="76" y="142"/>
                    </a:cxn>
                    <a:cxn ang="0">
                      <a:pos x="58" y="148"/>
                    </a:cxn>
                    <a:cxn ang="0">
                      <a:pos x="74" y="174"/>
                    </a:cxn>
                    <a:cxn ang="0">
                      <a:pos x="84" y="154"/>
                    </a:cxn>
                    <a:cxn ang="0">
                      <a:pos x="82" y="112"/>
                    </a:cxn>
                    <a:cxn ang="0">
                      <a:pos x="60" y="106"/>
                    </a:cxn>
                    <a:cxn ang="0">
                      <a:pos x="50" y="82"/>
                    </a:cxn>
                    <a:cxn ang="0">
                      <a:pos x="34" y="82"/>
                    </a:cxn>
                    <a:cxn ang="0">
                      <a:pos x="30" y="70"/>
                    </a:cxn>
                    <a:cxn ang="0">
                      <a:pos x="42" y="42"/>
                    </a:cxn>
                    <a:cxn ang="0">
                      <a:pos x="30" y="0"/>
                    </a:cxn>
                    <a:cxn ang="0">
                      <a:pos x="18" y="22"/>
                    </a:cxn>
                    <a:cxn ang="0">
                      <a:pos x="4" y="46"/>
                    </a:cxn>
                    <a:cxn ang="0">
                      <a:pos x="14" y="76"/>
                    </a:cxn>
                    <a:cxn ang="0">
                      <a:pos x="14" y="96"/>
                    </a:cxn>
                  </a:cxnLst>
                  <a:rect l="0" t="0" r="r" b="b"/>
                  <a:pathLst>
                    <a:path w="94" h="174">
                      <a:moveTo>
                        <a:pt x="14" y="96"/>
                      </a:moveTo>
                      <a:cubicBezTo>
                        <a:pt x="11" y="109"/>
                        <a:pt x="15" y="120"/>
                        <a:pt x="26" y="128"/>
                      </a:cubicBezTo>
                      <a:cubicBezTo>
                        <a:pt x="34" y="120"/>
                        <a:pt x="35" y="119"/>
                        <a:pt x="32" y="108"/>
                      </a:cubicBezTo>
                      <a:cubicBezTo>
                        <a:pt x="35" y="92"/>
                        <a:pt x="39" y="92"/>
                        <a:pt x="52" y="100"/>
                      </a:cubicBezTo>
                      <a:cubicBezTo>
                        <a:pt x="59" y="110"/>
                        <a:pt x="49" y="114"/>
                        <a:pt x="46" y="124"/>
                      </a:cubicBezTo>
                      <a:cubicBezTo>
                        <a:pt x="50" y="137"/>
                        <a:pt x="57" y="129"/>
                        <a:pt x="66" y="126"/>
                      </a:cubicBezTo>
                      <a:cubicBezTo>
                        <a:pt x="77" y="129"/>
                        <a:pt x="79" y="131"/>
                        <a:pt x="76" y="142"/>
                      </a:cubicBezTo>
                      <a:cubicBezTo>
                        <a:pt x="67" y="139"/>
                        <a:pt x="65" y="141"/>
                        <a:pt x="58" y="148"/>
                      </a:cubicBezTo>
                      <a:cubicBezTo>
                        <a:pt x="60" y="160"/>
                        <a:pt x="62" y="170"/>
                        <a:pt x="74" y="174"/>
                      </a:cubicBezTo>
                      <a:cubicBezTo>
                        <a:pt x="77" y="165"/>
                        <a:pt x="74" y="157"/>
                        <a:pt x="84" y="154"/>
                      </a:cubicBezTo>
                      <a:cubicBezTo>
                        <a:pt x="91" y="143"/>
                        <a:pt x="94" y="122"/>
                        <a:pt x="82" y="112"/>
                      </a:cubicBezTo>
                      <a:cubicBezTo>
                        <a:pt x="77" y="108"/>
                        <a:pt x="66" y="108"/>
                        <a:pt x="60" y="106"/>
                      </a:cubicBezTo>
                      <a:cubicBezTo>
                        <a:pt x="65" y="92"/>
                        <a:pt x="66" y="87"/>
                        <a:pt x="50" y="82"/>
                      </a:cubicBezTo>
                      <a:cubicBezTo>
                        <a:pt x="48" y="82"/>
                        <a:pt x="37" y="86"/>
                        <a:pt x="34" y="82"/>
                      </a:cubicBezTo>
                      <a:cubicBezTo>
                        <a:pt x="32" y="79"/>
                        <a:pt x="30" y="70"/>
                        <a:pt x="30" y="70"/>
                      </a:cubicBezTo>
                      <a:cubicBezTo>
                        <a:pt x="32" y="54"/>
                        <a:pt x="32" y="52"/>
                        <a:pt x="42" y="42"/>
                      </a:cubicBezTo>
                      <a:cubicBezTo>
                        <a:pt x="41" y="30"/>
                        <a:pt x="45" y="5"/>
                        <a:pt x="30" y="0"/>
                      </a:cubicBezTo>
                      <a:cubicBezTo>
                        <a:pt x="14" y="4"/>
                        <a:pt x="16" y="4"/>
                        <a:pt x="18" y="22"/>
                      </a:cubicBezTo>
                      <a:cubicBezTo>
                        <a:pt x="16" y="39"/>
                        <a:pt x="15" y="35"/>
                        <a:pt x="4" y="46"/>
                      </a:cubicBezTo>
                      <a:cubicBezTo>
                        <a:pt x="0" y="59"/>
                        <a:pt x="5" y="67"/>
                        <a:pt x="14" y="76"/>
                      </a:cubicBezTo>
                      <a:cubicBezTo>
                        <a:pt x="15" y="80"/>
                        <a:pt x="17" y="93"/>
                        <a:pt x="14" y="9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1" name="Freeform 145"/>
                <p:cNvSpPr>
                  <a:spLocks/>
                </p:cNvSpPr>
                <p:nvPr userDrawn="1"/>
              </p:nvSpPr>
              <p:spPr bwMode="ltGray">
                <a:xfrm>
                  <a:off x="4598" y="508"/>
                  <a:ext cx="14" cy="17"/>
                </a:xfrm>
                <a:custGeom>
                  <a:avLst/>
                  <a:gdLst/>
                  <a:ahLst/>
                  <a:cxnLst>
                    <a:cxn ang="0">
                      <a:pos x="6" y="24"/>
                    </a:cxn>
                    <a:cxn ang="0">
                      <a:pos x="12" y="0"/>
                    </a:cxn>
                    <a:cxn ang="0">
                      <a:pos x="20" y="16"/>
                    </a:cxn>
                    <a:cxn ang="0">
                      <a:pos x="22" y="24"/>
                    </a:cxn>
                    <a:cxn ang="0">
                      <a:pos x="28" y="26"/>
                    </a:cxn>
                    <a:cxn ang="0">
                      <a:pos x="32" y="38"/>
                    </a:cxn>
                    <a:cxn ang="0">
                      <a:pos x="18" y="50"/>
                    </a:cxn>
                    <a:cxn ang="0">
                      <a:pos x="6" y="24"/>
                    </a:cxn>
                  </a:cxnLst>
                  <a:rect l="0" t="0" r="r" b="b"/>
                  <a:pathLst>
                    <a:path w="32" h="50">
                      <a:moveTo>
                        <a:pt x="6" y="24"/>
                      </a:moveTo>
                      <a:cubicBezTo>
                        <a:pt x="0" y="15"/>
                        <a:pt x="3" y="6"/>
                        <a:pt x="12" y="0"/>
                      </a:cubicBezTo>
                      <a:cubicBezTo>
                        <a:pt x="23" y="3"/>
                        <a:pt x="23" y="5"/>
                        <a:pt x="20" y="16"/>
                      </a:cubicBezTo>
                      <a:cubicBezTo>
                        <a:pt x="21" y="19"/>
                        <a:pt x="20" y="22"/>
                        <a:pt x="22" y="24"/>
                      </a:cubicBezTo>
                      <a:cubicBezTo>
                        <a:pt x="23" y="26"/>
                        <a:pt x="27" y="24"/>
                        <a:pt x="28" y="26"/>
                      </a:cubicBezTo>
                      <a:cubicBezTo>
                        <a:pt x="30" y="29"/>
                        <a:pt x="32" y="38"/>
                        <a:pt x="32" y="38"/>
                      </a:cubicBezTo>
                      <a:cubicBezTo>
                        <a:pt x="29" y="46"/>
                        <a:pt x="26" y="47"/>
                        <a:pt x="18" y="50"/>
                      </a:cubicBezTo>
                      <a:cubicBezTo>
                        <a:pt x="12" y="41"/>
                        <a:pt x="18" y="24"/>
                        <a:pt x="6"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2" name="Freeform 146"/>
                <p:cNvSpPr>
                  <a:spLocks/>
                </p:cNvSpPr>
                <p:nvPr userDrawn="1"/>
              </p:nvSpPr>
              <p:spPr bwMode="ltGray">
                <a:xfrm>
                  <a:off x="4570" y="512"/>
                  <a:ext cx="19" cy="17"/>
                </a:xfrm>
                <a:custGeom>
                  <a:avLst/>
                  <a:gdLst/>
                  <a:ahLst/>
                  <a:cxnLst>
                    <a:cxn ang="0">
                      <a:pos x="0" y="44"/>
                    </a:cxn>
                    <a:cxn ang="0">
                      <a:pos x="22" y="20"/>
                    </a:cxn>
                    <a:cxn ang="0">
                      <a:pos x="36" y="0"/>
                    </a:cxn>
                    <a:cxn ang="0">
                      <a:pos x="24" y="28"/>
                    </a:cxn>
                    <a:cxn ang="0">
                      <a:pos x="2" y="50"/>
                    </a:cxn>
                    <a:cxn ang="0">
                      <a:pos x="0" y="44"/>
                    </a:cxn>
                  </a:cxnLst>
                  <a:rect l="0" t="0" r="r" b="b"/>
                  <a:pathLst>
                    <a:path w="43" h="50">
                      <a:moveTo>
                        <a:pt x="0" y="44"/>
                      </a:moveTo>
                      <a:cubicBezTo>
                        <a:pt x="6" y="38"/>
                        <a:pt x="18" y="29"/>
                        <a:pt x="22" y="20"/>
                      </a:cubicBezTo>
                      <a:cubicBezTo>
                        <a:pt x="27" y="10"/>
                        <a:pt x="25" y="4"/>
                        <a:pt x="36" y="0"/>
                      </a:cubicBezTo>
                      <a:cubicBezTo>
                        <a:pt x="43" y="11"/>
                        <a:pt x="36" y="24"/>
                        <a:pt x="24" y="28"/>
                      </a:cubicBezTo>
                      <a:cubicBezTo>
                        <a:pt x="21" y="38"/>
                        <a:pt x="12" y="47"/>
                        <a:pt x="2" y="50"/>
                      </a:cubicBezTo>
                      <a:cubicBezTo>
                        <a:pt x="1" y="48"/>
                        <a:pt x="0" y="44"/>
                        <a:pt x="0" y="4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3" name="Freeform 147"/>
                <p:cNvSpPr>
                  <a:spLocks/>
                </p:cNvSpPr>
                <p:nvPr userDrawn="1"/>
              </p:nvSpPr>
              <p:spPr bwMode="ltGray">
                <a:xfrm>
                  <a:off x="4784" y="275"/>
                  <a:ext cx="18" cy="10"/>
                </a:xfrm>
                <a:custGeom>
                  <a:avLst/>
                  <a:gdLst/>
                  <a:ahLst/>
                  <a:cxnLst>
                    <a:cxn ang="0">
                      <a:pos x="0" y="25"/>
                    </a:cxn>
                    <a:cxn ang="0">
                      <a:pos x="12" y="29"/>
                    </a:cxn>
                    <a:cxn ang="0">
                      <a:pos x="0" y="25"/>
                    </a:cxn>
                  </a:cxnLst>
                  <a:rect l="0" t="0" r="r" b="b"/>
                  <a:pathLst>
                    <a:path w="41" h="29">
                      <a:moveTo>
                        <a:pt x="0" y="25"/>
                      </a:moveTo>
                      <a:cubicBezTo>
                        <a:pt x="10" y="11"/>
                        <a:pt x="41" y="0"/>
                        <a:pt x="12" y="29"/>
                      </a:cubicBezTo>
                      <a:cubicBezTo>
                        <a:pt x="8" y="28"/>
                        <a:pt x="0" y="25"/>
                        <a:pt x="0"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4" name="Freeform 148"/>
                <p:cNvSpPr>
                  <a:spLocks/>
                </p:cNvSpPr>
                <p:nvPr userDrawn="1"/>
              </p:nvSpPr>
              <p:spPr bwMode="ltGray">
                <a:xfrm>
                  <a:off x="4293" y="246"/>
                  <a:ext cx="438" cy="152"/>
                </a:xfrm>
                <a:custGeom>
                  <a:avLst/>
                  <a:gdLst/>
                  <a:ahLst/>
                  <a:cxnLst>
                    <a:cxn ang="0">
                      <a:pos x="73" y="1"/>
                    </a:cxn>
                    <a:cxn ang="0">
                      <a:pos x="438" y="0"/>
                    </a:cxn>
                    <a:cxn ang="0">
                      <a:pos x="416" y="54"/>
                    </a:cxn>
                    <a:cxn ang="0">
                      <a:pos x="397" y="68"/>
                    </a:cxn>
                    <a:cxn ang="0">
                      <a:pos x="392" y="70"/>
                    </a:cxn>
                    <a:cxn ang="0">
                      <a:pos x="375" y="73"/>
                    </a:cxn>
                    <a:cxn ang="0">
                      <a:pos x="361" y="88"/>
                    </a:cxn>
                    <a:cxn ang="0">
                      <a:pos x="362" y="99"/>
                    </a:cxn>
                    <a:cxn ang="0">
                      <a:pos x="364" y="107"/>
                    </a:cxn>
                    <a:cxn ang="0">
                      <a:pos x="366" y="113"/>
                    </a:cxn>
                    <a:cxn ang="0">
                      <a:pos x="362" y="122"/>
                    </a:cxn>
                    <a:cxn ang="0">
                      <a:pos x="351" y="120"/>
                    </a:cxn>
                    <a:cxn ang="0">
                      <a:pos x="342" y="129"/>
                    </a:cxn>
                    <a:cxn ang="0">
                      <a:pos x="347" y="105"/>
                    </a:cxn>
                    <a:cxn ang="0">
                      <a:pos x="338" y="100"/>
                    </a:cxn>
                    <a:cxn ang="0">
                      <a:pos x="344" y="93"/>
                    </a:cxn>
                    <a:cxn ang="0">
                      <a:pos x="342" y="89"/>
                    </a:cxn>
                    <a:cxn ang="0">
                      <a:pos x="320" y="94"/>
                    </a:cxn>
                    <a:cxn ang="0">
                      <a:pos x="317" y="85"/>
                    </a:cxn>
                    <a:cxn ang="0">
                      <a:pos x="297" y="94"/>
                    </a:cxn>
                    <a:cxn ang="0">
                      <a:pos x="320" y="103"/>
                    </a:cxn>
                    <a:cxn ang="0">
                      <a:pos x="305" y="117"/>
                    </a:cxn>
                    <a:cxn ang="0">
                      <a:pos x="311" y="126"/>
                    </a:cxn>
                    <a:cxn ang="0">
                      <a:pos x="315" y="138"/>
                    </a:cxn>
                    <a:cxn ang="0">
                      <a:pos x="309" y="139"/>
                    </a:cxn>
                    <a:cxn ang="0">
                      <a:pos x="314" y="144"/>
                    </a:cxn>
                    <a:cxn ang="0">
                      <a:pos x="307" y="152"/>
                    </a:cxn>
                    <a:cxn ang="0">
                      <a:pos x="0" y="149"/>
                    </a:cxn>
                    <a:cxn ang="0">
                      <a:pos x="73" y="1"/>
                    </a:cxn>
                  </a:cxnLst>
                  <a:rect l="0" t="0" r="r" b="b"/>
                  <a:pathLst>
                    <a:path w="438" h="152">
                      <a:moveTo>
                        <a:pt x="73" y="1"/>
                      </a:moveTo>
                      <a:lnTo>
                        <a:pt x="438" y="0"/>
                      </a:lnTo>
                      <a:cubicBezTo>
                        <a:pt x="432" y="15"/>
                        <a:pt x="429" y="42"/>
                        <a:pt x="416" y="54"/>
                      </a:cubicBezTo>
                      <a:cubicBezTo>
                        <a:pt x="410" y="60"/>
                        <a:pt x="405" y="63"/>
                        <a:pt x="397" y="68"/>
                      </a:cubicBezTo>
                      <a:cubicBezTo>
                        <a:pt x="396" y="69"/>
                        <a:pt x="392" y="70"/>
                        <a:pt x="392" y="70"/>
                      </a:cubicBezTo>
                      <a:cubicBezTo>
                        <a:pt x="377" y="63"/>
                        <a:pt x="385" y="68"/>
                        <a:pt x="375" y="73"/>
                      </a:cubicBezTo>
                      <a:cubicBezTo>
                        <a:pt x="371" y="82"/>
                        <a:pt x="371" y="83"/>
                        <a:pt x="361" y="88"/>
                      </a:cubicBezTo>
                      <a:cubicBezTo>
                        <a:pt x="359" y="92"/>
                        <a:pt x="364" y="93"/>
                        <a:pt x="362" y="99"/>
                      </a:cubicBezTo>
                      <a:cubicBezTo>
                        <a:pt x="363" y="102"/>
                        <a:pt x="364" y="105"/>
                        <a:pt x="364" y="107"/>
                      </a:cubicBezTo>
                      <a:cubicBezTo>
                        <a:pt x="365" y="109"/>
                        <a:pt x="366" y="111"/>
                        <a:pt x="366" y="113"/>
                      </a:cubicBezTo>
                      <a:cubicBezTo>
                        <a:pt x="365" y="115"/>
                        <a:pt x="364" y="120"/>
                        <a:pt x="362" y="122"/>
                      </a:cubicBezTo>
                      <a:cubicBezTo>
                        <a:pt x="359" y="123"/>
                        <a:pt x="354" y="119"/>
                        <a:pt x="351" y="120"/>
                      </a:cubicBezTo>
                      <a:cubicBezTo>
                        <a:pt x="347" y="129"/>
                        <a:pt x="352" y="127"/>
                        <a:pt x="342" y="129"/>
                      </a:cubicBezTo>
                      <a:cubicBezTo>
                        <a:pt x="340" y="123"/>
                        <a:pt x="345" y="111"/>
                        <a:pt x="347" y="105"/>
                      </a:cubicBezTo>
                      <a:cubicBezTo>
                        <a:pt x="347" y="100"/>
                        <a:pt x="338" y="102"/>
                        <a:pt x="338" y="100"/>
                      </a:cubicBezTo>
                      <a:cubicBezTo>
                        <a:pt x="338" y="98"/>
                        <a:pt x="344" y="95"/>
                        <a:pt x="344" y="93"/>
                      </a:cubicBezTo>
                      <a:cubicBezTo>
                        <a:pt x="344" y="92"/>
                        <a:pt x="344" y="89"/>
                        <a:pt x="342" y="89"/>
                      </a:cubicBezTo>
                      <a:cubicBezTo>
                        <a:pt x="339" y="89"/>
                        <a:pt x="324" y="94"/>
                        <a:pt x="320" y="94"/>
                      </a:cubicBezTo>
                      <a:cubicBezTo>
                        <a:pt x="317" y="86"/>
                        <a:pt x="328" y="88"/>
                        <a:pt x="317" y="85"/>
                      </a:cubicBezTo>
                      <a:cubicBezTo>
                        <a:pt x="311" y="91"/>
                        <a:pt x="306" y="93"/>
                        <a:pt x="297" y="94"/>
                      </a:cubicBezTo>
                      <a:cubicBezTo>
                        <a:pt x="300" y="104"/>
                        <a:pt x="307" y="101"/>
                        <a:pt x="320" y="103"/>
                      </a:cubicBezTo>
                      <a:cubicBezTo>
                        <a:pt x="318" y="109"/>
                        <a:pt x="311" y="111"/>
                        <a:pt x="305" y="117"/>
                      </a:cubicBezTo>
                      <a:lnTo>
                        <a:pt x="311" y="126"/>
                      </a:lnTo>
                      <a:lnTo>
                        <a:pt x="315" y="138"/>
                      </a:lnTo>
                      <a:lnTo>
                        <a:pt x="309" y="139"/>
                      </a:lnTo>
                      <a:lnTo>
                        <a:pt x="314" y="144"/>
                      </a:lnTo>
                      <a:lnTo>
                        <a:pt x="307" y="152"/>
                      </a:lnTo>
                      <a:lnTo>
                        <a:pt x="0" y="149"/>
                      </a:lnTo>
                      <a:lnTo>
                        <a:pt x="73"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5" name="Freeform 149"/>
                <p:cNvSpPr>
                  <a:spLocks/>
                </p:cNvSpPr>
                <p:nvPr userDrawn="1"/>
              </p:nvSpPr>
              <p:spPr bwMode="ltGray">
                <a:xfrm>
                  <a:off x="4732" y="240"/>
                  <a:ext cx="20" cy="55"/>
                </a:xfrm>
                <a:custGeom>
                  <a:avLst/>
                  <a:gdLst/>
                  <a:ahLst/>
                  <a:cxnLst>
                    <a:cxn ang="0">
                      <a:pos x="5" y="156"/>
                    </a:cxn>
                    <a:cxn ang="0">
                      <a:pos x="15" y="108"/>
                    </a:cxn>
                    <a:cxn ang="0">
                      <a:pos x="17" y="68"/>
                    </a:cxn>
                    <a:cxn ang="0">
                      <a:pos x="11" y="40"/>
                    </a:cxn>
                    <a:cxn ang="0">
                      <a:pos x="17" y="12"/>
                    </a:cxn>
                    <a:cxn ang="0">
                      <a:pos x="21" y="0"/>
                    </a:cxn>
                    <a:cxn ang="0">
                      <a:pos x="31" y="30"/>
                    </a:cxn>
                    <a:cxn ang="0">
                      <a:pos x="47" y="98"/>
                    </a:cxn>
                    <a:cxn ang="0">
                      <a:pos x="31" y="108"/>
                    </a:cxn>
                    <a:cxn ang="0">
                      <a:pos x="23" y="126"/>
                    </a:cxn>
                    <a:cxn ang="0">
                      <a:pos x="21" y="132"/>
                    </a:cxn>
                    <a:cxn ang="0">
                      <a:pos x="27" y="134"/>
                    </a:cxn>
                    <a:cxn ang="0">
                      <a:pos x="31" y="146"/>
                    </a:cxn>
                    <a:cxn ang="0">
                      <a:pos x="13" y="148"/>
                    </a:cxn>
                    <a:cxn ang="0">
                      <a:pos x="7" y="160"/>
                    </a:cxn>
                    <a:cxn ang="0">
                      <a:pos x="3" y="154"/>
                    </a:cxn>
                    <a:cxn ang="0">
                      <a:pos x="5" y="156"/>
                    </a:cxn>
                  </a:cxnLst>
                  <a:rect l="0" t="0" r="r" b="b"/>
                  <a:pathLst>
                    <a:path w="47" h="165">
                      <a:moveTo>
                        <a:pt x="5" y="156"/>
                      </a:moveTo>
                      <a:cubicBezTo>
                        <a:pt x="0" y="141"/>
                        <a:pt x="1" y="118"/>
                        <a:pt x="15" y="108"/>
                      </a:cubicBezTo>
                      <a:cubicBezTo>
                        <a:pt x="16" y="95"/>
                        <a:pt x="17" y="81"/>
                        <a:pt x="17" y="68"/>
                      </a:cubicBezTo>
                      <a:cubicBezTo>
                        <a:pt x="17" y="58"/>
                        <a:pt x="11" y="40"/>
                        <a:pt x="11" y="40"/>
                      </a:cubicBezTo>
                      <a:cubicBezTo>
                        <a:pt x="14" y="20"/>
                        <a:pt x="11" y="29"/>
                        <a:pt x="17" y="12"/>
                      </a:cubicBezTo>
                      <a:cubicBezTo>
                        <a:pt x="18" y="8"/>
                        <a:pt x="21" y="0"/>
                        <a:pt x="21" y="0"/>
                      </a:cubicBezTo>
                      <a:cubicBezTo>
                        <a:pt x="38" y="6"/>
                        <a:pt x="33" y="7"/>
                        <a:pt x="31" y="30"/>
                      </a:cubicBezTo>
                      <a:cubicBezTo>
                        <a:pt x="38" y="52"/>
                        <a:pt x="40" y="76"/>
                        <a:pt x="47" y="98"/>
                      </a:cubicBezTo>
                      <a:cubicBezTo>
                        <a:pt x="44" y="116"/>
                        <a:pt x="45" y="113"/>
                        <a:pt x="31" y="108"/>
                      </a:cubicBezTo>
                      <a:cubicBezTo>
                        <a:pt x="25" y="118"/>
                        <a:pt x="28" y="112"/>
                        <a:pt x="23" y="126"/>
                      </a:cubicBezTo>
                      <a:cubicBezTo>
                        <a:pt x="22" y="128"/>
                        <a:pt x="21" y="132"/>
                        <a:pt x="21" y="132"/>
                      </a:cubicBezTo>
                      <a:cubicBezTo>
                        <a:pt x="23" y="133"/>
                        <a:pt x="26" y="132"/>
                        <a:pt x="27" y="134"/>
                      </a:cubicBezTo>
                      <a:cubicBezTo>
                        <a:pt x="29" y="137"/>
                        <a:pt x="31" y="146"/>
                        <a:pt x="31" y="146"/>
                      </a:cubicBezTo>
                      <a:cubicBezTo>
                        <a:pt x="27" y="165"/>
                        <a:pt x="23" y="155"/>
                        <a:pt x="13" y="148"/>
                      </a:cubicBezTo>
                      <a:cubicBezTo>
                        <a:pt x="11" y="152"/>
                        <a:pt x="11" y="160"/>
                        <a:pt x="7" y="160"/>
                      </a:cubicBezTo>
                      <a:cubicBezTo>
                        <a:pt x="5" y="160"/>
                        <a:pt x="4" y="156"/>
                        <a:pt x="3" y="154"/>
                      </a:cubicBezTo>
                      <a:cubicBezTo>
                        <a:pt x="3" y="153"/>
                        <a:pt x="4" y="155"/>
                        <a:pt x="5" y="15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6" name="Freeform 150"/>
                <p:cNvSpPr>
                  <a:spLocks/>
                </p:cNvSpPr>
                <p:nvPr userDrawn="1"/>
              </p:nvSpPr>
              <p:spPr bwMode="ltGray">
                <a:xfrm>
                  <a:off x="4720" y="287"/>
                  <a:ext cx="59" cy="34"/>
                </a:xfrm>
                <a:custGeom>
                  <a:avLst/>
                  <a:gdLst/>
                  <a:ahLst/>
                  <a:cxnLst>
                    <a:cxn ang="0">
                      <a:pos x="26" y="61"/>
                    </a:cxn>
                    <a:cxn ang="0">
                      <a:pos x="30" y="43"/>
                    </a:cxn>
                    <a:cxn ang="0">
                      <a:pos x="50" y="33"/>
                    </a:cxn>
                    <a:cxn ang="0">
                      <a:pos x="54" y="45"/>
                    </a:cxn>
                    <a:cxn ang="0">
                      <a:pos x="66" y="49"/>
                    </a:cxn>
                    <a:cxn ang="0">
                      <a:pos x="80" y="55"/>
                    </a:cxn>
                    <a:cxn ang="0">
                      <a:pos x="116" y="33"/>
                    </a:cxn>
                    <a:cxn ang="0">
                      <a:pos x="130" y="17"/>
                    </a:cxn>
                    <a:cxn ang="0">
                      <a:pos x="138" y="11"/>
                    </a:cxn>
                    <a:cxn ang="0">
                      <a:pos x="106" y="49"/>
                    </a:cxn>
                    <a:cxn ang="0">
                      <a:pos x="84" y="67"/>
                    </a:cxn>
                    <a:cxn ang="0">
                      <a:pos x="66" y="81"/>
                    </a:cxn>
                    <a:cxn ang="0">
                      <a:pos x="48" y="103"/>
                    </a:cxn>
                    <a:cxn ang="0">
                      <a:pos x="26" y="89"/>
                    </a:cxn>
                    <a:cxn ang="0">
                      <a:pos x="20" y="87"/>
                    </a:cxn>
                    <a:cxn ang="0">
                      <a:pos x="22" y="97"/>
                    </a:cxn>
                    <a:cxn ang="0">
                      <a:pos x="0" y="97"/>
                    </a:cxn>
                    <a:cxn ang="0">
                      <a:pos x="10" y="79"/>
                    </a:cxn>
                    <a:cxn ang="0">
                      <a:pos x="26" y="61"/>
                    </a:cxn>
                  </a:cxnLst>
                  <a:rect l="0" t="0" r="r" b="b"/>
                  <a:pathLst>
                    <a:path w="138" h="103">
                      <a:moveTo>
                        <a:pt x="26" y="61"/>
                      </a:moveTo>
                      <a:cubicBezTo>
                        <a:pt x="29" y="53"/>
                        <a:pt x="33" y="51"/>
                        <a:pt x="30" y="43"/>
                      </a:cubicBezTo>
                      <a:cubicBezTo>
                        <a:pt x="33" y="27"/>
                        <a:pt x="37" y="24"/>
                        <a:pt x="50" y="33"/>
                      </a:cubicBezTo>
                      <a:cubicBezTo>
                        <a:pt x="51" y="37"/>
                        <a:pt x="53" y="41"/>
                        <a:pt x="54" y="45"/>
                      </a:cubicBezTo>
                      <a:cubicBezTo>
                        <a:pt x="55" y="49"/>
                        <a:pt x="66" y="49"/>
                        <a:pt x="66" y="49"/>
                      </a:cubicBezTo>
                      <a:cubicBezTo>
                        <a:pt x="75" y="43"/>
                        <a:pt x="77" y="45"/>
                        <a:pt x="80" y="55"/>
                      </a:cubicBezTo>
                      <a:cubicBezTo>
                        <a:pt x="92" y="47"/>
                        <a:pt x="101" y="37"/>
                        <a:pt x="116" y="33"/>
                      </a:cubicBezTo>
                      <a:cubicBezTo>
                        <a:pt x="125" y="19"/>
                        <a:pt x="120" y="24"/>
                        <a:pt x="130" y="17"/>
                      </a:cubicBezTo>
                      <a:cubicBezTo>
                        <a:pt x="134" y="11"/>
                        <a:pt x="134" y="0"/>
                        <a:pt x="138" y="11"/>
                      </a:cubicBezTo>
                      <a:cubicBezTo>
                        <a:pt x="135" y="31"/>
                        <a:pt x="126" y="45"/>
                        <a:pt x="106" y="49"/>
                      </a:cubicBezTo>
                      <a:cubicBezTo>
                        <a:pt x="97" y="55"/>
                        <a:pt x="93" y="61"/>
                        <a:pt x="84" y="67"/>
                      </a:cubicBezTo>
                      <a:cubicBezTo>
                        <a:pt x="80" y="79"/>
                        <a:pt x="79" y="79"/>
                        <a:pt x="66" y="81"/>
                      </a:cubicBezTo>
                      <a:cubicBezTo>
                        <a:pt x="60" y="90"/>
                        <a:pt x="57" y="97"/>
                        <a:pt x="48" y="103"/>
                      </a:cubicBezTo>
                      <a:cubicBezTo>
                        <a:pt x="42" y="94"/>
                        <a:pt x="37" y="93"/>
                        <a:pt x="26" y="89"/>
                      </a:cubicBezTo>
                      <a:cubicBezTo>
                        <a:pt x="24" y="88"/>
                        <a:pt x="20" y="87"/>
                        <a:pt x="20" y="87"/>
                      </a:cubicBezTo>
                      <a:cubicBezTo>
                        <a:pt x="10" y="90"/>
                        <a:pt x="14" y="94"/>
                        <a:pt x="22" y="97"/>
                      </a:cubicBezTo>
                      <a:cubicBezTo>
                        <a:pt x="14" y="103"/>
                        <a:pt x="9" y="100"/>
                        <a:pt x="0" y="97"/>
                      </a:cubicBezTo>
                      <a:cubicBezTo>
                        <a:pt x="2" y="87"/>
                        <a:pt x="1" y="82"/>
                        <a:pt x="10" y="79"/>
                      </a:cubicBezTo>
                      <a:cubicBezTo>
                        <a:pt x="15" y="63"/>
                        <a:pt x="14" y="69"/>
                        <a:pt x="26" y="6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7" name="Freeform 151"/>
                <p:cNvSpPr>
                  <a:spLocks/>
                </p:cNvSpPr>
                <p:nvPr userDrawn="1"/>
              </p:nvSpPr>
              <p:spPr bwMode="ltGray">
                <a:xfrm>
                  <a:off x="4656" y="319"/>
                  <a:ext cx="80" cy="72"/>
                </a:xfrm>
                <a:custGeom>
                  <a:avLst/>
                  <a:gdLst/>
                  <a:ahLst/>
                  <a:cxnLst>
                    <a:cxn ang="0">
                      <a:pos x="158" y="24"/>
                    </a:cxn>
                    <a:cxn ang="0">
                      <a:pos x="160" y="6"/>
                    </a:cxn>
                    <a:cxn ang="0">
                      <a:pos x="170" y="0"/>
                    </a:cxn>
                    <a:cxn ang="0">
                      <a:pos x="182" y="24"/>
                    </a:cxn>
                    <a:cxn ang="0">
                      <a:pos x="188" y="42"/>
                    </a:cxn>
                    <a:cxn ang="0">
                      <a:pos x="178" y="58"/>
                    </a:cxn>
                    <a:cxn ang="0">
                      <a:pos x="170" y="76"/>
                    </a:cxn>
                    <a:cxn ang="0">
                      <a:pos x="162" y="126"/>
                    </a:cxn>
                    <a:cxn ang="0">
                      <a:pos x="144" y="136"/>
                    </a:cxn>
                    <a:cxn ang="0">
                      <a:pos x="120" y="138"/>
                    </a:cxn>
                    <a:cxn ang="0">
                      <a:pos x="112" y="124"/>
                    </a:cxn>
                    <a:cxn ang="0">
                      <a:pos x="102" y="146"/>
                    </a:cxn>
                    <a:cxn ang="0">
                      <a:pos x="90" y="150"/>
                    </a:cxn>
                    <a:cxn ang="0">
                      <a:pos x="80" y="132"/>
                    </a:cxn>
                    <a:cxn ang="0">
                      <a:pos x="58" y="144"/>
                    </a:cxn>
                    <a:cxn ang="0">
                      <a:pos x="76" y="142"/>
                    </a:cxn>
                    <a:cxn ang="0">
                      <a:pos x="78" y="160"/>
                    </a:cxn>
                    <a:cxn ang="0">
                      <a:pos x="58" y="166"/>
                    </a:cxn>
                    <a:cxn ang="0">
                      <a:pos x="34" y="166"/>
                    </a:cxn>
                    <a:cxn ang="0">
                      <a:pos x="36" y="154"/>
                    </a:cxn>
                    <a:cxn ang="0">
                      <a:pos x="46" y="144"/>
                    </a:cxn>
                    <a:cxn ang="0">
                      <a:pos x="34" y="148"/>
                    </a:cxn>
                    <a:cxn ang="0">
                      <a:pos x="26" y="166"/>
                    </a:cxn>
                    <a:cxn ang="0">
                      <a:pos x="30" y="190"/>
                    </a:cxn>
                    <a:cxn ang="0">
                      <a:pos x="14" y="200"/>
                    </a:cxn>
                    <a:cxn ang="0">
                      <a:pos x="0" y="214"/>
                    </a:cxn>
                    <a:cxn ang="0">
                      <a:pos x="8" y="188"/>
                    </a:cxn>
                    <a:cxn ang="0">
                      <a:pos x="0" y="164"/>
                    </a:cxn>
                    <a:cxn ang="0">
                      <a:pos x="14" y="152"/>
                    </a:cxn>
                    <a:cxn ang="0">
                      <a:pos x="32" y="134"/>
                    </a:cxn>
                    <a:cxn ang="0">
                      <a:pos x="44" y="118"/>
                    </a:cxn>
                    <a:cxn ang="0">
                      <a:pos x="72" y="116"/>
                    </a:cxn>
                    <a:cxn ang="0">
                      <a:pos x="84" y="112"/>
                    </a:cxn>
                    <a:cxn ang="0">
                      <a:pos x="114" y="78"/>
                    </a:cxn>
                    <a:cxn ang="0">
                      <a:pos x="120" y="92"/>
                    </a:cxn>
                    <a:cxn ang="0">
                      <a:pos x="132" y="76"/>
                    </a:cxn>
                    <a:cxn ang="0">
                      <a:pos x="150" y="54"/>
                    </a:cxn>
                    <a:cxn ang="0">
                      <a:pos x="154" y="42"/>
                    </a:cxn>
                    <a:cxn ang="0">
                      <a:pos x="148" y="38"/>
                    </a:cxn>
                    <a:cxn ang="0">
                      <a:pos x="152" y="32"/>
                    </a:cxn>
                    <a:cxn ang="0">
                      <a:pos x="158" y="24"/>
                    </a:cxn>
                  </a:cxnLst>
                  <a:rect l="0" t="0" r="r" b="b"/>
                  <a:pathLst>
                    <a:path w="188" h="214">
                      <a:moveTo>
                        <a:pt x="158" y="24"/>
                      </a:moveTo>
                      <a:cubicBezTo>
                        <a:pt x="156" y="18"/>
                        <a:pt x="160" y="6"/>
                        <a:pt x="160" y="6"/>
                      </a:cubicBezTo>
                      <a:cubicBezTo>
                        <a:pt x="167" y="16"/>
                        <a:pt x="167" y="8"/>
                        <a:pt x="170" y="0"/>
                      </a:cubicBezTo>
                      <a:cubicBezTo>
                        <a:pt x="181" y="4"/>
                        <a:pt x="179" y="14"/>
                        <a:pt x="182" y="24"/>
                      </a:cubicBezTo>
                      <a:cubicBezTo>
                        <a:pt x="184" y="30"/>
                        <a:pt x="188" y="42"/>
                        <a:pt x="188" y="42"/>
                      </a:cubicBezTo>
                      <a:cubicBezTo>
                        <a:pt x="183" y="56"/>
                        <a:pt x="188" y="52"/>
                        <a:pt x="178" y="58"/>
                      </a:cubicBezTo>
                      <a:cubicBezTo>
                        <a:pt x="174" y="63"/>
                        <a:pt x="170" y="76"/>
                        <a:pt x="170" y="76"/>
                      </a:cubicBezTo>
                      <a:cubicBezTo>
                        <a:pt x="169" y="100"/>
                        <a:pt x="173" y="110"/>
                        <a:pt x="162" y="126"/>
                      </a:cubicBezTo>
                      <a:cubicBezTo>
                        <a:pt x="150" y="118"/>
                        <a:pt x="155" y="132"/>
                        <a:pt x="144" y="136"/>
                      </a:cubicBezTo>
                      <a:cubicBezTo>
                        <a:pt x="135" y="134"/>
                        <a:pt x="129" y="135"/>
                        <a:pt x="120" y="138"/>
                      </a:cubicBezTo>
                      <a:cubicBezTo>
                        <a:pt x="114" y="129"/>
                        <a:pt x="122" y="127"/>
                        <a:pt x="112" y="124"/>
                      </a:cubicBezTo>
                      <a:cubicBezTo>
                        <a:pt x="108" y="130"/>
                        <a:pt x="108" y="142"/>
                        <a:pt x="102" y="146"/>
                      </a:cubicBezTo>
                      <a:cubicBezTo>
                        <a:pt x="98" y="148"/>
                        <a:pt x="90" y="150"/>
                        <a:pt x="90" y="150"/>
                      </a:cubicBezTo>
                      <a:cubicBezTo>
                        <a:pt x="87" y="141"/>
                        <a:pt x="89" y="135"/>
                        <a:pt x="80" y="132"/>
                      </a:cubicBezTo>
                      <a:cubicBezTo>
                        <a:pt x="68" y="134"/>
                        <a:pt x="65" y="134"/>
                        <a:pt x="58" y="144"/>
                      </a:cubicBezTo>
                      <a:cubicBezTo>
                        <a:pt x="66" y="150"/>
                        <a:pt x="68" y="147"/>
                        <a:pt x="76" y="142"/>
                      </a:cubicBezTo>
                      <a:cubicBezTo>
                        <a:pt x="81" y="146"/>
                        <a:pt x="85" y="155"/>
                        <a:pt x="78" y="160"/>
                      </a:cubicBezTo>
                      <a:cubicBezTo>
                        <a:pt x="75" y="162"/>
                        <a:pt x="62" y="165"/>
                        <a:pt x="58" y="166"/>
                      </a:cubicBezTo>
                      <a:cubicBezTo>
                        <a:pt x="48" y="173"/>
                        <a:pt x="44" y="173"/>
                        <a:pt x="34" y="166"/>
                      </a:cubicBezTo>
                      <a:cubicBezTo>
                        <a:pt x="35" y="162"/>
                        <a:pt x="34" y="158"/>
                        <a:pt x="36" y="154"/>
                      </a:cubicBezTo>
                      <a:cubicBezTo>
                        <a:pt x="38" y="150"/>
                        <a:pt x="55" y="146"/>
                        <a:pt x="46" y="144"/>
                      </a:cubicBezTo>
                      <a:cubicBezTo>
                        <a:pt x="42" y="143"/>
                        <a:pt x="34" y="148"/>
                        <a:pt x="34" y="148"/>
                      </a:cubicBezTo>
                      <a:cubicBezTo>
                        <a:pt x="32" y="155"/>
                        <a:pt x="28" y="159"/>
                        <a:pt x="26" y="166"/>
                      </a:cubicBezTo>
                      <a:cubicBezTo>
                        <a:pt x="36" y="182"/>
                        <a:pt x="36" y="173"/>
                        <a:pt x="30" y="190"/>
                      </a:cubicBezTo>
                      <a:cubicBezTo>
                        <a:pt x="28" y="196"/>
                        <a:pt x="14" y="200"/>
                        <a:pt x="14" y="200"/>
                      </a:cubicBezTo>
                      <a:cubicBezTo>
                        <a:pt x="5" y="214"/>
                        <a:pt x="11" y="210"/>
                        <a:pt x="0" y="214"/>
                      </a:cubicBezTo>
                      <a:cubicBezTo>
                        <a:pt x="2" y="202"/>
                        <a:pt x="5" y="198"/>
                        <a:pt x="8" y="188"/>
                      </a:cubicBezTo>
                      <a:cubicBezTo>
                        <a:pt x="6" y="178"/>
                        <a:pt x="3" y="173"/>
                        <a:pt x="0" y="164"/>
                      </a:cubicBezTo>
                      <a:cubicBezTo>
                        <a:pt x="3" y="156"/>
                        <a:pt x="7" y="157"/>
                        <a:pt x="14" y="152"/>
                      </a:cubicBezTo>
                      <a:cubicBezTo>
                        <a:pt x="18" y="141"/>
                        <a:pt x="23" y="140"/>
                        <a:pt x="32" y="134"/>
                      </a:cubicBezTo>
                      <a:cubicBezTo>
                        <a:pt x="37" y="127"/>
                        <a:pt x="37" y="123"/>
                        <a:pt x="44" y="118"/>
                      </a:cubicBezTo>
                      <a:cubicBezTo>
                        <a:pt x="64" y="121"/>
                        <a:pt x="55" y="122"/>
                        <a:pt x="72" y="116"/>
                      </a:cubicBezTo>
                      <a:cubicBezTo>
                        <a:pt x="76" y="115"/>
                        <a:pt x="84" y="112"/>
                        <a:pt x="84" y="112"/>
                      </a:cubicBezTo>
                      <a:cubicBezTo>
                        <a:pt x="105" y="119"/>
                        <a:pt x="97" y="84"/>
                        <a:pt x="114" y="78"/>
                      </a:cubicBezTo>
                      <a:cubicBezTo>
                        <a:pt x="117" y="87"/>
                        <a:pt x="110" y="89"/>
                        <a:pt x="120" y="92"/>
                      </a:cubicBezTo>
                      <a:cubicBezTo>
                        <a:pt x="125" y="85"/>
                        <a:pt x="125" y="81"/>
                        <a:pt x="132" y="76"/>
                      </a:cubicBezTo>
                      <a:cubicBezTo>
                        <a:pt x="138" y="68"/>
                        <a:pt x="146" y="65"/>
                        <a:pt x="150" y="54"/>
                      </a:cubicBezTo>
                      <a:cubicBezTo>
                        <a:pt x="151" y="50"/>
                        <a:pt x="154" y="42"/>
                        <a:pt x="154" y="42"/>
                      </a:cubicBezTo>
                      <a:cubicBezTo>
                        <a:pt x="152" y="41"/>
                        <a:pt x="148" y="40"/>
                        <a:pt x="148" y="38"/>
                      </a:cubicBezTo>
                      <a:cubicBezTo>
                        <a:pt x="148" y="36"/>
                        <a:pt x="161" y="33"/>
                        <a:pt x="152" y="32"/>
                      </a:cubicBezTo>
                      <a:lnTo>
                        <a:pt x="158" y="2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8" name="Freeform 152"/>
                <p:cNvSpPr>
                  <a:spLocks/>
                </p:cNvSpPr>
                <p:nvPr userDrawn="1"/>
              </p:nvSpPr>
              <p:spPr bwMode="ltGray">
                <a:xfrm>
                  <a:off x="4708" y="340"/>
                  <a:ext cx="6" cy="4"/>
                </a:xfrm>
                <a:custGeom>
                  <a:avLst/>
                  <a:gdLst/>
                  <a:ahLst/>
                  <a:cxnLst>
                    <a:cxn ang="0">
                      <a:pos x="0" y="9"/>
                    </a:cxn>
                    <a:cxn ang="0">
                      <a:pos x="4" y="13"/>
                    </a:cxn>
                    <a:cxn ang="0">
                      <a:pos x="0" y="9"/>
                    </a:cxn>
                  </a:cxnLst>
                  <a:rect l="0" t="0" r="r" b="b"/>
                  <a:pathLst>
                    <a:path w="13" h="13">
                      <a:moveTo>
                        <a:pt x="0" y="9"/>
                      </a:moveTo>
                      <a:cubicBezTo>
                        <a:pt x="6" y="0"/>
                        <a:pt x="13" y="7"/>
                        <a:pt x="4" y="13"/>
                      </a:cubicBezTo>
                      <a:cubicBezTo>
                        <a:pt x="0" y="6"/>
                        <a:pt x="0" y="5"/>
                        <a:pt x="0"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9" name="Freeform 153"/>
                <p:cNvSpPr>
                  <a:spLocks/>
                </p:cNvSpPr>
                <p:nvPr userDrawn="1"/>
              </p:nvSpPr>
              <p:spPr bwMode="ltGray">
                <a:xfrm>
                  <a:off x="4262" y="389"/>
                  <a:ext cx="346" cy="189"/>
                </a:xfrm>
                <a:custGeom>
                  <a:avLst/>
                  <a:gdLst/>
                  <a:ahLst/>
                  <a:cxnLst>
                    <a:cxn ang="0">
                      <a:pos x="812" y="26"/>
                    </a:cxn>
                    <a:cxn ang="0">
                      <a:pos x="778" y="78"/>
                    </a:cxn>
                    <a:cxn ang="0">
                      <a:pos x="748" y="122"/>
                    </a:cxn>
                    <a:cxn ang="0">
                      <a:pos x="722" y="142"/>
                    </a:cxn>
                    <a:cxn ang="0">
                      <a:pos x="634" y="180"/>
                    </a:cxn>
                    <a:cxn ang="0">
                      <a:pos x="632" y="210"/>
                    </a:cxn>
                    <a:cxn ang="0">
                      <a:pos x="604" y="230"/>
                    </a:cxn>
                    <a:cxn ang="0">
                      <a:pos x="620" y="178"/>
                    </a:cxn>
                    <a:cxn ang="0">
                      <a:pos x="576" y="188"/>
                    </a:cxn>
                    <a:cxn ang="0">
                      <a:pos x="556" y="218"/>
                    </a:cxn>
                    <a:cxn ang="0">
                      <a:pos x="596" y="280"/>
                    </a:cxn>
                    <a:cxn ang="0">
                      <a:pos x="594" y="368"/>
                    </a:cxn>
                    <a:cxn ang="0">
                      <a:pos x="542" y="406"/>
                    </a:cxn>
                    <a:cxn ang="0">
                      <a:pos x="522" y="386"/>
                    </a:cxn>
                    <a:cxn ang="0">
                      <a:pos x="482" y="348"/>
                    </a:cxn>
                    <a:cxn ang="0">
                      <a:pos x="462" y="348"/>
                    </a:cxn>
                    <a:cxn ang="0">
                      <a:pos x="450" y="394"/>
                    </a:cxn>
                    <a:cxn ang="0">
                      <a:pos x="500" y="464"/>
                    </a:cxn>
                    <a:cxn ang="0">
                      <a:pos x="510" y="524"/>
                    </a:cxn>
                    <a:cxn ang="0">
                      <a:pos x="526" y="560"/>
                    </a:cxn>
                    <a:cxn ang="0">
                      <a:pos x="492" y="544"/>
                    </a:cxn>
                    <a:cxn ang="0">
                      <a:pos x="470" y="518"/>
                    </a:cxn>
                    <a:cxn ang="0">
                      <a:pos x="422" y="424"/>
                    </a:cxn>
                    <a:cxn ang="0">
                      <a:pos x="426" y="310"/>
                    </a:cxn>
                    <a:cxn ang="0">
                      <a:pos x="422" y="268"/>
                    </a:cxn>
                    <a:cxn ang="0">
                      <a:pos x="412" y="276"/>
                    </a:cxn>
                    <a:cxn ang="0">
                      <a:pos x="386" y="266"/>
                    </a:cxn>
                    <a:cxn ang="0">
                      <a:pos x="360" y="170"/>
                    </a:cxn>
                    <a:cxn ang="0">
                      <a:pos x="330" y="166"/>
                    </a:cxn>
                    <a:cxn ang="0">
                      <a:pos x="288" y="172"/>
                    </a:cxn>
                    <a:cxn ang="0">
                      <a:pos x="242" y="232"/>
                    </a:cxn>
                    <a:cxn ang="0">
                      <a:pos x="196" y="268"/>
                    </a:cxn>
                    <a:cxn ang="0">
                      <a:pos x="184" y="274"/>
                    </a:cxn>
                    <a:cxn ang="0">
                      <a:pos x="160" y="328"/>
                    </a:cxn>
                    <a:cxn ang="0">
                      <a:pos x="152" y="354"/>
                    </a:cxn>
                    <a:cxn ang="0">
                      <a:pos x="128" y="404"/>
                    </a:cxn>
                    <a:cxn ang="0">
                      <a:pos x="94" y="392"/>
                    </a:cxn>
                    <a:cxn ang="0">
                      <a:pos x="66" y="258"/>
                    </a:cxn>
                    <a:cxn ang="0">
                      <a:pos x="72" y="156"/>
                    </a:cxn>
                    <a:cxn ang="0">
                      <a:pos x="44" y="180"/>
                    </a:cxn>
                    <a:cxn ang="0">
                      <a:pos x="20" y="150"/>
                    </a:cxn>
                    <a:cxn ang="0">
                      <a:pos x="24" y="138"/>
                    </a:cxn>
                    <a:cxn ang="0">
                      <a:pos x="0" y="92"/>
                    </a:cxn>
                    <a:cxn ang="0">
                      <a:pos x="798" y="6"/>
                    </a:cxn>
                  </a:cxnLst>
                  <a:rect l="0" t="0" r="r" b="b"/>
                  <a:pathLst>
                    <a:path w="812" h="564">
                      <a:moveTo>
                        <a:pt x="798" y="6"/>
                      </a:moveTo>
                      <a:cubicBezTo>
                        <a:pt x="801" y="15"/>
                        <a:pt x="809" y="16"/>
                        <a:pt x="812" y="26"/>
                      </a:cubicBezTo>
                      <a:cubicBezTo>
                        <a:pt x="809" y="36"/>
                        <a:pt x="801" y="41"/>
                        <a:pt x="796" y="50"/>
                      </a:cubicBezTo>
                      <a:cubicBezTo>
                        <a:pt x="791" y="61"/>
                        <a:pt x="788" y="71"/>
                        <a:pt x="778" y="78"/>
                      </a:cubicBezTo>
                      <a:cubicBezTo>
                        <a:pt x="773" y="85"/>
                        <a:pt x="771" y="88"/>
                        <a:pt x="774" y="96"/>
                      </a:cubicBezTo>
                      <a:cubicBezTo>
                        <a:pt x="767" y="107"/>
                        <a:pt x="758" y="114"/>
                        <a:pt x="748" y="122"/>
                      </a:cubicBezTo>
                      <a:cubicBezTo>
                        <a:pt x="744" y="125"/>
                        <a:pt x="736" y="130"/>
                        <a:pt x="736" y="130"/>
                      </a:cubicBezTo>
                      <a:cubicBezTo>
                        <a:pt x="740" y="141"/>
                        <a:pt x="731" y="140"/>
                        <a:pt x="722" y="142"/>
                      </a:cubicBezTo>
                      <a:cubicBezTo>
                        <a:pt x="716" y="148"/>
                        <a:pt x="712" y="151"/>
                        <a:pt x="704" y="154"/>
                      </a:cubicBezTo>
                      <a:cubicBezTo>
                        <a:pt x="686" y="150"/>
                        <a:pt x="650" y="169"/>
                        <a:pt x="634" y="180"/>
                      </a:cubicBezTo>
                      <a:cubicBezTo>
                        <a:pt x="636" y="189"/>
                        <a:pt x="631" y="193"/>
                        <a:pt x="640" y="196"/>
                      </a:cubicBezTo>
                      <a:cubicBezTo>
                        <a:pt x="643" y="205"/>
                        <a:pt x="640" y="207"/>
                        <a:pt x="632" y="210"/>
                      </a:cubicBezTo>
                      <a:cubicBezTo>
                        <a:pt x="626" y="219"/>
                        <a:pt x="623" y="226"/>
                        <a:pt x="614" y="232"/>
                      </a:cubicBezTo>
                      <a:cubicBezTo>
                        <a:pt x="611" y="231"/>
                        <a:pt x="606" y="233"/>
                        <a:pt x="604" y="230"/>
                      </a:cubicBezTo>
                      <a:cubicBezTo>
                        <a:pt x="599" y="220"/>
                        <a:pt x="610" y="199"/>
                        <a:pt x="620" y="196"/>
                      </a:cubicBezTo>
                      <a:cubicBezTo>
                        <a:pt x="623" y="187"/>
                        <a:pt x="617" y="187"/>
                        <a:pt x="620" y="178"/>
                      </a:cubicBezTo>
                      <a:cubicBezTo>
                        <a:pt x="617" y="164"/>
                        <a:pt x="609" y="168"/>
                        <a:pt x="598" y="172"/>
                      </a:cubicBezTo>
                      <a:cubicBezTo>
                        <a:pt x="592" y="180"/>
                        <a:pt x="585" y="185"/>
                        <a:pt x="576" y="188"/>
                      </a:cubicBezTo>
                      <a:cubicBezTo>
                        <a:pt x="572" y="194"/>
                        <a:pt x="568" y="200"/>
                        <a:pt x="564" y="206"/>
                      </a:cubicBezTo>
                      <a:cubicBezTo>
                        <a:pt x="561" y="210"/>
                        <a:pt x="556" y="218"/>
                        <a:pt x="556" y="218"/>
                      </a:cubicBezTo>
                      <a:cubicBezTo>
                        <a:pt x="558" y="234"/>
                        <a:pt x="559" y="243"/>
                        <a:pt x="572" y="252"/>
                      </a:cubicBezTo>
                      <a:cubicBezTo>
                        <a:pt x="579" y="262"/>
                        <a:pt x="586" y="273"/>
                        <a:pt x="596" y="280"/>
                      </a:cubicBezTo>
                      <a:cubicBezTo>
                        <a:pt x="598" y="286"/>
                        <a:pt x="602" y="298"/>
                        <a:pt x="602" y="298"/>
                      </a:cubicBezTo>
                      <a:cubicBezTo>
                        <a:pt x="601" y="308"/>
                        <a:pt x="599" y="361"/>
                        <a:pt x="594" y="368"/>
                      </a:cubicBezTo>
                      <a:cubicBezTo>
                        <a:pt x="590" y="374"/>
                        <a:pt x="576" y="378"/>
                        <a:pt x="570" y="382"/>
                      </a:cubicBezTo>
                      <a:cubicBezTo>
                        <a:pt x="563" y="393"/>
                        <a:pt x="550" y="396"/>
                        <a:pt x="542" y="406"/>
                      </a:cubicBezTo>
                      <a:cubicBezTo>
                        <a:pt x="536" y="413"/>
                        <a:pt x="539" y="417"/>
                        <a:pt x="530" y="420"/>
                      </a:cubicBezTo>
                      <a:cubicBezTo>
                        <a:pt x="526" y="408"/>
                        <a:pt x="538" y="391"/>
                        <a:pt x="522" y="386"/>
                      </a:cubicBezTo>
                      <a:cubicBezTo>
                        <a:pt x="516" y="377"/>
                        <a:pt x="510" y="364"/>
                        <a:pt x="502" y="356"/>
                      </a:cubicBezTo>
                      <a:cubicBezTo>
                        <a:pt x="497" y="341"/>
                        <a:pt x="505" y="360"/>
                        <a:pt x="482" y="348"/>
                      </a:cubicBezTo>
                      <a:cubicBezTo>
                        <a:pt x="478" y="346"/>
                        <a:pt x="478" y="339"/>
                        <a:pt x="474" y="336"/>
                      </a:cubicBezTo>
                      <a:cubicBezTo>
                        <a:pt x="470" y="323"/>
                        <a:pt x="466" y="342"/>
                        <a:pt x="462" y="348"/>
                      </a:cubicBezTo>
                      <a:cubicBezTo>
                        <a:pt x="460" y="358"/>
                        <a:pt x="456" y="363"/>
                        <a:pt x="454" y="374"/>
                      </a:cubicBezTo>
                      <a:cubicBezTo>
                        <a:pt x="457" y="383"/>
                        <a:pt x="455" y="387"/>
                        <a:pt x="450" y="394"/>
                      </a:cubicBezTo>
                      <a:cubicBezTo>
                        <a:pt x="454" y="399"/>
                        <a:pt x="464" y="411"/>
                        <a:pt x="466" y="418"/>
                      </a:cubicBezTo>
                      <a:cubicBezTo>
                        <a:pt x="474" y="443"/>
                        <a:pt x="472" y="458"/>
                        <a:pt x="500" y="464"/>
                      </a:cubicBezTo>
                      <a:cubicBezTo>
                        <a:pt x="507" y="469"/>
                        <a:pt x="510" y="474"/>
                        <a:pt x="516" y="480"/>
                      </a:cubicBezTo>
                      <a:cubicBezTo>
                        <a:pt x="511" y="494"/>
                        <a:pt x="513" y="509"/>
                        <a:pt x="510" y="524"/>
                      </a:cubicBezTo>
                      <a:cubicBezTo>
                        <a:pt x="512" y="537"/>
                        <a:pt x="511" y="541"/>
                        <a:pt x="522" y="548"/>
                      </a:cubicBezTo>
                      <a:cubicBezTo>
                        <a:pt x="523" y="552"/>
                        <a:pt x="525" y="556"/>
                        <a:pt x="526" y="560"/>
                      </a:cubicBezTo>
                      <a:cubicBezTo>
                        <a:pt x="527" y="564"/>
                        <a:pt x="514" y="556"/>
                        <a:pt x="514" y="556"/>
                      </a:cubicBezTo>
                      <a:cubicBezTo>
                        <a:pt x="502" y="564"/>
                        <a:pt x="501" y="551"/>
                        <a:pt x="492" y="544"/>
                      </a:cubicBezTo>
                      <a:cubicBezTo>
                        <a:pt x="488" y="541"/>
                        <a:pt x="480" y="536"/>
                        <a:pt x="480" y="536"/>
                      </a:cubicBezTo>
                      <a:cubicBezTo>
                        <a:pt x="471" y="522"/>
                        <a:pt x="474" y="529"/>
                        <a:pt x="470" y="518"/>
                      </a:cubicBezTo>
                      <a:cubicBezTo>
                        <a:pt x="467" y="491"/>
                        <a:pt x="461" y="446"/>
                        <a:pt x="436" y="430"/>
                      </a:cubicBezTo>
                      <a:cubicBezTo>
                        <a:pt x="428" y="433"/>
                        <a:pt x="425" y="433"/>
                        <a:pt x="422" y="424"/>
                      </a:cubicBezTo>
                      <a:cubicBezTo>
                        <a:pt x="427" y="404"/>
                        <a:pt x="432" y="383"/>
                        <a:pt x="438" y="364"/>
                      </a:cubicBezTo>
                      <a:cubicBezTo>
                        <a:pt x="436" y="343"/>
                        <a:pt x="431" y="330"/>
                        <a:pt x="426" y="310"/>
                      </a:cubicBezTo>
                      <a:cubicBezTo>
                        <a:pt x="429" y="302"/>
                        <a:pt x="425" y="300"/>
                        <a:pt x="422" y="292"/>
                      </a:cubicBezTo>
                      <a:cubicBezTo>
                        <a:pt x="424" y="282"/>
                        <a:pt x="428" y="277"/>
                        <a:pt x="422" y="268"/>
                      </a:cubicBezTo>
                      <a:cubicBezTo>
                        <a:pt x="420" y="269"/>
                        <a:pt x="418" y="269"/>
                        <a:pt x="416" y="270"/>
                      </a:cubicBezTo>
                      <a:cubicBezTo>
                        <a:pt x="414" y="272"/>
                        <a:pt x="414" y="275"/>
                        <a:pt x="412" y="276"/>
                      </a:cubicBezTo>
                      <a:cubicBezTo>
                        <a:pt x="408" y="278"/>
                        <a:pt x="400" y="280"/>
                        <a:pt x="400" y="280"/>
                      </a:cubicBezTo>
                      <a:cubicBezTo>
                        <a:pt x="394" y="274"/>
                        <a:pt x="389" y="274"/>
                        <a:pt x="386" y="266"/>
                      </a:cubicBezTo>
                      <a:cubicBezTo>
                        <a:pt x="391" y="251"/>
                        <a:pt x="379" y="206"/>
                        <a:pt x="364" y="196"/>
                      </a:cubicBezTo>
                      <a:cubicBezTo>
                        <a:pt x="357" y="186"/>
                        <a:pt x="358" y="182"/>
                        <a:pt x="360" y="170"/>
                      </a:cubicBezTo>
                      <a:cubicBezTo>
                        <a:pt x="358" y="160"/>
                        <a:pt x="356" y="147"/>
                        <a:pt x="346" y="144"/>
                      </a:cubicBezTo>
                      <a:cubicBezTo>
                        <a:pt x="343" y="154"/>
                        <a:pt x="338" y="160"/>
                        <a:pt x="330" y="166"/>
                      </a:cubicBezTo>
                      <a:cubicBezTo>
                        <a:pt x="323" y="164"/>
                        <a:pt x="308" y="160"/>
                        <a:pt x="308" y="160"/>
                      </a:cubicBezTo>
                      <a:cubicBezTo>
                        <a:pt x="296" y="162"/>
                        <a:pt x="297" y="166"/>
                        <a:pt x="288" y="172"/>
                      </a:cubicBezTo>
                      <a:cubicBezTo>
                        <a:pt x="284" y="185"/>
                        <a:pt x="282" y="191"/>
                        <a:pt x="268" y="196"/>
                      </a:cubicBezTo>
                      <a:cubicBezTo>
                        <a:pt x="264" y="200"/>
                        <a:pt x="243" y="231"/>
                        <a:pt x="242" y="232"/>
                      </a:cubicBezTo>
                      <a:cubicBezTo>
                        <a:pt x="231" y="239"/>
                        <a:pt x="215" y="247"/>
                        <a:pt x="206" y="256"/>
                      </a:cubicBezTo>
                      <a:cubicBezTo>
                        <a:pt x="202" y="260"/>
                        <a:pt x="200" y="265"/>
                        <a:pt x="196" y="268"/>
                      </a:cubicBezTo>
                      <a:cubicBezTo>
                        <a:pt x="194" y="269"/>
                        <a:pt x="192" y="269"/>
                        <a:pt x="190" y="270"/>
                      </a:cubicBezTo>
                      <a:cubicBezTo>
                        <a:pt x="188" y="271"/>
                        <a:pt x="186" y="272"/>
                        <a:pt x="184" y="274"/>
                      </a:cubicBezTo>
                      <a:cubicBezTo>
                        <a:pt x="180" y="278"/>
                        <a:pt x="172" y="286"/>
                        <a:pt x="172" y="286"/>
                      </a:cubicBezTo>
                      <a:cubicBezTo>
                        <a:pt x="167" y="300"/>
                        <a:pt x="165" y="314"/>
                        <a:pt x="160" y="328"/>
                      </a:cubicBezTo>
                      <a:cubicBezTo>
                        <a:pt x="158" y="335"/>
                        <a:pt x="156" y="341"/>
                        <a:pt x="154" y="348"/>
                      </a:cubicBezTo>
                      <a:cubicBezTo>
                        <a:pt x="153" y="350"/>
                        <a:pt x="152" y="354"/>
                        <a:pt x="152" y="354"/>
                      </a:cubicBezTo>
                      <a:cubicBezTo>
                        <a:pt x="152" y="359"/>
                        <a:pt x="156" y="384"/>
                        <a:pt x="146" y="392"/>
                      </a:cubicBezTo>
                      <a:cubicBezTo>
                        <a:pt x="141" y="397"/>
                        <a:pt x="128" y="404"/>
                        <a:pt x="128" y="404"/>
                      </a:cubicBezTo>
                      <a:cubicBezTo>
                        <a:pt x="125" y="412"/>
                        <a:pt x="122" y="421"/>
                        <a:pt x="114" y="424"/>
                      </a:cubicBezTo>
                      <a:cubicBezTo>
                        <a:pt x="100" y="419"/>
                        <a:pt x="97" y="405"/>
                        <a:pt x="94" y="392"/>
                      </a:cubicBezTo>
                      <a:cubicBezTo>
                        <a:pt x="86" y="362"/>
                        <a:pt x="82" y="332"/>
                        <a:pt x="72" y="302"/>
                      </a:cubicBezTo>
                      <a:cubicBezTo>
                        <a:pt x="71" y="281"/>
                        <a:pt x="70" y="275"/>
                        <a:pt x="66" y="258"/>
                      </a:cubicBezTo>
                      <a:cubicBezTo>
                        <a:pt x="66" y="251"/>
                        <a:pt x="68" y="219"/>
                        <a:pt x="64" y="208"/>
                      </a:cubicBezTo>
                      <a:cubicBezTo>
                        <a:pt x="70" y="191"/>
                        <a:pt x="66" y="173"/>
                        <a:pt x="72" y="156"/>
                      </a:cubicBezTo>
                      <a:cubicBezTo>
                        <a:pt x="66" y="139"/>
                        <a:pt x="60" y="168"/>
                        <a:pt x="56" y="172"/>
                      </a:cubicBezTo>
                      <a:cubicBezTo>
                        <a:pt x="53" y="175"/>
                        <a:pt x="44" y="180"/>
                        <a:pt x="44" y="180"/>
                      </a:cubicBezTo>
                      <a:cubicBezTo>
                        <a:pt x="35" y="177"/>
                        <a:pt x="28" y="173"/>
                        <a:pt x="24" y="162"/>
                      </a:cubicBezTo>
                      <a:cubicBezTo>
                        <a:pt x="23" y="158"/>
                        <a:pt x="20" y="150"/>
                        <a:pt x="20" y="150"/>
                      </a:cubicBezTo>
                      <a:cubicBezTo>
                        <a:pt x="30" y="148"/>
                        <a:pt x="30" y="143"/>
                        <a:pt x="38" y="138"/>
                      </a:cubicBezTo>
                      <a:cubicBezTo>
                        <a:pt x="35" y="128"/>
                        <a:pt x="31" y="133"/>
                        <a:pt x="24" y="138"/>
                      </a:cubicBezTo>
                      <a:cubicBezTo>
                        <a:pt x="15" y="135"/>
                        <a:pt x="15" y="132"/>
                        <a:pt x="18" y="124"/>
                      </a:cubicBezTo>
                      <a:cubicBezTo>
                        <a:pt x="11" y="114"/>
                        <a:pt x="9" y="101"/>
                        <a:pt x="0" y="92"/>
                      </a:cubicBezTo>
                      <a:lnTo>
                        <a:pt x="76" y="0"/>
                      </a:lnTo>
                      <a:lnTo>
                        <a:pt x="798" y="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0" name="Freeform 154"/>
                <p:cNvSpPr>
                  <a:spLocks/>
                </p:cNvSpPr>
                <p:nvPr userDrawn="1"/>
              </p:nvSpPr>
              <p:spPr bwMode="ltGray">
                <a:xfrm>
                  <a:off x="4322" y="519"/>
                  <a:ext cx="19" cy="29"/>
                </a:xfrm>
                <a:custGeom>
                  <a:avLst/>
                  <a:gdLst/>
                  <a:ahLst/>
                  <a:cxnLst>
                    <a:cxn ang="0">
                      <a:pos x="7" y="11"/>
                    </a:cxn>
                    <a:cxn ang="0">
                      <a:pos x="17" y="3"/>
                    </a:cxn>
                    <a:cxn ang="0">
                      <a:pos x="37" y="33"/>
                    </a:cxn>
                    <a:cxn ang="0">
                      <a:pos x="19" y="85"/>
                    </a:cxn>
                    <a:cxn ang="0">
                      <a:pos x="1" y="69"/>
                    </a:cxn>
                    <a:cxn ang="0">
                      <a:pos x="7" y="11"/>
                    </a:cxn>
                  </a:cxnLst>
                  <a:rect l="0" t="0" r="r" b="b"/>
                  <a:pathLst>
                    <a:path w="43" h="85">
                      <a:moveTo>
                        <a:pt x="7" y="11"/>
                      </a:moveTo>
                      <a:cubicBezTo>
                        <a:pt x="4" y="2"/>
                        <a:pt x="9" y="0"/>
                        <a:pt x="17" y="3"/>
                      </a:cubicBezTo>
                      <a:cubicBezTo>
                        <a:pt x="24" y="13"/>
                        <a:pt x="28" y="24"/>
                        <a:pt x="37" y="33"/>
                      </a:cubicBezTo>
                      <a:cubicBezTo>
                        <a:pt x="43" y="52"/>
                        <a:pt x="40" y="78"/>
                        <a:pt x="19" y="85"/>
                      </a:cubicBezTo>
                      <a:cubicBezTo>
                        <a:pt x="6" y="81"/>
                        <a:pt x="5" y="81"/>
                        <a:pt x="1" y="69"/>
                      </a:cubicBezTo>
                      <a:cubicBezTo>
                        <a:pt x="2" y="66"/>
                        <a:pt x="0" y="4"/>
                        <a:pt x="7"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1" name="Freeform 155"/>
                <p:cNvSpPr>
                  <a:spLocks/>
                </p:cNvSpPr>
                <p:nvPr userDrawn="1"/>
              </p:nvSpPr>
              <p:spPr bwMode="ltGray">
                <a:xfrm>
                  <a:off x="4589" y="421"/>
                  <a:ext cx="18" cy="24"/>
                </a:xfrm>
                <a:custGeom>
                  <a:avLst/>
                  <a:gdLst/>
                  <a:ahLst/>
                  <a:cxnLst>
                    <a:cxn ang="0">
                      <a:pos x="13" y="28"/>
                    </a:cxn>
                    <a:cxn ang="0">
                      <a:pos x="29" y="2"/>
                    </a:cxn>
                    <a:cxn ang="0">
                      <a:pos x="43" y="4"/>
                    </a:cxn>
                    <a:cxn ang="0">
                      <a:pos x="39" y="26"/>
                    </a:cxn>
                    <a:cxn ang="0">
                      <a:pos x="13" y="74"/>
                    </a:cxn>
                    <a:cxn ang="0">
                      <a:pos x="7" y="60"/>
                    </a:cxn>
                    <a:cxn ang="0">
                      <a:pos x="3" y="36"/>
                    </a:cxn>
                    <a:cxn ang="0">
                      <a:pos x="13" y="28"/>
                    </a:cxn>
                  </a:cxnLst>
                  <a:rect l="0" t="0" r="r" b="b"/>
                  <a:pathLst>
                    <a:path w="44" h="74">
                      <a:moveTo>
                        <a:pt x="13" y="28"/>
                      </a:moveTo>
                      <a:cubicBezTo>
                        <a:pt x="15" y="13"/>
                        <a:pt x="14" y="7"/>
                        <a:pt x="29" y="2"/>
                      </a:cubicBezTo>
                      <a:cubicBezTo>
                        <a:pt x="34" y="3"/>
                        <a:pt x="40" y="0"/>
                        <a:pt x="43" y="4"/>
                      </a:cubicBezTo>
                      <a:cubicBezTo>
                        <a:pt x="44" y="6"/>
                        <a:pt x="41" y="21"/>
                        <a:pt x="39" y="26"/>
                      </a:cubicBezTo>
                      <a:cubicBezTo>
                        <a:pt x="31" y="43"/>
                        <a:pt x="30" y="63"/>
                        <a:pt x="13" y="74"/>
                      </a:cubicBezTo>
                      <a:cubicBezTo>
                        <a:pt x="4" y="71"/>
                        <a:pt x="4" y="68"/>
                        <a:pt x="7" y="60"/>
                      </a:cubicBezTo>
                      <a:cubicBezTo>
                        <a:pt x="5" y="50"/>
                        <a:pt x="0" y="46"/>
                        <a:pt x="3" y="36"/>
                      </a:cubicBezTo>
                      <a:cubicBezTo>
                        <a:pt x="4" y="32"/>
                        <a:pt x="8" y="23"/>
                        <a:pt x="1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2" name="Freeform 156"/>
                <p:cNvSpPr>
                  <a:spLocks/>
                </p:cNvSpPr>
                <p:nvPr userDrawn="1"/>
              </p:nvSpPr>
              <p:spPr bwMode="ltGray">
                <a:xfrm>
                  <a:off x="4639" y="409"/>
                  <a:ext cx="9" cy="10"/>
                </a:xfrm>
                <a:custGeom>
                  <a:avLst/>
                  <a:gdLst/>
                  <a:ahLst/>
                  <a:cxnLst>
                    <a:cxn ang="0">
                      <a:pos x="7" y="16"/>
                    </a:cxn>
                    <a:cxn ang="0">
                      <a:pos x="5" y="30"/>
                    </a:cxn>
                    <a:cxn ang="0">
                      <a:pos x="7" y="16"/>
                    </a:cxn>
                  </a:cxnLst>
                  <a:rect l="0" t="0" r="r" b="b"/>
                  <a:pathLst>
                    <a:path w="20" h="30">
                      <a:moveTo>
                        <a:pt x="7" y="16"/>
                      </a:moveTo>
                      <a:cubicBezTo>
                        <a:pt x="18" y="0"/>
                        <a:pt x="20" y="20"/>
                        <a:pt x="5" y="30"/>
                      </a:cubicBezTo>
                      <a:cubicBezTo>
                        <a:pt x="0" y="23"/>
                        <a:pt x="1" y="22"/>
                        <a:pt x="7"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3" name="Freeform 157"/>
                <p:cNvSpPr>
                  <a:spLocks/>
                </p:cNvSpPr>
                <p:nvPr userDrawn="1"/>
              </p:nvSpPr>
              <p:spPr bwMode="ltGray">
                <a:xfrm>
                  <a:off x="3710" y="315"/>
                  <a:ext cx="432" cy="354"/>
                </a:xfrm>
                <a:custGeom>
                  <a:avLst/>
                  <a:gdLst/>
                  <a:ahLst/>
                  <a:cxnLst>
                    <a:cxn ang="0">
                      <a:pos x="481" y="464"/>
                    </a:cxn>
                    <a:cxn ang="0">
                      <a:pos x="486" y="451"/>
                    </a:cxn>
                    <a:cxn ang="0">
                      <a:pos x="500" y="413"/>
                    </a:cxn>
                    <a:cxn ang="0">
                      <a:pos x="309" y="287"/>
                    </a:cxn>
                    <a:cxn ang="0">
                      <a:pos x="282" y="346"/>
                    </a:cxn>
                    <a:cxn ang="0">
                      <a:pos x="303" y="556"/>
                    </a:cxn>
                    <a:cxn ang="0">
                      <a:pos x="282" y="494"/>
                    </a:cxn>
                    <a:cxn ang="0">
                      <a:pos x="242" y="439"/>
                    </a:cxn>
                    <a:cxn ang="0">
                      <a:pos x="245" y="413"/>
                    </a:cxn>
                    <a:cxn ang="0">
                      <a:pos x="247" y="394"/>
                    </a:cxn>
                    <a:cxn ang="0">
                      <a:pos x="220" y="375"/>
                    </a:cxn>
                    <a:cxn ang="0">
                      <a:pos x="194" y="346"/>
                    </a:cxn>
                    <a:cxn ang="0">
                      <a:pos x="148" y="354"/>
                    </a:cxn>
                    <a:cxn ang="0">
                      <a:pos x="126" y="365"/>
                    </a:cxn>
                    <a:cxn ang="0">
                      <a:pos x="78" y="365"/>
                    </a:cxn>
                    <a:cxn ang="0">
                      <a:pos x="22" y="312"/>
                    </a:cxn>
                    <a:cxn ang="0">
                      <a:pos x="11" y="295"/>
                    </a:cxn>
                    <a:cxn ang="0">
                      <a:pos x="0" y="264"/>
                    </a:cxn>
                    <a:cxn ang="0">
                      <a:pos x="24" y="213"/>
                    </a:cxn>
                    <a:cxn ang="0">
                      <a:pos x="32" y="181"/>
                    </a:cxn>
                    <a:cxn ang="0">
                      <a:pos x="51" y="143"/>
                    </a:cxn>
                    <a:cxn ang="0">
                      <a:pos x="81" y="116"/>
                    </a:cxn>
                    <a:cxn ang="0">
                      <a:pos x="167" y="67"/>
                    </a:cxn>
                    <a:cxn ang="0">
                      <a:pos x="220" y="30"/>
                    </a:cxn>
                    <a:cxn ang="0">
                      <a:pos x="258" y="6"/>
                    </a:cxn>
                    <a:cxn ang="0">
                      <a:pos x="363" y="2"/>
                    </a:cxn>
                    <a:cxn ang="0">
                      <a:pos x="398" y="0"/>
                    </a:cxn>
                    <a:cxn ang="0">
                      <a:pos x="384" y="34"/>
                    </a:cxn>
                    <a:cxn ang="0">
                      <a:pos x="443" y="84"/>
                    </a:cxn>
                    <a:cxn ang="0">
                      <a:pos x="497" y="74"/>
                    </a:cxn>
                    <a:cxn ang="0">
                      <a:pos x="529" y="82"/>
                    </a:cxn>
                    <a:cxn ang="0">
                      <a:pos x="559" y="97"/>
                    </a:cxn>
                    <a:cxn ang="0">
                      <a:pos x="572" y="188"/>
                    </a:cxn>
                    <a:cxn ang="0">
                      <a:pos x="572" y="240"/>
                    </a:cxn>
                    <a:cxn ang="0">
                      <a:pos x="599" y="283"/>
                    </a:cxn>
                    <a:cxn ang="0">
                      <a:pos x="645" y="300"/>
                    </a:cxn>
                    <a:cxn ang="0">
                      <a:pos x="680" y="295"/>
                    </a:cxn>
                    <a:cxn ang="0">
                      <a:pos x="664" y="340"/>
                    </a:cxn>
                    <a:cxn ang="0">
                      <a:pos x="599" y="407"/>
                    </a:cxn>
                    <a:cxn ang="0">
                      <a:pos x="548" y="485"/>
                    </a:cxn>
                    <a:cxn ang="0">
                      <a:pos x="556" y="508"/>
                    </a:cxn>
                    <a:cxn ang="0">
                      <a:pos x="435" y="556"/>
                    </a:cxn>
                  </a:cxnLst>
                  <a:rect l="0" t="0" r="r" b="b"/>
                  <a:pathLst>
                    <a:path w="682" h="557">
                      <a:moveTo>
                        <a:pt x="435" y="556"/>
                      </a:moveTo>
                      <a:lnTo>
                        <a:pt x="481" y="464"/>
                      </a:lnTo>
                      <a:lnTo>
                        <a:pt x="473" y="449"/>
                      </a:lnTo>
                      <a:lnTo>
                        <a:pt x="486" y="451"/>
                      </a:lnTo>
                      <a:lnTo>
                        <a:pt x="495" y="441"/>
                      </a:lnTo>
                      <a:lnTo>
                        <a:pt x="500" y="413"/>
                      </a:lnTo>
                      <a:lnTo>
                        <a:pt x="500" y="371"/>
                      </a:lnTo>
                      <a:lnTo>
                        <a:pt x="309" y="287"/>
                      </a:lnTo>
                      <a:lnTo>
                        <a:pt x="296" y="308"/>
                      </a:lnTo>
                      <a:lnTo>
                        <a:pt x="282" y="346"/>
                      </a:lnTo>
                      <a:lnTo>
                        <a:pt x="396" y="557"/>
                      </a:lnTo>
                      <a:lnTo>
                        <a:pt x="303" y="556"/>
                      </a:lnTo>
                      <a:lnTo>
                        <a:pt x="304" y="536"/>
                      </a:lnTo>
                      <a:cubicBezTo>
                        <a:pt x="284" y="520"/>
                        <a:pt x="296" y="510"/>
                        <a:pt x="282" y="494"/>
                      </a:cubicBezTo>
                      <a:cubicBezTo>
                        <a:pt x="276" y="475"/>
                        <a:pt x="267" y="468"/>
                        <a:pt x="253" y="451"/>
                      </a:cubicBezTo>
                      <a:cubicBezTo>
                        <a:pt x="249" y="447"/>
                        <a:pt x="245" y="443"/>
                        <a:pt x="242" y="439"/>
                      </a:cubicBezTo>
                      <a:lnTo>
                        <a:pt x="237" y="432"/>
                      </a:lnTo>
                      <a:cubicBezTo>
                        <a:pt x="237" y="432"/>
                        <a:pt x="245" y="413"/>
                        <a:pt x="245" y="413"/>
                      </a:cubicBezTo>
                      <a:cubicBezTo>
                        <a:pt x="247" y="409"/>
                        <a:pt x="250" y="401"/>
                        <a:pt x="250" y="401"/>
                      </a:cubicBezTo>
                      <a:cubicBezTo>
                        <a:pt x="249" y="399"/>
                        <a:pt x="247" y="397"/>
                        <a:pt x="247" y="394"/>
                      </a:cubicBezTo>
                      <a:cubicBezTo>
                        <a:pt x="248" y="390"/>
                        <a:pt x="253" y="382"/>
                        <a:pt x="253" y="382"/>
                      </a:cubicBezTo>
                      <a:cubicBezTo>
                        <a:pt x="243" y="370"/>
                        <a:pt x="237" y="371"/>
                        <a:pt x="220" y="375"/>
                      </a:cubicBezTo>
                      <a:cubicBezTo>
                        <a:pt x="217" y="371"/>
                        <a:pt x="210" y="369"/>
                        <a:pt x="207" y="365"/>
                      </a:cubicBezTo>
                      <a:cubicBezTo>
                        <a:pt x="185" y="337"/>
                        <a:pt x="216" y="363"/>
                        <a:pt x="194" y="346"/>
                      </a:cubicBezTo>
                      <a:cubicBezTo>
                        <a:pt x="167" y="349"/>
                        <a:pt x="179" y="346"/>
                        <a:pt x="156" y="352"/>
                      </a:cubicBezTo>
                      <a:cubicBezTo>
                        <a:pt x="153" y="353"/>
                        <a:pt x="148" y="354"/>
                        <a:pt x="148" y="354"/>
                      </a:cubicBezTo>
                      <a:cubicBezTo>
                        <a:pt x="146" y="356"/>
                        <a:pt x="145" y="359"/>
                        <a:pt x="142" y="361"/>
                      </a:cubicBezTo>
                      <a:cubicBezTo>
                        <a:pt x="138" y="363"/>
                        <a:pt x="126" y="365"/>
                        <a:pt x="126" y="365"/>
                      </a:cubicBezTo>
                      <a:cubicBezTo>
                        <a:pt x="105" y="354"/>
                        <a:pt x="116" y="355"/>
                        <a:pt x="94" y="361"/>
                      </a:cubicBezTo>
                      <a:cubicBezTo>
                        <a:pt x="89" y="362"/>
                        <a:pt x="78" y="365"/>
                        <a:pt x="78" y="365"/>
                      </a:cubicBezTo>
                      <a:cubicBezTo>
                        <a:pt x="62" y="383"/>
                        <a:pt x="46" y="346"/>
                        <a:pt x="35" y="337"/>
                      </a:cubicBezTo>
                      <a:cubicBezTo>
                        <a:pt x="32" y="330"/>
                        <a:pt x="24" y="320"/>
                        <a:pt x="22" y="312"/>
                      </a:cubicBezTo>
                      <a:cubicBezTo>
                        <a:pt x="20" y="308"/>
                        <a:pt x="22" y="303"/>
                        <a:pt x="19" y="300"/>
                      </a:cubicBezTo>
                      <a:cubicBezTo>
                        <a:pt x="17" y="297"/>
                        <a:pt x="13" y="297"/>
                        <a:pt x="11" y="295"/>
                      </a:cubicBezTo>
                      <a:cubicBezTo>
                        <a:pt x="3" y="277"/>
                        <a:pt x="15" y="306"/>
                        <a:pt x="5" y="276"/>
                      </a:cubicBezTo>
                      <a:cubicBezTo>
                        <a:pt x="4" y="272"/>
                        <a:pt x="0" y="264"/>
                        <a:pt x="0" y="264"/>
                      </a:cubicBezTo>
                      <a:cubicBezTo>
                        <a:pt x="3" y="253"/>
                        <a:pt x="2" y="248"/>
                        <a:pt x="13" y="243"/>
                      </a:cubicBezTo>
                      <a:cubicBezTo>
                        <a:pt x="20" y="221"/>
                        <a:pt x="17" y="231"/>
                        <a:pt x="24" y="213"/>
                      </a:cubicBezTo>
                      <a:cubicBezTo>
                        <a:pt x="26" y="209"/>
                        <a:pt x="30" y="200"/>
                        <a:pt x="30" y="200"/>
                      </a:cubicBezTo>
                      <a:cubicBezTo>
                        <a:pt x="26" y="192"/>
                        <a:pt x="24" y="191"/>
                        <a:pt x="32" y="181"/>
                      </a:cubicBezTo>
                      <a:cubicBezTo>
                        <a:pt x="36" y="177"/>
                        <a:pt x="43" y="169"/>
                        <a:pt x="43" y="169"/>
                      </a:cubicBezTo>
                      <a:cubicBezTo>
                        <a:pt x="37" y="155"/>
                        <a:pt x="36" y="153"/>
                        <a:pt x="51" y="143"/>
                      </a:cubicBezTo>
                      <a:cubicBezTo>
                        <a:pt x="56" y="140"/>
                        <a:pt x="67" y="135"/>
                        <a:pt x="67" y="135"/>
                      </a:cubicBezTo>
                      <a:cubicBezTo>
                        <a:pt x="73" y="129"/>
                        <a:pt x="75" y="122"/>
                        <a:pt x="81" y="116"/>
                      </a:cubicBezTo>
                      <a:cubicBezTo>
                        <a:pt x="89" y="107"/>
                        <a:pt x="102" y="105"/>
                        <a:pt x="113" y="99"/>
                      </a:cubicBezTo>
                      <a:cubicBezTo>
                        <a:pt x="125" y="85"/>
                        <a:pt x="149" y="76"/>
                        <a:pt x="167" y="67"/>
                      </a:cubicBezTo>
                      <a:cubicBezTo>
                        <a:pt x="174" y="59"/>
                        <a:pt x="175" y="50"/>
                        <a:pt x="188" y="46"/>
                      </a:cubicBezTo>
                      <a:cubicBezTo>
                        <a:pt x="198" y="39"/>
                        <a:pt x="208" y="36"/>
                        <a:pt x="220" y="30"/>
                      </a:cubicBezTo>
                      <a:cubicBezTo>
                        <a:pt x="223" y="28"/>
                        <a:pt x="228" y="25"/>
                        <a:pt x="228" y="25"/>
                      </a:cubicBezTo>
                      <a:cubicBezTo>
                        <a:pt x="237" y="16"/>
                        <a:pt x="245" y="10"/>
                        <a:pt x="258" y="6"/>
                      </a:cubicBezTo>
                      <a:cubicBezTo>
                        <a:pt x="269" y="31"/>
                        <a:pt x="301" y="6"/>
                        <a:pt x="320" y="4"/>
                      </a:cubicBezTo>
                      <a:cubicBezTo>
                        <a:pt x="334" y="3"/>
                        <a:pt x="349" y="3"/>
                        <a:pt x="363" y="2"/>
                      </a:cubicBezTo>
                      <a:cubicBezTo>
                        <a:pt x="369" y="3"/>
                        <a:pt x="376" y="5"/>
                        <a:pt x="382" y="4"/>
                      </a:cubicBezTo>
                      <a:cubicBezTo>
                        <a:pt x="387" y="4"/>
                        <a:pt x="398" y="0"/>
                        <a:pt x="398" y="0"/>
                      </a:cubicBezTo>
                      <a:cubicBezTo>
                        <a:pt x="415" y="8"/>
                        <a:pt x="406" y="16"/>
                        <a:pt x="400" y="30"/>
                      </a:cubicBezTo>
                      <a:cubicBezTo>
                        <a:pt x="398" y="34"/>
                        <a:pt x="384" y="34"/>
                        <a:pt x="384" y="34"/>
                      </a:cubicBezTo>
                      <a:cubicBezTo>
                        <a:pt x="379" y="47"/>
                        <a:pt x="398" y="51"/>
                        <a:pt x="411" y="55"/>
                      </a:cubicBezTo>
                      <a:cubicBezTo>
                        <a:pt x="419" y="72"/>
                        <a:pt x="421" y="79"/>
                        <a:pt x="443" y="84"/>
                      </a:cubicBezTo>
                      <a:cubicBezTo>
                        <a:pt x="461" y="71"/>
                        <a:pt x="435" y="65"/>
                        <a:pt x="468" y="57"/>
                      </a:cubicBezTo>
                      <a:cubicBezTo>
                        <a:pt x="482" y="61"/>
                        <a:pt x="485" y="70"/>
                        <a:pt x="497" y="74"/>
                      </a:cubicBezTo>
                      <a:cubicBezTo>
                        <a:pt x="505" y="76"/>
                        <a:pt x="513" y="78"/>
                        <a:pt x="521" y="80"/>
                      </a:cubicBezTo>
                      <a:cubicBezTo>
                        <a:pt x="524" y="81"/>
                        <a:pt x="529" y="82"/>
                        <a:pt x="529" y="82"/>
                      </a:cubicBezTo>
                      <a:cubicBezTo>
                        <a:pt x="547" y="78"/>
                        <a:pt x="547" y="76"/>
                        <a:pt x="562" y="84"/>
                      </a:cubicBezTo>
                      <a:cubicBezTo>
                        <a:pt x="566" y="95"/>
                        <a:pt x="565" y="86"/>
                        <a:pt x="559" y="97"/>
                      </a:cubicBezTo>
                      <a:cubicBezTo>
                        <a:pt x="557" y="101"/>
                        <a:pt x="554" y="110"/>
                        <a:pt x="554" y="110"/>
                      </a:cubicBezTo>
                      <a:cubicBezTo>
                        <a:pt x="556" y="132"/>
                        <a:pt x="556" y="168"/>
                        <a:pt x="572" y="188"/>
                      </a:cubicBezTo>
                      <a:cubicBezTo>
                        <a:pt x="568" y="198"/>
                        <a:pt x="564" y="208"/>
                        <a:pt x="562" y="219"/>
                      </a:cubicBezTo>
                      <a:cubicBezTo>
                        <a:pt x="564" y="227"/>
                        <a:pt x="569" y="233"/>
                        <a:pt x="572" y="240"/>
                      </a:cubicBezTo>
                      <a:cubicBezTo>
                        <a:pt x="573" y="247"/>
                        <a:pt x="572" y="254"/>
                        <a:pt x="575" y="259"/>
                      </a:cubicBezTo>
                      <a:cubicBezTo>
                        <a:pt x="577" y="263"/>
                        <a:pt x="595" y="272"/>
                        <a:pt x="599" y="283"/>
                      </a:cubicBezTo>
                      <a:cubicBezTo>
                        <a:pt x="594" y="295"/>
                        <a:pt x="603" y="306"/>
                        <a:pt x="618" y="310"/>
                      </a:cubicBezTo>
                      <a:cubicBezTo>
                        <a:pt x="630" y="307"/>
                        <a:pt x="638" y="308"/>
                        <a:pt x="645" y="300"/>
                      </a:cubicBezTo>
                      <a:cubicBezTo>
                        <a:pt x="660" y="302"/>
                        <a:pt x="663" y="303"/>
                        <a:pt x="672" y="293"/>
                      </a:cubicBezTo>
                      <a:cubicBezTo>
                        <a:pt x="675" y="294"/>
                        <a:pt x="679" y="293"/>
                        <a:pt x="680" y="295"/>
                      </a:cubicBezTo>
                      <a:cubicBezTo>
                        <a:pt x="682" y="301"/>
                        <a:pt x="674" y="321"/>
                        <a:pt x="672" y="327"/>
                      </a:cubicBezTo>
                      <a:cubicBezTo>
                        <a:pt x="668" y="340"/>
                        <a:pt x="671" y="326"/>
                        <a:pt x="664" y="340"/>
                      </a:cubicBezTo>
                      <a:cubicBezTo>
                        <a:pt x="652" y="360"/>
                        <a:pt x="646" y="381"/>
                        <a:pt x="621" y="394"/>
                      </a:cubicBezTo>
                      <a:cubicBezTo>
                        <a:pt x="614" y="402"/>
                        <a:pt x="609" y="402"/>
                        <a:pt x="599" y="407"/>
                      </a:cubicBezTo>
                      <a:cubicBezTo>
                        <a:pt x="590" y="418"/>
                        <a:pt x="579" y="429"/>
                        <a:pt x="567" y="439"/>
                      </a:cubicBezTo>
                      <a:cubicBezTo>
                        <a:pt x="560" y="454"/>
                        <a:pt x="555" y="470"/>
                        <a:pt x="548" y="485"/>
                      </a:cubicBezTo>
                      <a:cubicBezTo>
                        <a:pt x="549" y="489"/>
                        <a:pt x="550" y="492"/>
                        <a:pt x="551" y="496"/>
                      </a:cubicBezTo>
                      <a:cubicBezTo>
                        <a:pt x="552" y="500"/>
                        <a:pt x="556" y="508"/>
                        <a:pt x="556" y="508"/>
                      </a:cubicBezTo>
                      <a:cubicBezTo>
                        <a:pt x="559" y="524"/>
                        <a:pt x="562" y="546"/>
                        <a:pt x="576" y="557"/>
                      </a:cubicBezTo>
                      <a:lnTo>
                        <a:pt x="435" y="55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4" name="Freeform 158"/>
                <p:cNvSpPr>
                  <a:spLocks/>
                </p:cNvSpPr>
                <p:nvPr userDrawn="1"/>
              </p:nvSpPr>
              <p:spPr bwMode="ltGray">
                <a:xfrm>
                  <a:off x="3878" y="448"/>
                  <a:ext cx="163" cy="221"/>
                </a:xfrm>
                <a:custGeom>
                  <a:avLst/>
                  <a:gdLst/>
                  <a:ahLst/>
                  <a:cxnLst>
                    <a:cxn ang="0">
                      <a:pos x="243" y="347"/>
                    </a:cxn>
                    <a:cxn ang="0">
                      <a:pos x="233" y="301"/>
                    </a:cxn>
                    <a:cxn ang="0">
                      <a:pos x="217" y="288"/>
                    </a:cxn>
                    <a:cxn ang="0">
                      <a:pos x="215" y="269"/>
                    </a:cxn>
                    <a:cxn ang="0">
                      <a:pos x="209" y="254"/>
                    </a:cxn>
                    <a:cxn ang="0">
                      <a:pos x="209" y="229"/>
                    </a:cxn>
                    <a:cxn ang="0">
                      <a:pos x="207" y="214"/>
                    </a:cxn>
                    <a:cxn ang="0">
                      <a:pos x="228" y="202"/>
                    </a:cxn>
                    <a:cxn ang="0">
                      <a:pos x="257" y="197"/>
                    </a:cxn>
                    <a:cxn ang="0">
                      <a:pos x="257" y="136"/>
                    </a:cxn>
                    <a:cxn ang="0">
                      <a:pos x="54" y="96"/>
                    </a:cxn>
                    <a:cxn ang="0">
                      <a:pos x="32" y="98"/>
                    </a:cxn>
                    <a:cxn ang="0">
                      <a:pos x="16" y="102"/>
                    </a:cxn>
                    <a:cxn ang="0">
                      <a:pos x="0" y="149"/>
                    </a:cxn>
                    <a:cxn ang="0">
                      <a:pos x="93" y="346"/>
                    </a:cxn>
                    <a:cxn ang="0">
                      <a:pos x="243" y="347"/>
                    </a:cxn>
                  </a:cxnLst>
                  <a:rect l="0" t="0" r="r" b="b"/>
                  <a:pathLst>
                    <a:path w="257" h="347">
                      <a:moveTo>
                        <a:pt x="243" y="347"/>
                      </a:moveTo>
                      <a:lnTo>
                        <a:pt x="233" y="301"/>
                      </a:lnTo>
                      <a:lnTo>
                        <a:pt x="217" y="288"/>
                      </a:lnTo>
                      <a:lnTo>
                        <a:pt x="215" y="269"/>
                      </a:lnTo>
                      <a:lnTo>
                        <a:pt x="209" y="254"/>
                      </a:lnTo>
                      <a:lnTo>
                        <a:pt x="209" y="229"/>
                      </a:lnTo>
                      <a:lnTo>
                        <a:pt x="207" y="214"/>
                      </a:lnTo>
                      <a:lnTo>
                        <a:pt x="228" y="202"/>
                      </a:lnTo>
                      <a:lnTo>
                        <a:pt x="257" y="197"/>
                      </a:lnTo>
                      <a:lnTo>
                        <a:pt x="257" y="136"/>
                      </a:lnTo>
                      <a:cubicBezTo>
                        <a:pt x="209" y="119"/>
                        <a:pt x="13" y="0"/>
                        <a:pt x="54" y="96"/>
                      </a:cubicBezTo>
                      <a:cubicBezTo>
                        <a:pt x="36" y="106"/>
                        <a:pt x="57" y="97"/>
                        <a:pt x="32" y="98"/>
                      </a:cubicBezTo>
                      <a:cubicBezTo>
                        <a:pt x="27" y="99"/>
                        <a:pt x="16" y="102"/>
                        <a:pt x="16" y="102"/>
                      </a:cubicBezTo>
                      <a:lnTo>
                        <a:pt x="0" y="149"/>
                      </a:lnTo>
                      <a:lnTo>
                        <a:pt x="93" y="346"/>
                      </a:lnTo>
                      <a:lnTo>
                        <a:pt x="243" y="347"/>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5" name="Freeform 159"/>
                <p:cNvSpPr>
                  <a:spLocks/>
                </p:cNvSpPr>
                <p:nvPr userDrawn="1"/>
              </p:nvSpPr>
              <p:spPr bwMode="ltGray">
                <a:xfrm>
                  <a:off x="4165" y="611"/>
                  <a:ext cx="6" cy="12"/>
                </a:xfrm>
                <a:custGeom>
                  <a:avLst/>
                  <a:gdLst/>
                  <a:ahLst/>
                  <a:cxnLst>
                    <a:cxn ang="0">
                      <a:pos x="7" y="25"/>
                    </a:cxn>
                    <a:cxn ang="0">
                      <a:pos x="19" y="21"/>
                    </a:cxn>
                    <a:cxn ang="0">
                      <a:pos x="7" y="25"/>
                    </a:cxn>
                  </a:cxnLst>
                  <a:rect l="0" t="0" r="r" b="b"/>
                  <a:pathLst>
                    <a:path w="19" h="37">
                      <a:moveTo>
                        <a:pt x="7" y="25"/>
                      </a:moveTo>
                      <a:cubicBezTo>
                        <a:pt x="0" y="4"/>
                        <a:pt x="12" y="0"/>
                        <a:pt x="19" y="21"/>
                      </a:cubicBezTo>
                      <a:cubicBezTo>
                        <a:pt x="14" y="37"/>
                        <a:pt x="18" y="36"/>
                        <a:pt x="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6" name="Freeform 160"/>
                <p:cNvSpPr>
                  <a:spLocks/>
                </p:cNvSpPr>
                <p:nvPr userDrawn="1"/>
              </p:nvSpPr>
              <p:spPr bwMode="ltGray">
                <a:xfrm>
                  <a:off x="4156" y="497"/>
                  <a:ext cx="9" cy="7"/>
                </a:xfrm>
                <a:custGeom>
                  <a:avLst/>
                  <a:gdLst/>
                  <a:ahLst/>
                  <a:cxnLst>
                    <a:cxn ang="0">
                      <a:pos x="12" y="12"/>
                    </a:cxn>
                    <a:cxn ang="0">
                      <a:pos x="16" y="0"/>
                    </a:cxn>
                    <a:cxn ang="0">
                      <a:pos x="20" y="12"/>
                    </a:cxn>
                    <a:cxn ang="0">
                      <a:pos x="8" y="20"/>
                    </a:cxn>
                    <a:cxn ang="0">
                      <a:pos x="12" y="12"/>
                    </a:cxn>
                  </a:cxnLst>
                  <a:rect l="0" t="0" r="r" b="b"/>
                  <a:pathLst>
                    <a:path w="22" h="20">
                      <a:moveTo>
                        <a:pt x="12" y="12"/>
                      </a:moveTo>
                      <a:cubicBezTo>
                        <a:pt x="13" y="8"/>
                        <a:pt x="12" y="0"/>
                        <a:pt x="16" y="0"/>
                      </a:cubicBezTo>
                      <a:cubicBezTo>
                        <a:pt x="20" y="0"/>
                        <a:pt x="22" y="8"/>
                        <a:pt x="20" y="12"/>
                      </a:cubicBezTo>
                      <a:cubicBezTo>
                        <a:pt x="18" y="16"/>
                        <a:pt x="12" y="17"/>
                        <a:pt x="8" y="20"/>
                      </a:cubicBezTo>
                      <a:cubicBezTo>
                        <a:pt x="3" y="5"/>
                        <a:pt x="0" y="6"/>
                        <a:pt x="12"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7" name="Freeform 161"/>
                <p:cNvSpPr>
                  <a:spLocks/>
                </p:cNvSpPr>
                <p:nvPr userDrawn="1"/>
              </p:nvSpPr>
              <p:spPr bwMode="ltGray">
                <a:xfrm>
                  <a:off x="3760" y="357"/>
                  <a:ext cx="25" cy="10"/>
                </a:xfrm>
                <a:custGeom>
                  <a:avLst/>
                  <a:gdLst/>
                  <a:ahLst/>
                  <a:cxnLst>
                    <a:cxn ang="0">
                      <a:pos x="24" y="18"/>
                    </a:cxn>
                    <a:cxn ang="0">
                      <a:pos x="32" y="6"/>
                    </a:cxn>
                    <a:cxn ang="0">
                      <a:pos x="36" y="30"/>
                    </a:cxn>
                    <a:cxn ang="0">
                      <a:pos x="24" y="18"/>
                    </a:cxn>
                  </a:cxnLst>
                  <a:rect l="0" t="0" r="r" b="b"/>
                  <a:pathLst>
                    <a:path w="57" h="30">
                      <a:moveTo>
                        <a:pt x="24" y="18"/>
                      </a:moveTo>
                      <a:cubicBezTo>
                        <a:pt x="0" y="10"/>
                        <a:pt x="9" y="0"/>
                        <a:pt x="32" y="6"/>
                      </a:cubicBezTo>
                      <a:cubicBezTo>
                        <a:pt x="46" y="15"/>
                        <a:pt x="57" y="23"/>
                        <a:pt x="36" y="30"/>
                      </a:cubicBezTo>
                      <a:cubicBezTo>
                        <a:pt x="21" y="25"/>
                        <a:pt x="24" y="30"/>
                        <a:pt x="24"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8" name="Freeform 162"/>
                <p:cNvSpPr>
                  <a:spLocks/>
                </p:cNvSpPr>
                <p:nvPr userDrawn="1"/>
              </p:nvSpPr>
              <p:spPr bwMode="ltGray">
                <a:xfrm>
                  <a:off x="4063" y="265"/>
                  <a:ext cx="295" cy="233"/>
                </a:xfrm>
                <a:custGeom>
                  <a:avLst/>
                  <a:gdLst/>
                  <a:ahLst/>
                  <a:cxnLst>
                    <a:cxn ang="0">
                      <a:pos x="473" y="464"/>
                    </a:cxn>
                    <a:cxn ang="0">
                      <a:pos x="393" y="452"/>
                    </a:cxn>
                    <a:cxn ang="0">
                      <a:pos x="325" y="412"/>
                    </a:cxn>
                    <a:cxn ang="0">
                      <a:pos x="265" y="400"/>
                    </a:cxn>
                    <a:cxn ang="0">
                      <a:pos x="237" y="416"/>
                    </a:cxn>
                    <a:cxn ang="0">
                      <a:pos x="261" y="428"/>
                    </a:cxn>
                    <a:cxn ang="0">
                      <a:pos x="293" y="468"/>
                    </a:cxn>
                    <a:cxn ang="0">
                      <a:pos x="321" y="476"/>
                    </a:cxn>
                    <a:cxn ang="0">
                      <a:pos x="333" y="536"/>
                    </a:cxn>
                    <a:cxn ang="0">
                      <a:pos x="313" y="552"/>
                    </a:cxn>
                    <a:cxn ang="0">
                      <a:pos x="261" y="616"/>
                    </a:cxn>
                    <a:cxn ang="0">
                      <a:pos x="225" y="628"/>
                    </a:cxn>
                    <a:cxn ang="0">
                      <a:pos x="97" y="696"/>
                    </a:cxn>
                    <a:cxn ang="0">
                      <a:pos x="77" y="616"/>
                    </a:cxn>
                    <a:cxn ang="0">
                      <a:pos x="45" y="524"/>
                    </a:cxn>
                    <a:cxn ang="0">
                      <a:pos x="33" y="448"/>
                    </a:cxn>
                    <a:cxn ang="0">
                      <a:pos x="53" y="344"/>
                    </a:cxn>
                    <a:cxn ang="0">
                      <a:pos x="17" y="392"/>
                    </a:cxn>
                    <a:cxn ang="0">
                      <a:pos x="81" y="280"/>
                    </a:cxn>
                    <a:cxn ang="0">
                      <a:pos x="113" y="204"/>
                    </a:cxn>
                    <a:cxn ang="0">
                      <a:pos x="37" y="204"/>
                    </a:cxn>
                    <a:cxn ang="0">
                      <a:pos x="1" y="196"/>
                    </a:cxn>
                    <a:cxn ang="0">
                      <a:pos x="25" y="140"/>
                    </a:cxn>
                    <a:cxn ang="0">
                      <a:pos x="97" y="112"/>
                    </a:cxn>
                    <a:cxn ang="0">
                      <a:pos x="221" y="124"/>
                    </a:cxn>
                    <a:cxn ang="0">
                      <a:pos x="229" y="64"/>
                    </a:cxn>
                    <a:cxn ang="0">
                      <a:pos x="261" y="0"/>
                    </a:cxn>
                    <a:cxn ang="0">
                      <a:pos x="357" y="44"/>
                    </a:cxn>
                    <a:cxn ang="0">
                      <a:pos x="329" y="88"/>
                    </a:cxn>
                    <a:cxn ang="0">
                      <a:pos x="301" y="176"/>
                    </a:cxn>
                    <a:cxn ang="0">
                      <a:pos x="361" y="192"/>
                    </a:cxn>
                    <a:cxn ang="0">
                      <a:pos x="373" y="136"/>
                    </a:cxn>
                    <a:cxn ang="0">
                      <a:pos x="417" y="92"/>
                    </a:cxn>
                    <a:cxn ang="0">
                      <a:pos x="497" y="88"/>
                    </a:cxn>
                    <a:cxn ang="0">
                      <a:pos x="529" y="52"/>
                    </a:cxn>
                    <a:cxn ang="0">
                      <a:pos x="541" y="460"/>
                    </a:cxn>
                  </a:cxnLst>
                  <a:rect l="0" t="0" r="r" b="b"/>
                  <a:pathLst>
                    <a:path w="693" h="696">
                      <a:moveTo>
                        <a:pt x="541" y="460"/>
                      </a:moveTo>
                      <a:lnTo>
                        <a:pt x="473" y="464"/>
                      </a:lnTo>
                      <a:lnTo>
                        <a:pt x="441" y="452"/>
                      </a:lnTo>
                      <a:lnTo>
                        <a:pt x="393" y="452"/>
                      </a:lnTo>
                      <a:cubicBezTo>
                        <a:pt x="365" y="448"/>
                        <a:pt x="360" y="444"/>
                        <a:pt x="337" y="436"/>
                      </a:cubicBezTo>
                      <a:cubicBezTo>
                        <a:pt x="336" y="432"/>
                        <a:pt x="330" y="413"/>
                        <a:pt x="325" y="412"/>
                      </a:cubicBezTo>
                      <a:cubicBezTo>
                        <a:pt x="317" y="411"/>
                        <a:pt x="301" y="420"/>
                        <a:pt x="301" y="420"/>
                      </a:cubicBezTo>
                      <a:cubicBezTo>
                        <a:pt x="289" y="412"/>
                        <a:pt x="277" y="408"/>
                        <a:pt x="265" y="400"/>
                      </a:cubicBezTo>
                      <a:cubicBezTo>
                        <a:pt x="252" y="380"/>
                        <a:pt x="256" y="356"/>
                        <a:pt x="233" y="348"/>
                      </a:cubicBezTo>
                      <a:cubicBezTo>
                        <a:pt x="217" y="372"/>
                        <a:pt x="221" y="392"/>
                        <a:pt x="237" y="416"/>
                      </a:cubicBezTo>
                      <a:cubicBezTo>
                        <a:pt x="234" y="428"/>
                        <a:pt x="228" y="445"/>
                        <a:pt x="237" y="444"/>
                      </a:cubicBezTo>
                      <a:cubicBezTo>
                        <a:pt x="247" y="443"/>
                        <a:pt x="261" y="428"/>
                        <a:pt x="261" y="428"/>
                      </a:cubicBezTo>
                      <a:cubicBezTo>
                        <a:pt x="258" y="450"/>
                        <a:pt x="243" y="475"/>
                        <a:pt x="269" y="484"/>
                      </a:cubicBezTo>
                      <a:cubicBezTo>
                        <a:pt x="277" y="479"/>
                        <a:pt x="288" y="476"/>
                        <a:pt x="293" y="468"/>
                      </a:cubicBezTo>
                      <a:cubicBezTo>
                        <a:pt x="302" y="454"/>
                        <a:pt x="303" y="446"/>
                        <a:pt x="317" y="436"/>
                      </a:cubicBezTo>
                      <a:cubicBezTo>
                        <a:pt x="315" y="448"/>
                        <a:pt x="306" y="467"/>
                        <a:pt x="321" y="476"/>
                      </a:cubicBezTo>
                      <a:cubicBezTo>
                        <a:pt x="328" y="480"/>
                        <a:pt x="345" y="484"/>
                        <a:pt x="345" y="484"/>
                      </a:cubicBezTo>
                      <a:cubicBezTo>
                        <a:pt x="382" y="472"/>
                        <a:pt x="347" y="527"/>
                        <a:pt x="333" y="536"/>
                      </a:cubicBezTo>
                      <a:cubicBezTo>
                        <a:pt x="330" y="540"/>
                        <a:pt x="329" y="545"/>
                        <a:pt x="325" y="548"/>
                      </a:cubicBezTo>
                      <a:cubicBezTo>
                        <a:pt x="322" y="551"/>
                        <a:pt x="316" y="549"/>
                        <a:pt x="313" y="552"/>
                      </a:cubicBezTo>
                      <a:cubicBezTo>
                        <a:pt x="300" y="565"/>
                        <a:pt x="320" y="575"/>
                        <a:pt x="293" y="584"/>
                      </a:cubicBezTo>
                      <a:cubicBezTo>
                        <a:pt x="286" y="595"/>
                        <a:pt x="272" y="610"/>
                        <a:pt x="261" y="616"/>
                      </a:cubicBezTo>
                      <a:cubicBezTo>
                        <a:pt x="254" y="620"/>
                        <a:pt x="245" y="621"/>
                        <a:pt x="237" y="624"/>
                      </a:cubicBezTo>
                      <a:cubicBezTo>
                        <a:pt x="233" y="625"/>
                        <a:pt x="225" y="628"/>
                        <a:pt x="225" y="628"/>
                      </a:cubicBezTo>
                      <a:cubicBezTo>
                        <a:pt x="215" y="659"/>
                        <a:pt x="212" y="652"/>
                        <a:pt x="173" y="656"/>
                      </a:cubicBezTo>
                      <a:cubicBezTo>
                        <a:pt x="140" y="667"/>
                        <a:pt x="132" y="687"/>
                        <a:pt x="97" y="696"/>
                      </a:cubicBezTo>
                      <a:cubicBezTo>
                        <a:pt x="77" y="691"/>
                        <a:pt x="75" y="687"/>
                        <a:pt x="81" y="668"/>
                      </a:cubicBezTo>
                      <a:cubicBezTo>
                        <a:pt x="77" y="646"/>
                        <a:pt x="72" y="639"/>
                        <a:pt x="77" y="616"/>
                      </a:cubicBezTo>
                      <a:cubicBezTo>
                        <a:pt x="73" y="598"/>
                        <a:pt x="71" y="587"/>
                        <a:pt x="61" y="572"/>
                      </a:cubicBezTo>
                      <a:cubicBezTo>
                        <a:pt x="58" y="551"/>
                        <a:pt x="51" y="543"/>
                        <a:pt x="45" y="524"/>
                      </a:cubicBezTo>
                      <a:cubicBezTo>
                        <a:pt x="52" y="502"/>
                        <a:pt x="58" y="496"/>
                        <a:pt x="49" y="472"/>
                      </a:cubicBezTo>
                      <a:cubicBezTo>
                        <a:pt x="46" y="463"/>
                        <a:pt x="33" y="448"/>
                        <a:pt x="33" y="448"/>
                      </a:cubicBezTo>
                      <a:cubicBezTo>
                        <a:pt x="42" y="422"/>
                        <a:pt x="42" y="408"/>
                        <a:pt x="33" y="380"/>
                      </a:cubicBezTo>
                      <a:cubicBezTo>
                        <a:pt x="49" y="369"/>
                        <a:pt x="48" y="362"/>
                        <a:pt x="53" y="344"/>
                      </a:cubicBezTo>
                      <a:cubicBezTo>
                        <a:pt x="47" y="327"/>
                        <a:pt x="49" y="308"/>
                        <a:pt x="33" y="332"/>
                      </a:cubicBezTo>
                      <a:cubicBezTo>
                        <a:pt x="40" y="353"/>
                        <a:pt x="29" y="374"/>
                        <a:pt x="17" y="392"/>
                      </a:cubicBezTo>
                      <a:cubicBezTo>
                        <a:pt x="6" y="360"/>
                        <a:pt x="10" y="340"/>
                        <a:pt x="13" y="304"/>
                      </a:cubicBezTo>
                      <a:cubicBezTo>
                        <a:pt x="44" y="314"/>
                        <a:pt x="54" y="289"/>
                        <a:pt x="81" y="280"/>
                      </a:cubicBezTo>
                      <a:cubicBezTo>
                        <a:pt x="94" y="261"/>
                        <a:pt x="85" y="242"/>
                        <a:pt x="105" y="228"/>
                      </a:cubicBezTo>
                      <a:cubicBezTo>
                        <a:pt x="108" y="220"/>
                        <a:pt x="110" y="212"/>
                        <a:pt x="113" y="204"/>
                      </a:cubicBezTo>
                      <a:cubicBezTo>
                        <a:pt x="116" y="196"/>
                        <a:pt x="89" y="196"/>
                        <a:pt x="89" y="196"/>
                      </a:cubicBezTo>
                      <a:cubicBezTo>
                        <a:pt x="81" y="221"/>
                        <a:pt x="58" y="211"/>
                        <a:pt x="37" y="204"/>
                      </a:cubicBezTo>
                      <a:cubicBezTo>
                        <a:pt x="33" y="207"/>
                        <a:pt x="30" y="213"/>
                        <a:pt x="25" y="212"/>
                      </a:cubicBezTo>
                      <a:cubicBezTo>
                        <a:pt x="16" y="210"/>
                        <a:pt x="1" y="196"/>
                        <a:pt x="1" y="196"/>
                      </a:cubicBezTo>
                      <a:cubicBezTo>
                        <a:pt x="4" y="186"/>
                        <a:pt x="4" y="174"/>
                        <a:pt x="9" y="164"/>
                      </a:cubicBezTo>
                      <a:cubicBezTo>
                        <a:pt x="13" y="155"/>
                        <a:pt x="25" y="140"/>
                        <a:pt x="25" y="140"/>
                      </a:cubicBezTo>
                      <a:cubicBezTo>
                        <a:pt x="0" y="132"/>
                        <a:pt x="25" y="128"/>
                        <a:pt x="37" y="124"/>
                      </a:cubicBezTo>
                      <a:cubicBezTo>
                        <a:pt x="58" y="131"/>
                        <a:pt x="75" y="116"/>
                        <a:pt x="97" y="112"/>
                      </a:cubicBezTo>
                      <a:cubicBezTo>
                        <a:pt x="135" y="87"/>
                        <a:pt x="159" y="122"/>
                        <a:pt x="197" y="132"/>
                      </a:cubicBezTo>
                      <a:cubicBezTo>
                        <a:pt x="205" y="129"/>
                        <a:pt x="213" y="127"/>
                        <a:pt x="221" y="124"/>
                      </a:cubicBezTo>
                      <a:cubicBezTo>
                        <a:pt x="225" y="123"/>
                        <a:pt x="226" y="147"/>
                        <a:pt x="233" y="120"/>
                      </a:cubicBezTo>
                      <a:lnTo>
                        <a:pt x="229" y="64"/>
                      </a:lnTo>
                      <a:lnTo>
                        <a:pt x="209" y="40"/>
                      </a:lnTo>
                      <a:cubicBezTo>
                        <a:pt x="243" y="21"/>
                        <a:pt x="240" y="21"/>
                        <a:pt x="261" y="0"/>
                      </a:cubicBezTo>
                      <a:cubicBezTo>
                        <a:pt x="297" y="16"/>
                        <a:pt x="333" y="32"/>
                        <a:pt x="369" y="48"/>
                      </a:cubicBezTo>
                      <a:cubicBezTo>
                        <a:pt x="373" y="50"/>
                        <a:pt x="361" y="44"/>
                        <a:pt x="357" y="44"/>
                      </a:cubicBezTo>
                      <a:cubicBezTo>
                        <a:pt x="349" y="45"/>
                        <a:pt x="333" y="52"/>
                        <a:pt x="333" y="52"/>
                      </a:cubicBezTo>
                      <a:cubicBezTo>
                        <a:pt x="322" y="68"/>
                        <a:pt x="318" y="71"/>
                        <a:pt x="329" y="88"/>
                      </a:cubicBezTo>
                      <a:cubicBezTo>
                        <a:pt x="308" y="119"/>
                        <a:pt x="323" y="118"/>
                        <a:pt x="333" y="148"/>
                      </a:cubicBezTo>
                      <a:cubicBezTo>
                        <a:pt x="320" y="157"/>
                        <a:pt x="314" y="167"/>
                        <a:pt x="301" y="176"/>
                      </a:cubicBezTo>
                      <a:cubicBezTo>
                        <a:pt x="306" y="213"/>
                        <a:pt x="303" y="213"/>
                        <a:pt x="337" y="220"/>
                      </a:cubicBezTo>
                      <a:cubicBezTo>
                        <a:pt x="358" y="216"/>
                        <a:pt x="368" y="214"/>
                        <a:pt x="361" y="192"/>
                      </a:cubicBezTo>
                      <a:cubicBezTo>
                        <a:pt x="362" y="177"/>
                        <a:pt x="362" y="162"/>
                        <a:pt x="365" y="148"/>
                      </a:cubicBezTo>
                      <a:cubicBezTo>
                        <a:pt x="366" y="143"/>
                        <a:pt x="369" y="133"/>
                        <a:pt x="373" y="136"/>
                      </a:cubicBezTo>
                      <a:cubicBezTo>
                        <a:pt x="379" y="140"/>
                        <a:pt x="376" y="149"/>
                        <a:pt x="377" y="156"/>
                      </a:cubicBezTo>
                      <a:cubicBezTo>
                        <a:pt x="404" y="147"/>
                        <a:pt x="409" y="116"/>
                        <a:pt x="417" y="92"/>
                      </a:cubicBezTo>
                      <a:cubicBezTo>
                        <a:pt x="422" y="76"/>
                        <a:pt x="453" y="74"/>
                        <a:pt x="465" y="72"/>
                      </a:cubicBezTo>
                      <a:cubicBezTo>
                        <a:pt x="472" y="92"/>
                        <a:pt x="477" y="93"/>
                        <a:pt x="497" y="88"/>
                      </a:cubicBezTo>
                      <a:cubicBezTo>
                        <a:pt x="512" y="78"/>
                        <a:pt x="515" y="74"/>
                        <a:pt x="509" y="56"/>
                      </a:cubicBezTo>
                      <a:cubicBezTo>
                        <a:pt x="523" y="46"/>
                        <a:pt x="517" y="46"/>
                        <a:pt x="529" y="52"/>
                      </a:cubicBezTo>
                      <a:lnTo>
                        <a:pt x="693" y="72"/>
                      </a:lnTo>
                      <a:lnTo>
                        <a:pt x="541" y="460"/>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9" name="Freeform 163"/>
                <p:cNvSpPr>
                  <a:spLocks/>
                </p:cNvSpPr>
                <p:nvPr userDrawn="1"/>
              </p:nvSpPr>
              <p:spPr bwMode="ltGray">
                <a:xfrm>
                  <a:off x="3862" y="247"/>
                  <a:ext cx="590" cy="95"/>
                </a:xfrm>
                <a:custGeom>
                  <a:avLst/>
                  <a:gdLst/>
                  <a:ahLst/>
                  <a:cxnLst>
                    <a:cxn ang="0">
                      <a:pos x="825" y="0"/>
                    </a:cxn>
                    <a:cxn ang="0">
                      <a:pos x="143" y="29"/>
                    </a:cxn>
                    <a:cxn ang="0">
                      <a:pos x="91" y="42"/>
                    </a:cxn>
                    <a:cxn ang="0">
                      <a:pos x="62" y="42"/>
                    </a:cxn>
                    <a:cxn ang="0">
                      <a:pos x="22" y="77"/>
                    </a:cxn>
                    <a:cxn ang="0">
                      <a:pos x="0" y="105"/>
                    </a:cxn>
                    <a:cxn ang="0">
                      <a:pos x="59" y="115"/>
                    </a:cxn>
                    <a:cxn ang="0">
                      <a:pos x="97" y="96"/>
                    </a:cxn>
                    <a:cxn ang="0">
                      <a:pos x="108" y="84"/>
                    </a:cxn>
                    <a:cxn ang="0">
                      <a:pos x="167" y="52"/>
                    </a:cxn>
                    <a:cxn ang="0">
                      <a:pos x="215" y="46"/>
                    </a:cxn>
                    <a:cxn ang="0">
                      <a:pos x="237" y="94"/>
                    </a:cxn>
                    <a:cxn ang="0">
                      <a:pos x="188" y="109"/>
                    </a:cxn>
                    <a:cxn ang="0">
                      <a:pos x="231" y="113"/>
                    </a:cxn>
                    <a:cxn ang="0">
                      <a:pos x="250" y="90"/>
                    </a:cxn>
                    <a:cxn ang="0">
                      <a:pos x="266" y="92"/>
                    </a:cxn>
                    <a:cxn ang="0">
                      <a:pos x="253" y="54"/>
                    </a:cxn>
                    <a:cxn ang="0">
                      <a:pos x="266" y="44"/>
                    </a:cxn>
                    <a:cxn ang="0">
                      <a:pos x="277" y="88"/>
                    </a:cxn>
                    <a:cxn ang="0">
                      <a:pos x="266" y="113"/>
                    </a:cxn>
                    <a:cxn ang="0">
                      <a:pos x="296" y="130"/>
                    </a:cxn>
                    <a:cxn ang="0">
                      <a:pos x="299" y="92"/>
                    </a:cxn>
                    <a:cxn ang="0">
                      <a:pos x="331" y="103"/>
                    </a:cxn>
                    <a:cxn ang="0">
                      <a:pos x="382" y="73"/>
                    </a:cxn>
                    <a:cxn ang="0">
                      <a:pos x="409" y="50"/>
                    </a:cxn>
                    <a:cxn ang="0">
                      <a:pos x="439" y="56"/>
                    </a:cxn>
                    <a:cxn ang="0">
                      <a:pos x="455" y="50"/>
                    </a:cxn>
                    <a:cxn ang="0">
                      <a:pos x="431" y="44"/>
                    </a:cxn>
                    <a:cxn ang="0">
                      <a:pos x="474" y="35"/>
                    </a:cxn>
                    <a:cxn ang="0">
                      <a:pos x="544" y="54"/>
                    </a:cxn>
                    <a:cxn ang="0">
                      <a:pos x="581" y="42"/>
                    </a:cxn>
                    <a:cxn ang="0">
                      <a:pos x="584" y="63"/>
                    </a:cxn>
                    <a:cxn ang="0">
                      <a:pos x="568" y="101"/>
                    </a:cxn>
                    <a:cxn ang="0">
                      <a:pos x="611" y="88"/>
                    </a:cxn>
                    <a:cxn ang="0">
                      <a:pos x="624" y="80"/>
                    </a:cxn>
                    <a:cxn ang="0">
                      <a:pos x="648" y="61"/>
                    </a:cxn>
                    <a:cxn ang="0">
                      <a:pos x="794" y="84"/>
                    </a:cxn>
                  </a:cxnLst>
                  <a:rect l="0" t="0" r="r" b="b"/>
                  <a:pathLst>
                    <a:path w="931" h="149">
                      <a:moveTo>
                        <a:pt x="794" y="84"/>
                      </a:moveTo>
                      <a:cubicBezTo>
                        <a:pt x="813" y="72"/>
                        <a:pt x="931" y="14"/>
                        <a:pt x="825" y="0"/>
                      </a:cubicBezTo>
                      <a:lnTo>
                        <a:pt x="159" y="0"/>
                      </a:lnTo>
                      <a:cubicBezTo>
                        <a:pt x="149" y="12"/>
                        <a:pt x="162" y="18"/>
                        <a:pt x="143" y="29"/>
                      </a:cubicBezTo>
                      <a:cubicBezTo>
                        <a:pt x="130" y="44"/>
                        <a:pt x="133" y="39"/>
                        <a:pt x="116" y="48"/>
                      </a:cubicBezTo>
                      <a:cubicBezTo>
                        <a:pt x="108" y="46"/>
                        <a:pt x="100" y="44"/>
                        <a:pt x="91" y="42"/>
                      </a:cubicBezTo>
                      <a:cubicBezTo>
                        <a:pt x="89" y="41"/>
                        <a:pt x="83" y="40"/>
                        <a:pt x="83" y="40"/>
                      </a:cubicBezTo>
                      <a:cubicBezTo>
                        <a:pt x="76" y="40"/>
                        <a:pt x="68" y="39"/>
                        <a:pt x="62" y="42"/>
                      </a:cubicBezTo>
                      <a:cubicBezTo>
                        <a:pt x="54" y="45"/>
                        <a:pt x="46" y="61"/>
                        <a:pt x="38" y="67"/>
                      </a:cubicBezTo>
                      <a:cubicBezTo>
                        <a:pt x="32" y="71"/>
                        <a:pt x="27" y="74"/>
                        <a:pt x="22" y="77"/>
                      </a:cubicBezTo>
                      <a:cubicBezTo>
                        <a:pt x="16" y="81"/>
                        <a:pt x="5" y="86"/>
                        <a:pt x="5" y="86"/>
                      </a:cubicBezTo>
                      <a:cubicBezTo>
                        <a:pt x="9" y="95"/>
                        <a:pt x="7" y="97"/>
                        <a:pt x="0" y="105"/>
                      </a:cubicBezTo>
                      <a:cubicBezTo>
                        <a:pt x="17" y="107"/>
                        <a:pt x="22" y="107"/>
                        <a:pt x="16" y="120"/>
                      </a:cubicBezTo>
                      <a:cubicBezTo>
                        <a:pt x="27" y="122"/>
                        <a:pt x="48" y="116"/>
                        <a:pt x="59" y="115"/>
                      </a:cubicBezTo>
                      <a:cubicBezTo>
                        <a:pt x="71" y="112"/>
                        <a:pt x="73" y="117"/>
                        <a:pt x="83" y="111"/>
                      </a:cubicBezTo>
                      <a:cubicBezTo>
                        <a:pt x="89" y="96"/>
                        <a:pt x="83" y="100"/>
                        <a:pt x="97" y="96"/>
                      </a:cubicBezTo>
                      <a:cubicBezTo>
                        <a:pt x="100" y="94"/>
                        <a:pt x="103" y="93"/>
                        <a:pt x="105" y="90"/>
                      </a:cubicBezTo>
                      <a:cubicBezTo>
                        <a:pt x="106" y="88"/>
                        <a:pt x="106" y="85"/>
                        <a:pt x="108" y="84"/>
                      </a:cubicBezTo>
                      <a:cubicBezTo>
                        <a:pt x="112" y="80"/>
                        <a:pt x="140" y="69"/>
                        <a:pt x="148" y="67"/>
                      </a:cubicBezTo>
                      <a:cubicBezTo>
                        <a:pt x="160" y="52"/>
                        <a:pt x="153" y="56"/>
                        <a:pt x="167" y="52"/>
                      </a:cubicBezTo>
                      <a:cubicBezTo>
                        <a:pt x="178" y="55"/>
                        <a:pt x="179" y="62"/>
                        <a:pt x="191" y="58"/>
                      </a:cubicBezTo>
                      <a:cubicBezTo>
                        <a:pt x="199" y="52"/>
                        <a:pt x="206" y="51"/>
                        <a:pt x="215" y="46"/>
                      </a:cubicBezTo>
                      <a:cubicBezTo>
                        <a:pt x="226" y="58"/>
                        <a:pt x="217" y="46"/>
                        <a:pt x="223" y="69"/>
                      </a:cubicBezTo>
                      <a:cubicBezTo>
                        <a:pt x="226" y="79"/>
                        <a:pt x="233" y="85"/>
                        <a:pt x="237" y="94"/>
                      </a:cubicBezTo>
                      <a:cubicBezTo>
                        <a:pt x="227" y="100"/>
                        <a:pt x="229" y="104"/>
                        <a:pt x="218" y="107"/>
                      </a:cubicBezTo>
                      <a:cubicBezTo>
                        <a:pt x="207" y="120"/>
                        <a:pt x="203" y="113"/>
                        <a:pt x="188" y="109"/>
                      </a:cubicBezTo>
                      <a:cubicBezTo>
                        <a:pt x="191" y="117"/>
                        <a:pt x="200" y="127"/>
                        <a:pt x="210" y="132"/>
                      </a:cubicBezTo>
                      <a:cubicBezTo>
                        <a:pt x="218" y="114"/>
                        <a:pt x="211" y="122"/>
                        <a:pt x="231" y="113"/>
                      </a:cubicBezTo>
                      <a:cubicBezTo>
                        <a:pt x="237" y="111"/>
                        <a:pt x="248" y="105"/>
                        <a:pt x="248" y="105"/>
                      </a:cubicBezTo>
                      <a:cubicBezTo>
                        <a:pt x="248" y="100"/>
                        <a:pt x="246" y="94"/>
                        <a:pt x="250" y="90"/>
                      </a:cubicBezTo>
                      <a:cubicBezTo>
                        <a:pt x="253" y="88"/>
                        <a:pt x="254" y="96"/>
                        <a:pt x="258" y="96"/>
                      </a:cubicBezTo>
                      <a:cubicBezTo>
                        <a:pt x="262" y="97"/>
                        <a:pt x="264" y="94"/>
                        <a:pt x="266" y="92"/>
                      </a:cubicBezTo>
                      <a:cubicBezTo>
                        <a:pt x="262" y="82"/>
                        <a:pt x="252" y="77"/>
                        <a:pt x="248" y="67"/>
                      </a:cubicBezTo>
                      <a:cubicBezTo>
                        <a:pt x="250" y="63"/>
                        <a:pt x="255" y="58"/>
                        <a:pt x="253" y="54"/>
                      </a:cubicBezTo>
                      <a:cubicBezTo>
                        <a:pt x="251" y="50"/>
                        <a:pt x="248" y="42"/>
                        <a:pt x="248" y="42"/>
                      </a:cubicBezTo>
                      <a:cubicBezTo>
                        <a:pt x="256" y="32"/>
                        <a:pt x="259" y="35"/>
                        <a:pt x="266" y="44"/>
                      </a:cubicBezTo>
                      <a:cubicBezTo>
                        <a:pt x="270" y="56"/>
                        <a:pt x="276" y="61"/>
                        <a:pt x="285" y="71"/>
                      </a:cubicBezTo>
                      <a:cubicBezTo>
                        <a:pt x="281" y="81"/>
                        <a:pt x="289" y="82"/>
                        <a:pt x="277" y="88"/>
                      </a:cubicBezTo>
                      <a:cubicBezTo>
                        <a:pt x="262" y="106"/>
                        <a:pt x="278" y="83"/>
                        <a:pt x="274" y="101"/>
                      </a:cubicBezTo>
                      <a:cubicBezTo>
                        <a:pt x="274" y="105"/>
                        <a:pt x="268" y="109"/>
                        <a:pt x="266" y="113"/>
                      </a:cubicBezTo>
                      <a:cubicBezTo>
                        <a:pt x="270" y="122"/>
                        <a:pt x="268" y="125"/>
                        <a:pt x="261" y="132"/>
                      </a:cubicBezTo>
                      <a:cubicBezTo>
                        <a:pt x="268" y="149"/>
                        <a:pt x="282" y="134"/>
                        <a:pt x="296" y="130"/>
                      </a:cubicBezTo>
                      <a:cubicBezTo>
                        <a:pt x="299" y="122"/>
                        <a:pt x="295" y="119"/>
                        <a:pt x="299" y="111"/>
                      </a:cubicBezTo>
                      <a:cubicBezTo>
                        <a:pt x="296" y="105"/>
                        <a:pt x="288" y="97"/>
                        <a:pt x="299" y="92"/>
                      </a:cubicBezTo>
                      <a:cubicBezTo>
                        <a:pt x="303" y="90"/>
                        <a:pt x="315" y="88"/>
                        <a:pt x="315" y="88"/>
                      </a:cubicBezTo>
                      <a:cubicBezTo>
                        <a:pt x="326" y="91"/>
                        <a:pt x="325" y="95"/>
                        <a:pt x="331" y="103"/>
                      </a:cubicBezTo>
                      <a:cubicBezTo>
                        <a:pt x="339" y="84"/>
                        <a:pt x="331" y="90"/>
                        <a:pt x="361" y="92"/>
                      </a:cubicBezTo>
                      <a:cubicBezTo>
                        <a:pt x="355" y="76"/>
                        <a:pt x="365" y="76"/>
                        <a:pt x="382" y="73"/>
                      </a:cubicBezTo>
                      <a:cubicBezTo>
                        <a:pt x="383" y="71"/>
                        <a:pt x="387" y="57"/>
                        <a:pt x="393" y="54"/>
                      </a:cubicBezTo>
                      <a:cubicBezTo>
                        <a:pt x="398" y="52"/>
                        <a:pt x="409" y="50"/>
                        <a:pt x="409" y="50"/>
                      </a:cubicBezTo>
                      <a:cubicBezTo>
                        <a:pt x="430" y="54"/>
                        <a:pt x="413" y="58"/>
                        <a:pt x="431" y="63"/>
                      </a:cubicBezTo>
                      <a:cubicBezTo>
                        <a:pt x="433" y="61"/>
                        <a:pt x="435" y="57"/>
                        <a:pt x="439" y="56"/>
                      </a:cubicBezTo>
                      <a:cubicBezTo>
                        <a:pt x="445" y="55"/>
                        <a:pt x="452" y="61"/>
                        <a:pt x="457" y="58"/>
                      </a:cubicBezTo>
                      <a:cubicBezTo>
                        <a:pt x="461" y="57"/>
                        <a:pt x="457" y="52"/>
                        <a:pt x="455" y="50"/>
                      </a:cubicBezTo>
                      <a:cubicBezTo>
                        <a:pt x="451" y="47"/>
                        <a:pt x="444" y="47"/>
                        <a:pt x="439" y="46"/>
                      </a:cubicBezTo>
                      <a:cubicBezTo>
                        <a:pt x="436" y="45"/>
                        <a:pt x="431" y="44"/>
                        <a:pt x="431" y="44"/>
                      </a:cubicBezTo>
                      <a:cubicBezTo>
                        <a:pt x="440" y="38"/>
                        <a:pt x="443" y="36"/>
                        <a:pt x="455" y="40"/>
                      </a:cubicBezTo>
                      <a:cubicBezTo>
                        <a:pt x="461" y="38"/>
                        <a:pt x="467" y="35"/>
                        <a:pt x="474" y="35"/>
                      </a:cubicBezTo>
                      <a:cubicBezTo>
                        <a:pt x="483" y="36"/>
                        <a:pt x="511" y="43"/>
                        <a:pt x="519" y="46"/>
                      </a:cubicBezTo>
                      <a:cubicBezTo>
                        <a:pt x="527" y="49"/>
                        <a:pt x="544" y="54"/>
                        <a:pt x="544" y="54"/>
                      </a:cubicBezTo>
                      <a:cubicBezTo>
                        <a:pt x="548" y="54"/>
                        <a:pt x="560" y="52"/>
                        <a:pt x="565" y="50"/>
                      </a:cubicBezTo>
                      <a:cubicBezTo>
                        <a:pt x="570" y="47"/>
                        <a:pt x="581" y="42"/>
                        <a:pt x="581" y="42"/>
                      </a:cubicBezTo>
                      <a:cubicBezTo>
                        <a:pt x="585" y="42"/>
                        <a:pt x="598" y="44"/>
                        <a:pt x="600" y="48"/>
                      </a:cubicBezTo>
                      <a:cubicBezTo>
                        <a:pt x="603" y="55"/>
                        <a:pt x="589" y="61"/>
                        <a:pt x="584" y="63"/>
                      </a:cubicBezTo>
                      <a:cubicBezTo>
                        <a:pt x="576" y="69"/>
                        <a:pt x="568" y="69"/>
                        <a:pt x="565" y="77"/>
                      </a:cubicBezTo>
                      <a:cubicBezTo>
                        <a:pt x="568" y="86"/>
                        <a:pt x="564" y="92"/>
                        <a:pt x="568" y="101"/>
                      </a:cubicBezTo>
                      <a:cubicBezTo>
                        <a:pt x="574" y="93"/>
                        <a:pt x="577" y="91"/>
                        <a:pt x="589" y="94"/>
                      </a:cubicBezTo>
                      <a:cubicBezTo>
                        <a:pt x="595" y="108"/>
                        <a:pt x="602" y="93"/>
                        <a:pt x="611" y="88"/>
                      </a:cubicBezTo>
                      <a:cubicBezTo>
                        <a:pt x="613" y="86"/>
                        <a:pt x="613" y="83"/>
                        <a:pt x="616" y="82"/>
                      </a:cubicBezTo>
                      <a:cubicBezTo>
                        <a:pt x="618" y="80"/>
                        <a:pt x="622" y="81"/>
                        <a:pt x="624" y="80"/>
                      </a:cubicBezTo>
                      <a:cubicBezTo>
                        <a:pt x="626" y="78"/>
                        <a:pt x="626" y="75"/>
                        <a:pt x="627" y="73"/>
                      </a:cubicBezTo>
                      <a:cubicBezTo>
                        <a:pt x="632" y="65"/>
                        <a:pt x="638" y="63"/>
                        <a:pt x="648" y="61"/>
                      </a:cubicBezTo>
                      <a:cubicBezTo>
                        <a:pt x="664" y="62"/>
                        <a:pt x="684" y="69"/>
                        <a:pt x="700" y="69"/>
                      </a:cubicBezTo>
                      <a:lnTo>
                        <a:pt x="794" y="8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0" name="Freeform 164"/>
                <p:cNvSpPr>
                  <a:spLocks/>
                </p:cNvSpPr>
                <p:nvPr userDrawn="1"/>
              </p:nvSpPr>
              <p:spPr bwMode="ltGray">
                <a:xfrm>
                  <a:off x="3981" y="282"/>
                  <a:ext cx="14" cy="10"/>
                </a:xfrm>
                <a:custGeom>
                  <a:avLst/>
                  <a:gdLst/>
                  <a:ahLst/>
                  <a:cxnLst>
                    <a:cxn ang="0">
                      <a:pos x="3" y="28"/>
                    </a:cxn>
                    <a:cxn ang="0">
                      <a:pos x="31" y="0"/>
                    </a:cxn>
                    <a:cxn ang="0">
                      <a:pos x="19" y="24"/>
                    </a:cxn>
                    <a:cxn ang="0">
                      <a:pos x="3" y="28"/>
                    </a:cxn>
                  </a:cxnLst>
                  <a:rect l="0" t="0" r="r" b="b"/>
                  <a:pathLst>
                    <a:path w="31" h="30">
                      <a:moveTo>
                        <a:pt x="3" y="28"/>
                      </a:moveTo>
                      <a:cubicBezTo>
                        <a:pt x="8" y="8"/>
                        <a:pt x="12" y="6"/>
                        <a:pt x="31" y="0"/>
                      </a:cubicBezTo>
                      <a:cubicBezTo>
                        <a:pt x="29" y="5"/>
                        <a:pt x="25" y="22"/>
                        <a:pt x="19" y="24"/>
                      </a:cubicBezTo>
                      <a:cubicBezTo>
                        <a:pt x="0" y="30"/>
                        <a:pt x="3" y="9"/>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1" name="Freeform 165"/>
                <p:cNvSpPr>
                  <a:spLocks/>
                </p:cNvSpPr>
                <p:nvPr userDrawn="1"/>
              </p:nvSpPr>
              <p:spPr bwMode="ltGray">
                <a:xfrm>
                  <a:off x="3967" y="296"/>
                  <a:ext cx="19" cy="12"/>
                </a:xfrm>
                <a:custGeom>
                  <a:avLst/>
                  <a:gdLst/>
                  <a:ahLst/>
                  <a:cxnLst>
                    <a:cxn ang="0">
                      <a:pos x="6" y="32"/>
                    </a:cxn>
                    <a:cxn ang="0">
                      <a:pos x="22" y="0"/>
                    </a:cxn>
                    <a:cxn ang="0">
                      <a:pos x="38" y="4"/>
                    </a:cxn>
                    <a:cxn ang="0">
                      <a:pos x="6" y="32"/>
                    </a:cxn>
                  </a:cxnLst>
                  <a:rect l="0" t="0" r="r" b="b"/>
                  <a:pathLst>
                    <a:path w="44" h="32">
                      <a:moveTo>
                        <a:pt x="6" y="32"/>
                      </a:moveTo>
                      <a:cubicBezTo>
                        <a:pt x="0" y="14"/>
                        <a:pt x="7" y="10"/>
                        <a:pt x="22" y="0"/>
                      </a:cubicBezTo>
                      <a:cubicBezTo>
                        <a:pt x="27" y="1"/>
                        <a:pt x="35" y="0"/>
                        <a:pt x="38" y="4"/>
                      </a:cubicBezTo>
                      <a:cubicBezTo>
                        <a:pt x="44" y="13"/>
                        <a:pt x="16" y="32"/>
                        <a:pt x="6"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2" name="Freeform 166"/>
                <p:cNvSpPr>
                  <a:spLocks/>
                </p:cNvSpPr>
                <p:nvPr userDrawn="1"/>
              </p:nvSpPr>
              <p:spPr bwMode="ltGray">
                <a:xfrm>
                  <a:off x="4028" y="337"/>
                  <a:ext cx="33" cy="5"/>
                </a:xfrm>
                <a:custGeom>
                  <a:avLst/>
                  <a:gdLst/>
                  <a:ahLst/>
                  <a:cxnLst>
                    <a:cxn ang="0">
                      <a:pos x="37" y="18"/>
                    </a:cxn>
                    <a:cxn ang="0">
                      <a:pos x="25" y="2"/>
                    </a:cxn>
                    <a:cxn ang="0">
                      <a:pos x="37" y="18"/>
                    </a:cxn>
                  </a:cxnLst>
                  <a:rect l="0" t="0" r="r" b="b"/>
                  <a:pathLst>
                    <a:path w="76" h="18">
                      <a:moveTo>
                        <a:pt x="37" y="18"/>
                      </a:moveTo>
                      <a:cubicBezTo>
                        <a:pt x="25" y="14"/>
                        <a:pt x="0" y="10"/>
                        <a:pt x="25" y="2"/>
                      </a:cubicBezTo>
                      <a:cubicBezTo>
                        <a:pt x="76" y="9"/>
                        <a:pt x="46" y="0"/>
                        <a:pt x="37"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3" name="Freeform 167"/>
                <p:cNvSpPr>
                  <a:spLocks/>
                </p:cNvSpPr>
                <p:nvPr userDrawn="1"/>
              </p:nvSpPr>
              <p:spPr bwMode="ltGray">
                <a:xfrm>
                  <a:off x="4083" y="336"/>
                  <a:ext cx="19" cy="15"/>
                </a:xfrm>
                <a:custGeom>
                  <a:avLst/>
                  <a:gdLst/>
                  <a:ahLst/>
                  <a:cxnLst>
                    <a:cxn ang="0">
                      <a:pos x="0" y="21"/>
                    </a:cxn>
                    <a:cxn ang="0">
                      <a:pos x="12" y="9"/>
                    </a:cxn>
                    <a:cxn ang="0">
                      <a:pos x="0" y="21"/>
                    </a:cxn>
                  </a:cxnLst>
                  <a:rect l="0" t="0" r="r" b="b"/>
                  <a:pathLst>
                    <a:path w="42" h="44">
                      <a:moveTo>
                        <a:pt x="0" y="21"/>
                      </a:moveTo>
                      <a:cubicBezTo>
                        <a:pt x="4" y="17"/>
                        <a:pt x="7" y="11"/>
                        <a:pt x="12" y="9"/>
                      </a:cubicBezTo>
                      <a:cubicBezTo>
                        <a:pt x="42" y="0"/>
                        <a:pt x="23" y="44"/>
                        <a:pt x="0" y="2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4" name="Freeform 168"/>
                <p:cNvSpPr>
                  <a:spLocks/>
                </p:cNvSpPr>
                <p:nvPr userDrawn="1"/>
              </p:nvSpPr>
              <p:spPr bwMode="ltGray">
                <a:xfrm>
                  <a:off x="3937" y="295"/>
                  <a:ext cx="14" cy="10"/>
                </a:xfrm>
                <a:custGeom>
                  <a:avLst/>
                  <a:gdLst/>
                  <a:ahLst/>
                  <a:cxnLst>
                    <a:cxn ang="0">
                      <a:pos x="7" y="22"/>
                    </a:cxn>
                    <a:cxn ang="0">
                      <a:pos x="31" y="10"/>
                    </a:cxn>
                    <a:cxn ang="0">
                      <a:pos x="7" y="22"/>
                    </a:cxn>
                  </a:cxnLst>
                  <a:rect l="0" t="0" r="r" b="b"/>
                  <a:pathLst>
                    <a:path w="31" h="30">
                      <a:moveTo>
                        <a:pt x="7" y="22"/>
                      </a:moveTo>
                      <a:cubicBezTo>
                        <a:pt x="0" y="0"/>
                        <a:pt x="15" y="6"/>
                        <a:pt x="31" y="10"/>
                      </a:cubicBezTo>
                      <a:cubicBezTo>
                        <a:pt x="14" y="16"/>
                        <a:pt x="15" y="30"/>
                        <a:pt x="7" y="2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grpSp>
        </p:grpSp>
        <p:grpSp>
          <p:nvGrpSpPr>
            <p:cNvPr id="1191026" name="Group 169"/>
            <p:cNvGrpSpPr>
              <a:grpSpLocks/>
            </p:cNvGrpSpPr>
            <p:nvPr userDrawn="1"/>
          </p:nvGrpSpPr>
          <p:grpSpPr bwMode="auto">
            <a:xfrm>
              <a:off x="798" y="111"/>
              <a:ext cx="4702" cy="418"/>
              <a:chOff x="798" y="255"/>
              <a:chExt cx="4702" cy="418"/>
            </a:xfrm>
          </p:grpSpPr>
          <p:sp>
            <p:nvSpPr>
              <p:cNvPr id="710826" name="Line 170"/>
              <p:cNvSpPr>
                <a:spLocks noChangeShapeType="1"/>
              </p:cNvSpPr>
              <p:nvPr userDrawn="1"/>
            </p:nvSpPr>
            <p:spPr bwMode="white">
              <a:xfrm>
                <a:off x="798" y="476"/>
                <a:ext cx="4702" cy="0"/>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7" name="Line 171"/>
              <p:cNvSpPr>
                <a:spLocks noChangeShapeType="1"/>
              </p:cNvSpPr>
              <p:nvPr userDrawn="1"/>
            </p:nvSpPr>
            <p:spPr bwMode="white">
              <a:xfrm>
                <a:off x="1027"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8" name="Line 172"/>
              <p:cNvSpPr>
                <a:spLocks noChangeShapeType="1"/>
              </p:cNvSpPr>
              <p:nvPr userDrawn="1"/>
            </p:nvSpPr>
            <p:spPr bwMode="white">
              <a:xfrm>
                <a:off x="1254"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9" name="Line 173"/>
              <p:cNvSpPr>
                <a:spLocks noChangeShapeType="1"/>
              </p:cNvSpPr>
              <p:nvPr userDrawn="1"/>
            </p:nvSpPr>
            <p:spPr bwMode="white">
              <a:xfrm>
                <a:off x="1483"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0" name="Line 174"/>
              <p:cNvSpPr>
                <a:spLocks noChangeShapeType="1"/>
              </p:cNvSpPr>
              <p:nvPr userDrawn="1"/>
            </p:nvSpPr>
            <p:spPr bwMode="white">
              <a:xfrm>
                <a:off x="1710"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1" name="Line 175"/>
              <p:cNvSpPr>
                <a:spLocks noChangeShapeType="1"/>
              </p:cNvSpPr>
              <p:nvPr userDrawn="1"/>
            </p:nvSpPr>
            <p:spPr bwMode="white">
              <a:xfrm>
                <a:off x="1939"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2" name="Line 176"/>
              <p:cNvSpPr>
                <a:spLocks noChangeShapeType="1"/>
              </p:cNvSpPr>
              <p:nvPr userDrawn="1"/>
            </p:nvSpPr>
            <p:spPr bwMode="white">
              <a:xfrm>
                <a:off x="2166"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3" name="Line 177"/>
              <p:cNvSpPr>
                <a:spLocks noChangeShapeType="1"/>
              </p:cNvSpPr>
              <p:nvPr userDrawn="1"/>
            </p:nvSpPr>
            <p:spPr bwMode="white">
              <a:xfrm>
                <a:off x="2395"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4" name="Line 178"/>
              <p:cNvSpPr>
                <a:spLocks noChangeShapeType="1"/>
              </p:cNvSpPr>
              <p:nvPr userDrawn="1"/>
            </p:nvSpPr>
            <p:spPr bwMode="white">
              <a:xfrm>
                <a:off x="2622"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5" name="Line 179"/>
              <p:cNvSpPr>
                <a:spLocks noChangeShapeType="1"/>
              </p:cNvSpPr>
              <p:nvPr userDrawn="1"/>
            </p:nvSpPr>
            <p:spPr bwMode="white">
              <a:xfrm>
                <a:off x="2851"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6" name="Line 180"/>
              <p:cNvSpPr>
                <a:spLocks noChangeShapeType="1"/>
              </p:cNvSpPr>
              <p:nvPr userDrawn="1"/>
            </p:nvSpPr>
            <p:spPr bwMode="white">
              <a:xfrm>
                <a:off x="3078"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7" name="Line 181"/>
              <p:cNvSpPr>
                <a:spLocks noChangeShapeType="1"/>
              </p:cNvSpPr>
              <p:nvPr userDrawn="1"/>
            </p:nvSpPr>
            <p:spPr bwMode="white">
              <a:xfrm>
                <a:off x="3307"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8" name="Line 182"/>
              <p:cNvSpPr>
                <a:spLocks noChangeShapeType="1"/>
              </p:cNvSpPr>
              <p:nvPr userDrawn="1"/>
            </p:nvSpPr>
            <p:spPr bwMode="white">
              <a:xfrm>
                <a:off x="3534"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9" name="Line 183"/>
              <p:cNvSpPr>
                <a:spLocks noChangeShapeType="1"/>
              </p:cNvSpPr>
              <p:nvPr userDrawn="1"/>
            </p:nvSpPr>
            <p:spPr bwMode="white">
              <a:xfrm>
                <a:off x="3763"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0" name="Line 184"/>
              <p:cNvSpPr>
                <a:spLocks noChangeShapeType="1"/>
              </p:cNvSpPr>
              <p:nvPr userDrawn="1"/>
            </p:nvSpPr>
            <p:spPr bwMode="white">
              <a:xfrm>
                <a:off x="3990"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1" name="Line 185"/>
              <p:cNvSpPr>
                <a:spLocks noChangeShapeType="1"/>
              </p:cNvSpPr>
              <p:nvPr userDrawn="1"/>
            </p:nvSpPr>
            <p:spPr bwMode="white">
              <a:xfrm>
                <a:off x="4219"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2" name="Line 186"/>
              <p:cNvSpPr>
                <a:spLocks noChangeShapeType="1"/>
              </p:cNvSpPr>
              <p:nvPr userDrawn="1"/>
            </p:nvSpPr>
            <p:spPr bwMode="white">
              <a:xfrm>
                <a:off x="4446"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3" name="Line 187"/>
              <p:cNvSpPr>
                <a:spLocks noChangeShapeType="1"/>
              </p:cNvSpPr>
              <p:nvPr userDrawn="1"/>
            </p:nvSpPr>
            <p:spPr bwMode="white">
              <a:xfrm>
                <a:off x="4675"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4" name="Line 188"/>
              <p:cNvSpPr>
                <a:spLocks noChangeShapeType="1"/>
              </p:cNvSpPr>
              <p:nvPr userDrawn="1"/>
            </p:nvSpPr>
            <p:spPr bwMode="white">
              <a:xfrm>
                <a:off x="4902"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5" name="Line 189"/>
              <p:cNvSpPr>
                <a:spLocks noChangeShapeType="1"/>
              </p:cNvSpPr>
              <p:nvPr userDrawn="1"/>
            </p:nvSpPr>
            <p:spPr bwMode="white">
              <a:xfrm>
                <a:off x="5131"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6" name="Line 190"/>
              <p:cNvSpPr>
                <a:spLocks noChangeShapeType="1"/>
              </p:cNvSpPr>
              <p:nvPr userDrawn="1"/>
            </p:nvSpPr>
            <p:spPr bwMode="white">
              <a:xfrm>
                <a:off x="5358"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grpSp>
        <p:grpSp>
          <p:nvGrpSpPr>
            <p:cNvPr id="1191048" name="Group 191"/>
            <p:cNvGrpSpPr>
              <a:grpSpLocks/>
            </p:cNvGrpSpPr>
            <p:nvPr userDrawn="1"/>
          </p:nvGrpSpPr>
          <p:grpSpPr bwMode="auto">
            <a:xfrm>
              <a:off x="1208" y="109"/>
              <a:ext cx="3694" cy="423"/>
              <a:chOff x="1034" y="245"/>
              <a:chExt cx="3694" cy="423"/>
            </a:xfrm>
          </p:grpSpPr>
          <p:sp>
            <p:nvSpPr>
              <p:cNvPr id="710848" name="Line 192"/>
              <p:cNvSpPr>
                <a:spLocks noChangeShapeType="1"/>
              </p:cNvSpPr>
              <p:nvPr userDrawn="1"/>
            </p:nvSpPr>
            <p:spPr bwMode="ltGray">
              <a:xfrm>
                <a:off x="2676" y="245"/>
                <a:ext cx="0" cy="14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9" name="Line 193"/>
              <p:cNvSpPr>
                <a:spLocks noChangeShapeType="1"/>
              </p:cNvSpPr>
              <p:nvPr userDrawn="1"/>
            </p:nvSpPr>
            <p:spPr bwMode="ltGray">
              <a:xfrm>
                <a:off x="2798" y="468"/>
                <a:ext cx="7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0" name="Line 194"/>
              <p:cNvSpPr>
                <a:spLocks noChangeShapeType="1"/>
              </p:cNvSpPr>
              <p:nvPr userDrawn="1"/>
            </p:nvSpPr>
            <p:spPr bwMode="ltGray">
              <a:xfrm>
                <a:off x="2904" y="486"/>
                <a:ext cx="0" cy="29"/>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1" name="Line 195"/>
              <p:cNvSpPr>
                <a:spLocks noChangeShapeType="1"/>
              </p:cNvSpPr>
              <p:nvPr userDrawn="1"/>
            </p:nvSpPr>
            <p:spPr bwMode="ltGray">
              <a:xfrm>
                <a:off x="3132" y="586"/>
                <a:ext cx="0" cy="8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2" name="Line 196"/>
              <p:cNvSpPr>
                <a:spLocks noChangeShapeType="1"/>
              </p:cNvSpPr>
              <p:nvPr userDrawn="1"/>
            </p:nvSpPr>
            <p:spPr bwMode="ltGray">
              <a:xfrm>
                <a:off x="3816" y="358"/>
                <a:ext cx="0" cy="18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3" name="Line 197"/>
              <p:cNvSpPr>
                <a:spLocks noChangeShapeType="1"/>
              </p:cNvSpPr>
              <p:nvPr userDrawn="1"/>
            </p:nvSpPr>
            <p:spPr bwMode="ltGray">
              <a:xfrm>
                <a:off x="3722" y="468"/>
                <a:ext cx="34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4" name="Line 198"/>
              <p:cNvSpPr>
                <a:spLocks noChangeShapeType="1"/>
              </p:cNvSpPr>
              <p:nvPr userDrawn="1"/>
            </p:nvSpPr>
            <p:spPr bwMode="ltGray">
              <a:xfrm>
                <a:off x="4044" y="372"/>
                <a:ext cx="0" cy="294"/>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5" name="Line 199"/>
              <p:cNvSpPr>
                <a:spLocks noChangeShapeType="1"/>
              </p:cNvSpPr>
              <p:nvPr userDrawn="1"/>
            </p:nvSpPr>
            <p:spPr bwMode="ltGray">
              <a:xfrm flipV="1">
                <a:off x="4047" y="247"/>
                <a:ext cx="0" cy="5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6" name="Line 200"/>
              <p:cNvSpPr>
                <a:spLocks noChangeShapeType="1"/>
              </p:cNvSpPr>
              <p:nvPr userDrawn="1"/>
            </p:nvSpPr>
            <p:spPr bwMode="ltGray">
              <a:xfrm flipV="1">
                <a:off x="4272" y="245"/>
                <a:ext cx="0" cy="18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7" name="Line 201"/>
              <p:cNvSpPr>
                <a:spLocks noChangeShapeType="1"/>
              </p:cNvSpPr>
              <p:nvPr userDrawn="1"/>
            </p:nvSpPr>
            <p:spPr bwMode="ltGray">
              <a:xfrm flipH="1">
                <a:off x="4422" y="468"/>
                <a:ext cx="77"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8" name="Line 202"/>
              <p:cNvSpPr>
                <a:spLocks noChangeShapeType="1"/>
              </p:cNvSpPr>
              <p:nvPr userDrawn="1"/>
            </p:nvSpPr>
            <p:spPr bwMode="ltGray">
              <a:xfrm flipH="1">
                <a:off x="4290" y="468"/>
                <a:ext cx="63"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9" name="Line 203"/>
              <p:cNvSpPr>
                <a:spLocks noChangeShapeType="1"/>
              </p:cNvSpPr>
              <p:nvPr userDrawn="1"/>
            </p:nvSpPr>
            <p:spPr bwMode="ltGray">
              <a:xfrm flipV="1">
                <a:off x="4500" y="245"/>
                <a:ext cx="0" cy="27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0" name="Line 204"/>
              <p:cNvSpPr>
                <a:spLocks noChangeShapeType="1"/>
              </p:cNvSpPr>
              <p:nvPr userDrawn="1"/>
            </p:nvSpPr>
            <p:spPr bwMode="ltGray">
              <a:xfrm>
                <a:off x="4728" y="606"/>
                <a:ext cx="0" cy="34"/>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1" name="Line 205"/>
              <p:cNvSpPr>
                <a:spLocks noChangeShapeType="1"/>
              </p:cNvSpPr>
              <p:nvPr userDrawn="1"/>
            </p:nvSpPr>
            <p:spPr bwMode="ltGray">
              <a:xfrm>
                <a:off x="1992" y="250"/>
                <a:ext cx="0" cy="63"/>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2" name="Line 206"/>
              <p:cNvSpPr>
                <a:spLocks noChangeShapeType="1"/>
              </p:cNvSpPr>
              <p:nvPr userDrawn="1"/>
            </p:nvSpPr>
            <p:spPr bwMode="ltGray">
              <a:xfrm>
                <a:off x="1764" y="247"/>
                <a:ext cx="0" cy="33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3" name="Line 207"/>
              <p:cNvSpPr>
                <a:spLocks noChangeShapeType="1"/>
              </p:cNvSpPr>
              <p:nvPr userDrawn="1"/>
            </p:nvSpPr>
            <p:spPr bwMode="ltGray">
              <a:xfrm flipH="1">
                <a:off x="1738" y="468"/>
                <a:ext cx="6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4" name="Line 208"/>
              <p:cNvSpPr>
                <a:spLocks noChangeShapeType="1"/>
              </p:cNvSpPr>
              <p:nvPr userDrawn="1"/>
            </p:nvSpPr>
            <p:spPr bwMode="ltGray">
              <a:xfrm>
                <a:off x="1604" y="468"/>
                <a:ext cx="6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5" name="Line 209"/>
              <p:cNvSpPr>
                <a:spLocks noChangeShapeType="1"/>
              </p:cNvSpPr>
              <p:nvPr userDrawn="1"/>
            </p:nvSpPr>
            <p:spPr bwMode="ltGray">
              <a:xfrm flipH="1">
                <a:off x="1404" y="468"/>
                <a:ext cx="81"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6" name="Line 210"/>
              <p:cNvSpPr>
                <a:spLocks noChangeShapeType="1"/>
              </p:cNvSpPr>
              <p:nvPr userDrawn="1"/>
            </p:nvSpPr>
            <p:spPr bwMode="ltGray">
              <a:xfrm>
                <a:off x="1034" y="468"/>
                <a:ext cx="34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7" name="Line 211"/>
              <p:cNvSpPr>
                <a:spLocks noChangeShapeType="1"/>
              </p:cNvSpPr>
              <p:nvPr userDrawn="1"/>
            </p:nvSpPr>
            <p:spPr bwMode="ltGray">
              <a:xfrm>
                <a:off x="1306" y="370"/>
                <a:ext cx="0" cy="298"/>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8" name="Line 212"/>
              <p:cNvSpPr>
                <a:spLocks noChangeShapeType="1"/>
              </p:cNvSpPr>
              <p:nvPr userDrawn="1"/>
            </p:nvSpPr>
            <p:spPr bwMode="ltGray">
              <a:xfrm>
                <a:off x="1080" y="388"/>
                <a:ext cx="0" cy="156"/>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9" name="Line 213"/>
              <p:cNvSpPr>
                <a:spLocks noChangeShapeType="1"/>
              </p:cNvSpPr>
              <p:nvPr userDrawn="1"/>
            </p:nvSpPr>
            <p:spPr bwMode="ltGray">
              <a:xfrm flipH="1" flipV="1">
                <a:off x="1308" y="245"/>
                <a:ext cx="0" cy="2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0" name="Line 214"/>
              <p:cNvSpPr>
                <a:spLocks noChangeShapeType="1"/>
              </p:cNvSpPr>
              <p:nvPr userDrawn="1"/>
            </p:nvSpPr>
            <p:spPr bwMode="ltGray">
              <a:xfrm>
                <a:off x="1536" y="316"/>
                <a:ext cx="0" cy="9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1" name="Line 215"/>
              <p:cNvSpPr>
                <a:spLocks noChangeShapeType="1"/>
              </p:cNvSpPr>
              <p:nvPr userDrawn="1"/>
            </p:nvSpPr>
            <p:spPr bwMode="ltGray">
              <a:xfrm flipV="1">
                <a:off x="1536" y="247"/>
                <a:ext cx="0" cy="2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2" name="Line 216"/>
              <p:cNvSpPr>
                <a:spLocks noChangeShapeType="1"/>
              </p:cNvSpPr>
              <p:nvPr userDrawn="1"/>
            </p:nvSpPr>
            <p:spPr bwMode="ltGray">
              <a:xfrm>
                <a:off x="4095" y="467"/>
                <a:ext cx="8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grpSp>
      </p:grpSp>
      <p:pic>
        <p:nvPicPr>
          <p:cNvPr id="1191074" name="Picture 218" descr="金監會logo_01"/>
          <p:cNvPicPr>
            <a:picLocks noChangeAspect="1" noChangeArrowheads="1"/>
          </p:cNvPicPr>
          <p:nvPr/>
        </p:nvPicPr>
        <p:blipFill>
          <a:blip r:embed="rId15" cstate="print"/>
          <a:srcRect/>
          <a:stretch>
            <a:fillRect/>
          </a:stretch>
        </p:blipFill>
        <p:spPr bwMode="auto">
          <a:xfrm>
            <a:off x="193675" y="188913"/>
            <a:ext cx="1016000" cy="936625"/>
          </a:xfrm>
          <a:prstGeom prst="rect">
            <a:avLst/>
          </a:prstGeom>
          <a:noFill/>
          <a:ln w="9525">
            <a:noFill/>
            <a:miter lim="800000"/>
            <a:headEnd/>
            <a:tailEnd/>
          </a:ln>
        </p:spPr>
      </p:pic>
      <p:sp>
        <p:nvSpPr>
          <p:cNvPr id="710876" name="Rectangle 220"/>
          <p:cNvSpPr>
            <a:spLocks noGrp="1" noChangeArrowheads="1"/>
          </p:cNvSpPr>
          <p:nvPr>
            <p:ph type="sldNum" sz="quarter" idx="4"/>
          </p:nvPr>
        </p:nvSpPr>
        <p:spPr bwMode="auto">
          <a:xfrm>
            <a:off x="8931275" y="6453188"/>
            <a:ext cx="817563"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0">
              <a:defRPr sz="1400" b="0">
                <a:solidFill>
                  <a:schemeClr val="bg2"/>
                </a:solidFill>
                <a:latin typeface="Times New Roman" pitchFamily="18" charset="0"/>
                <a:ea typeface="+mn-ea"/>
              </a:defRPr>
            </a:lvl1pPr>
          </a:lstStyle>
          <a:p>
            <a:pPr>
              <a:defRPr/>
            </a:pPr>
            <a:fld id="{A3120CDC-E6C8-4FCC-9EDA-A11569129A9B}"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94" r:id="rId12"/>
    <p:sldLayoutId id="2147483695" r:id="rId13"/>
  </p:sldLayoutIdLst>
  <p:transition/>
  <p:timing>
    <p:tnLst>
      <p:par>
        <p:cTn id="1" dur="indefinite" restart="never" nodeType="tmRoot"/>
      </p:par>
    </p:tnLst>
  </p:timing>
  <p:hf hdr="0" ftr="0" dt="0"/>
  <p:txStyles>
    <p:titleStyle>
      <a:lvl1pPr algn="l" rtl="0" fontAlgn="base">
        <a:spcBef>
          <a:spcPct val="0"/>
        </a:spcBef>
        <a:spcAft>
          <a:spcPct val="0"/>
        </a:spcAft>
        <a:defRPr kumimoji="1" sz="4000">
          <a:solidFill>
            <a:schemeClr val="tx2"/>
          </a:solidFill>
          <a:latin typeface="+mj-lt"/>
          <a:ea typeface="+mj-ea"/>
          <a:cs typeface="+mj-cs"/>
        </a:defRPr>
      </a:lvl1pPr>
      <a:lvl2pPr algn="l" rtl="0" fontAlgn="base">
        <a:spcBef>
          <a:spcPct val="0"/>
        </a:spcBef>
        <a:spcAft>
          <a:spcPct val="0"/>
        </a:spcAft>
        <a:defRPr kumimoji="1" sz="4000">
          <a:solidFill>
            <a:schemeClr val="tx2"/>
          </a:solidFill>
          <a:latin typeface="Arial" pitchFamily="34" charset="0"/>
          <a:ea typeface="新細明體" pitchFamily="18" charset="-120"/>
        </a:defRPr>
      </a:lvl2pPr>
      <a:lvl3pPr algn="l" rtl="0" fontAlgn="base">
        <a:spcBef>
          <a:spcPct val="0"/>
        </a:spcBef>
        <a:spcAft>
          <a:spcPct val="0"/>
        </a:spcAft>
        <a:defRPr kumimoji="1" sz="4000">
          <a:solidFill>
            <a:schemeClr val="tx2"/>
          </a:solidFill>
          <a:latin typeface="Arial" pitchFamily="34" charset="0"/>
          <a:ea typeface="新細明體" pitchFamily="18" charset="-120"/>
        </a:defRPr>
      </a:lvl3pPr>
      <a:lvl4pPr algn="l" rtl="0" fontAlgn="base">
        <a:spcBef>
          <a:spcPct val="0"/>
        </a:spcBef>
        <a:spcAft>
          <a:spcPct val="0"/>
        </a:spcAft>
        <a:defRPr kumimoji="1" sz="4000">
          <a:solidFill>
            <a:schemeClr val="tx2"/>
          </a:solidFill>
          <a:latin typeface="Arial" pitchFamily="34" charset="0"/>
          <a:ea typeface="新細明體" pitchFamily="18" charset="-120"/>
        </a:defRPr>
      </a:lvl4pPr>
      <a:lvl5pPr algn="l" rtl="0" fontAlgn="base">
        <a:spcBef>
          <a:spcPct val="0"/>
        </a:spcBef>
        <a:spcAft>
          <a:spcPct val="0"/>
        </a:spcAft>
        <a:defRPr kumimoji="1" sz="4000">
          <a:solidFill>
            <a:schemeClr val="tx2"/>
          </a:solidFill>
          <a:latin typeface="Arial" pitchFamily="34" charset="0"/>
          <a:ea typeface="新細明體" pitchFamily="18" charset="-120"/>
        </a:defRPr>
      </a:lvl5pPr>
      <a:lvl6pPr marL="457200" algn="l" rtl="0" fontAlgn="base">
        <a:spcBef>
          <a:spcPct val="0"/>
        </a:spcBef>
        <a:spcAft>
          <a:spcPct val="0"/>
        </a:spcAft>
        <a:defRPr kumimoji="1" sz="4000">
          <a:solidFill>
            <a:schemeClr val="tx2"/>
          </a:solidFill>
          <a:latin typeface="Arial" pitchFamily="34" charset="0"/>
          <a:ea typeface="新細明體" pitchFamily="18" charset="-120"/>
        </a:defRPr>
      </a:lvl6pPr>
      <a:lvl7pPr marL="914400" algn="l" rtl="0" fontAlgn="base">
        <a:spcBef>
          <a:spcPct val="0"/>
        </a:spcBef>
        <a:spcAft>
          <a:spcPct val="0"/>
        </a:spcAft>
        <a:defRPr kumimoji="1" sz="4000">
          <a:solidFill>
            <a:schemeClr val="tx2"/>
          </a:solidFill>
          <a:latin typeface="Arial" pitchFamily="34" charset="0"/>
          <a:ea typeface="新細明體" pitchFamily="18" charset="-120"/>
        </a:defRPr>
      </a:lvl7pPr>
      <a:lvl8pPr marL="1371600" algn="l" rtl="0" fontAlgn="base">
        <a:spcBef>
          <a:spcPct val="0"/>
        </a:spcBef>
        <a:spcAft>
          <a:spcPct val="0"/>
        </a:spcAft>
        <a:defRPr kumimoji="1" sz="4000">
          <a:solidFill>
            <a:schemeClr val="tx2"/>
          </a:solidFill>
          <a:latin typeface="Arial" pitchFamily="34" charset="0"/>
          <a:ea typeface="新細明體" pitchFamily="18" charset="-120"/>
        </a:defRPr>
      </a:lvl8pPr>
      <a:lvl9pPr marL="1828800" algn="l" rtl="0" fontAlgn="base">
        <a:spcBef>
          <a:spcPct val="0"/>
        </a:spcBef>
        <a:spcAft>
          <a:spcPct val="0"/>
        </a:spcAft>
        <a:defRPr kumimoji="1" sz="4000">
          <a:solidFill>
            <a:schemeClr val="tx2"/>
          </a:solidFill>
          <a:latin typeface="Arial" pitchFamily="34" charset="0"/>
          <a:ea typeface="新細明體" pitchFamily="18" charset="-120"/>
        </a:defRPr>
      </a:lvl9pPr>
    </p:titleStyle>
    <p:bodyStyle>
      <a:lvl1pPr marL="571500" indent="-571500" algn="l" rtl="0" fontAlgn="base">
        <a:spcBef>
          <a:spcPct val="20000"/>
        </a:spcBef>
        <a:spcAft>
          <a:spcPct val="0"/>
        </a:spcAft>
        <a:tabLst>
          <a:tab pos="1160463" algn="l"/>
        </a:tabLst>
        <a:defRPr kumimoji="1" sz="3000">
          <a:solidFill>
            <a:schemeClr val="tx1"/>
          </a:solidFill>
          <a:latin typeface="+mn-lt"/>
          <a:ea typeface="+mn-ea"/>
          <a:cs typeface="+mn-cs"/>
        </a:defRPr>
      </a:lvl1pPr>
      <a:lvl2pPr marL="1260475" indent="-366713" algn="l" rtl="0" fontAlgn="base">
        <a:spcBef>
          <a:spcPct val="20000"/>
        </a:spcBef>
        <a:spcAft>
          <a:spcPct val="0"/>
        </a:spcAft>
        <a:buAutoNum type="arabicPeriod"/>
        <a:tabLst>
          <a:tab pos="1160463" algn="l"/>
        </a:tabLst>
        <a:defRPr kumimoji="1" sz="2800">
          <a:solidFill>
            <a:schemeClr val="tx1"/>
          </a:solidFill>
          <a:latin typeface="+mn-lt"/>
          <a:ea typeface="+mn-ea"/>
        </a:defRPr>
      </a:lvl2pPr>
      <a:lvl3pPr marL="2152650" indent="-368300" algn="l" rtl="0" fontAlgn="base">
        <a:spcBef>
          <a:spcPct val="20000"/>
        </a:spcBef>
        <a:spcAft>
          <a:spcPct val="0"/>
        </a:spcAft>
        <a:buFont typeface="Wingdings" pitchFamily="2" charset="2"/>
        <a:buChar char="n"/>
        <a:tabLst>
          <a:tab pos="1160463" algn="l"/>
        </a:tabLst>
        <a:defRPr kumimoji="1" sz="2400">
          <a:solidFill>
            <a:schemeClr val="tx1"/>
          </a:solidFill>
          <a:latin typeface="+mn-lt"/>
          <a:ea typeface="+mn-ea"/>
        </a:defRPr>
      </a:lvl3pPr>
      <a:lvl4pPr marL="3106738" indent="-508000" algn="l" rtl="0" fontAlgn="base">
        <a:spcBef>
          <a:spcPct val="20000"/>
        </a:spcBef>
        <a:spcAft>
          <a:spcPct val="0"/>
        </a:spcAft>
        <a:buChar char="–"/>
        <a:tabLst>
          <a:tab pos="1160463" algn="l"/>
        </a:tabLst>
        <a:defRPr kumimoji="1" sz="2000">
          <a:solidFill>
            <a:schemeClr val="tx1"/>
          </a:solidFill>
          <a:latin typeface="+mn-lt"/>
          <a:ea typeface="+mn-ea"/>
        </a:defRPr>
      </a:lvl4pPr>
      <a:lvl5pPr marL="3794125" indent="-508000" algn="l" rtl="0" fontAlgn="base">
        <a:spcBef>
          <a:spcPct val="20000"/>
        </a:spcBef>
        <a:spcAft>
          <a:spcPct val="0"/>
        </a:spcAft>
        <a:buChar char="»"/>
        <a:tabLst>
          <a:tab pos="1160463" algn="l"/>
        </a:tabLst>
        <a:defRPr kumimoji="1" sz="2000">
          <a:solidFill>
            <a:schemeClr val="tx1"/>
          </a:solidFill>
          <a:latin typeface="+mn-lt"/>
          <a:ea typeface="+mn-ea"/>
        </a:defRPr>
      </a:lvl5pPr>
      <a:lvl6pPr marL="4251325" indent="-508000" algn="l" rtl="0" fontAlgn="base">
        <a:spcBef>
          <a:spcPct val="20000"/>
        </a:spcBef>
        <a:spcAft>
          <a:spcPct val="0"/>
        </a:spcAft>
        <a:buChar char="»"/>
        <a:tabLst>
          <a:tab pos="1160463" algn="l"/>
        </a:tabLst>
        <a:defRPr kumimoji="1" sz="2000">
          <a:solidFill>
            <a:schemeClr val="tx1"/>
          </a:solidFill>
          <a:latin typeface="+mn-lt"/>
          <a:ea typeface="+mn-ea"/>
        </a:defRPr>
      </a:lvl6pPr>
      <a:lvl7pPr marL="4708525" indent="-508000" algn="l" rtl="0" fontAlgn="base">
        <a:spcBef>
          <a:spcPct val="20000"/>
        </a:spcBef>
        <a:spcAft>
          <a:spcPct val="0"/>
        </a:spcAft>
        <a:buChar char="»"/>
        <a:tabLst>
          <a:tab pos="1160463" algn="l"/>
        </a:tabLst>
        <a:defRPr kumimoji="1" sz="2000">
          <a:solidFill>
            <a:schemeClr val="tx1"/>
          </a:solidFill>
          <a:latin typeface="+mn-lt"/>
          <a:ea typeface="+mn-ea"/>
        </a:defRPr>
      </a:lvl7pPr>
      <a:lvl8pPr marL="5165725" indent="-508000" algn="l" rtl="0" fontAlgn="base">
        <a:spcBef>
          <a:spcPct val="20000"/>
        </a:spcBef>
        <a:spcAft>
          <a:spcPct val="0"/>
        </a:spcAft>
        <a:buChar char="»"/>
        <a:tabLst>
          <a:tab pos="1160463" algn="l"/>
        </a:tabLst>
        <a:defRPr kumimoji="1" sz="2000">
          <a:solidFill>
            <a:schemeClr val="tx1"/>
          </a:solidFill>
          <a:latin typeface="+mn-lt"/>
          <a:ea typeface="+mn-ea"/>
        </a:defRPr>
      </a:lvl8pPr>
      <a:lvl9pPr marL="5622925" indent="-508000" algn="l" rtl="0" fontAlgn="base">
        <a:spcBef>
          <a:spcPct val="20000"/>
        </a:spcBef>
        <a:spcAft>
          <a:spcPct val="0"/>
        </a:spcAft>
        <a:buChar char="»"/>
        <a:tabLst>
          <a:tab pos="1160463" algn="l"/>
        </a:tabLst>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CC"/>
        </a:solidFill>
        <a:effectLst/>
      </p:bgPr>
    </p:bg>
    <p:spTree>
      <p:nvGrpSpPr>
        <p:cNvPr id="1" name=""/>
        <p:cNvGrpSpPr/>
        <p:nvPr/>
      </p:nvGrpSpPr>
      <p:grpSpPr>
        <a:xfrm>
          <a:off x="0" y="0"/>
          <a:ext cx="0" cy="0"/>
          <a:chOff x="0" y="0"/>
          <a:chExt cx="0" cy="0"/>
        </a:xfrm>
      </p:grpSpPr>
      <p:sp>
        <p:nvSpPr>
          <p:cNvPr id="710682" name="Rectangle 26"/>
          <p:cNvSpPr>
            <a:spLocks noChangeArrowheads="1"/>
          </p:cNvSpPr>
          <p:nvPr/>
        </p:nvSpPr>
        <p:spPr bwMode="invGray">
          <a:xfrm>
            <a:off x="0" y="0"/>
            <a:ext cx="9906000" cy="981075"/>
          </a:xfrm>
          <a:prstGeom prst="rect">
            <a:avLst/>
          </a:prstGeom>
          <a:noFill/>
          <a:ln w="9525">
            <a:noFill/>
            <a:miter lim="800000"/>
            <a:headEnd/>
            <a:tailEnd/>
          </a:ln>
          <a:effectLst/>
        </p:spPr>
        <p:txBody>
          <a:bodyPr wrap="none" anchor="ctr"/>
          <a:lstStyle/>
          <a:p>
            <a:pPr algn="ctr" latinLnBrk="1">
              <a:defRPr/>
            </a:pPr>
            <a:endParaRPr lang="zh-TW" altLang="en-US" sz="3200">
              <a:latin typeface="Arial" pitchFamily="34" charset="0"/>
            </a:endParaRPr>
          </a:p>
        </p:txBody>
      </p:sp>
      <p:sp>
        <p:nvSpPr>
          <p:cNvPr id="710683" name="Rectangle 27" descr="窄水平線"/>
          <p:cNvSpPr>
            <a:spLocks noChangeArrowheads="1"/>
          </p:cNvSpPr>
          <p:nvPr/>
        </p:nvSpPr>
        <p:spPr bwMode="white">
          <a:xfrm>
            <a:off x="0" y="1196975"/>
            <a:ext cx="1052513" cy="5661025"/>
          </a:xfrm>
          <a:prstGeom prst="rect">
            <a:avLst/>
          </a:prstGeom>
          <a:pattFill prst="narHorz">
            <a:fgClr>
              <a:srgbClr val="008080">
                <a:alpha val="60001"/>
              </a:srgbClr>
            </a:fgClr>
            <a:bgClr>
              <a:schemeClr val="tx2">
                <a:alpha val="60001"/>
              </a:schemeClr>
            </a:bgClr>
          </a:pattFill>
          <a:ln w="9525">
            <a:noFill/>
            <a:miter lim="800000"/>
            <a:headEnd/>
            <a:tailEnd/>
          </a:ln>
          <a:effectLst/>
        </p:spPr>
        <p:txBody>
          <a:bodyPr wrap="none" anchor="ctr"/>
          <a:lstStyle/>
          <a:p>
            <a:pPr algn="ctr" latinLnBrk="1">
              <a:defRPr/>
            </a:pPr>
            <a:endParaRPr lang="zh-TW" altLang="en-US" sz="3200">
              <a:latin typeface="Arial" pitchFamily="34" charset="0"/>
            </a:endParaRPr>
          </a:p>
        </p:txBody>
      </p:sp>
      <p:sp>
        <p:nvSpPr>
          <p:cNvPr id="710684" name="Rectangle 28"/>
          <p:cNvSpPr>
            <a:spLocks noGrp="1" noChangeArrowheads="1"/>
          </p:cNvSpPr>
          <p:nvPr>
            <p:ph type="title"/>
          </p:nvPr>
        </p:nvSpPr>
        <p:spPr bwMode="auto">
          <a:xfrm>
            <a:off x="1285875" y="188913"/>
            <a:ext cx="7891463" cy="792162"/>
          </a:xfrm>
          <a:prstGeom prst="rect">
            <a:avLst/>
          </a:prstGeom>
          <a:noFill/>
          <a:ln w="9525">
            <a:noFill/>
            <a:miter lim="800000"/>
            <a:headEnd/>
            <a:tailEnd/>
          </a:ln>
          <a:effectLst>
            <a:outerShdw dist="45791" dir="3378596" algn="ctr" rotWithShape="0">
              <a:srgbClr val="000000"/>
            </a:outerShdw>
          </a:effec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grpSp>
        <p:nvGrpSpPr>
          <p:cNvPr id="1270789" name="Group 53"/>
          <p:cNvGrpSpPr>
            <a:grpSpLocks/>
          </p:cNvGrpSpPr>
          <p:nvPr/>
        </p:nvGrpSpPr>
        <p:grpSpPr bwMode="auto">
          <a:xfrm>
            <a:off x="0" y="0"/>
            <a:ext cx="9921875" cy="6858000"/>
            <a:chOff x="0" y="0"/>
            <a:chExt cx="5769" cy="4320"/>
          </a:xfrm>
        </p:grpSpPr>
        <p:sp>
          <p:nvSpPr>
            <p:cNvPr id="710710"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ffectLst/>
          </p:spPr>
          <p:txBody>
            <a:bodyPr wrap="none" anchor="ctr"/>
            <a:lstStyle/>
            <a:p>
              <a:pPr algn="ctr" latinLnBrk="1">
                <a:defRPr/>
              </a:pPr>
              <a:endParaRPr lang="zh-TW" altLang="en-US" sz="3200">
                <a:latin typeface="Arial" pitchFamily="34" charset="0"/>
              </a:endParaRPr>
            </a:p>
          </p:txBody>
        </p:sp>
        <p:sp>
          <p:nvSpPr>
            <p:cNvPr id="710711" name="Freeform 55"/>
            <p:cNvSpPr>
              <a:spLocks/>
            </p:cNvSpPr>
            <p:nvPr userDrawn="1"/>
          </p:nvSpPr>
          <p:spPr bwMode="gray">
            <a:xfrm>
              <a:off x="0" y="0"/>
              <a:ext cx="288" cy="288"/>
            </a:xfrm>
            <a:custGeom>
              <a:avLst/>
              <a:gdLst/>
              <a:ahLst/>
              <a:cxnLst>
                <a:cxn ang="0">
                  <a:pos x="0" y="288"/>
                </a:cxn>
                <a:cxn ang="0">
                  <a:pos x="82" y="144"/>
                </a:cxn>
                <a:cxn ang="0">
                  <a:pos x="165" y="36"/>
                </a:cxn>
                <a:cxn ang="0">
                  <a:pos x="288" y="0"/>
                </a:cxn>
                <a:cxn ang="0">
                  <a:pos x="0" y="0"/>
                </a:cxn>
              </a:cxnLst>
              <a:rect l="0" t="0" r="r" b="b"/>
              <a:pathLst>
                <a:path w="288" h="288">
                  <a:moveTo>
                    <a:pt x="0" y="288"/>
                  </a:moveTo>
                  <a:lnTo>
                    <a:pt x="82" y="144"/>
                  </a:lnTo>
                  <a:lnTo>
                    <a:pt x="165" y="36"/>
                  </a:lnTo>
                  <a:lnTo>
                    <a:pt x="288" y="0"/>
                  </a:lnTo>
                  <a:lnTo>
                    <a:pt x="0" y="0"/>
                  </a:lnTo>
                </a:path>
              </a:pathLst>
            </a:custGeom>
            <a:solidFill>
              <a:schemeClr val="tx1"/>
            </a:solidFill>
            <a:ln w="9525">
              <a:noFill/>
              <a:round/>
              <a:headEnd/>
              <a:tailEnd/>
            </a:ln>
            <a:effectLst/>
          </p:spPr>
          <p:txBody>
            <a:bodyPr/>
            <a:lstStyle/>
            <a:p>
              <a:pPr algn="ctr" latinLnBrk="1">
                <a:defRPr/>
              </a:pPr>
              <a:endParaRPr lang="zh-TW" altLang="en-US" sz="3200">
                <a:latin typeface="Arial" pitchFamily="34" charset="0"/>
              </a:endParaRPr>
            </a:p>
          </p:txBody>
        </p:sp>
        <p:sp>
          <p:nvSpPr>
            <p:cNvPr id="710712"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rot="10800000"/>
            <a:lstStyle/>
            <a:p>
              <a:pPr algn="ctr" latinLnBrk="1">
                <a:defRPr/>
              </a:pPr>
              <a:endParaRPr lang="zh-TW" altLang="en-US" sz="3200">
                <a:latin typeface="Arial" pitchFamily="34" charset="0"/>
              </a:endParaRPr>
            </a:p>
          </p:txBody>
        </p:sp>
        <p:sp>
          <p:nvSpPr>
            <p:cNvPr id="710713"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rot="10800000" vert="eaVert"/>
            <a:lstStyle/>
            <a:p>
              <a:pPr algn="ctr" latinLnBrk="1">
                <a:defRPr/>
              </a:pPr>
              <a:endParaRPr lang="zh-TW" altLang="en-US" sz="3200">
                <a:latin typeface="Arial" pitchFamily="34" charset="0"/>
              </a:endParaRPr>
            </a:p>
          </p:txBody>
        </p:sp>
        <p:sp>
          <p:nvSpPr>
            <p:cNvPr id="710714"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 name="T15" fmla="*/ 0 w 288"/>
                <a:gd name="T16" fmla="*/ 0 h 288"/>
                <a:gd name="T17" fmla="*/ 288 w 288"/>
                <a:gd name="T18" fmla="*/ 288 h 288"/>
              </a:gdLst>
              <a:ahLst/>
              <a:cxnLst>
                <a:cxn ang="T10">
                  <a:pos x="T0" y="T1"/>
                </a:cxn>
                <a:cxn ang="T11">
                  <a:pos x="T2" y="T3"/>
                </a:cxn>
                <a:cxn ang="T12">
                  <a:pos x="T4" y="T5"/>
                </a:cxn>
                <a:cxn ang="T13">
                  <a:pos x="T6" y="T7"/>
                </a:cxn>
                <a:cxn ang="T14">
                  <a:pos x="T8" y="T9"/>
                </a:cxn>
              </a:cxnLst>
              <a:rect l="T15" t="T16" r="T17" b="T18"/>
              <a:pathLst>
                <a:path w="288" h="288">
                  <a:moveTo>
                    <a:pt x="0" y="288"/>
                  </a:moveTo>
                  <a:lnTo>
                    <a:pt x="82" y="144"/>
                  </a:lnTo>
                  <a:lnTo>
                    <a:pt x="165" y="36"/>
                  </a:lnTo>
                  <a:lnTo>
                    <a:pt x="288" y="0"/>
                  </a:lnTo>
                  <a:lnTo>
                    <a:pt x="0" y="0"/>
                  </a:lnTo>
                </a:path>
              </a:pathLst>
            </a:custGeom>
            <a:solidFill>
              <a:schemeClr val="tx1"/>
            </a:solidFill>
            <a:ln w="9525">
              <a:noFill/>
              <a:round/>
              <a:headEnd/>
              <a:tailEnd/>
            </a:ln>
          </p:spPr>
          <p:txBody>
            <a:bodyPr vert="eaVert"/>
            <a:lstStyle/>
            <a:p>
              <a:pPr algn="ctr" latinLnBrk="1">
                <a:defRPr/>
              </a:pPr>
              <a:endParaRPr lang="zh-TW" altLang="en-US" sz="3200">
                <a:latin typeface="Arial" pitchFamily="34" charset="0"/>
              </a:endParaRPr>
            </a:p>
          </p:txBody>
        </p:sp>
      </p:grpSp>
      <p:grpSp>
        <p:nvGrpSpPr>
          <p:cNvPr id="1270795" name="Group 66"/>
          <p:cNvGrpSpPr>
            <a:grpSpLocks/>
          </p:cNvGrpSpPr>
          <p:nvPr/>
        </p:nvGrpSpPr>
        <p:grpSpPr bwMode="auto">
          <a:xfrm>
            <a:off x="1052513" y="188913"/>
            <a:ext cx="8502650" cy="1008062"/>
            <a:chOff x="664" y="104"/>
            <a:chExt cx="4848" cy="432"/>
          </a:xfrm>
        </p:grpSpPr>
        <p:sp>
          <p:nvSpPr>
            <p:cNvPr id="710723" name="Freeform 67"/>
            <p:cNvSpPr>
              <a:spLocks/>
            </p:cNvSpPr>
            <p:nvPr userDrawn="1"/>
          </p:nvSpPr>
          <p:spPr bwMode="ltGray">
            <a:xfrm>
              <a:off x="664" y="104"/>
              <a:ext cx="4848" cy="432"/>
            </a:xfrm>
            <a:custGeom>
              <a:avLst/>
              <a:gdLst/>
              <a:ahLst/>
              <a:cxnLst>
                <a:cxn ang="0">
                  <a:pos x="4848" y="48"/>
                </a:cxn>
                <a:cxn ang="0">
                  <a:pos x="4848" y="432"/>
                </a:cxn>
                <a:cxn ang="0">
                  <a:pos x="0" y="432"/>
                </a:cxn>
                <a:cxn ang="0">
                  <a:pos x="0" y="0"/>
                </a:cxn>
                <a:cxn ang="0">
                  <a:pos x="4848" y="0"/>
                </a:cxn>
                <a:cxn ang="0">
                  <a:pos x="4848" y="48"/>
                </a:cxn>
              </a:cxnLst>
              <a:rect l="0" t="0" r="r" b="b"/>
              <a:pathLst>
                <a:path w="4848" h="432">
                  <a:moveTo>
                    <a:pt x="4848" y="48"/>
                  </a:moveTo>
                  <a:lnTo>
                    <a:pt x="4848" y="432"/>
                  </a:lnTo>
                  <a:cubicBezTo>
                    <a:pt x="4848" y="432"/>
                    <a:pt x="2424" y="432"/>
                    <a:pt x="0" y="432"/>
                  </a:cubicBezTo>
                  <a:cubicBezTo>
                    <a:pt x="161" y="345"/>
                    <a:pt x="169" y="61"/>
                    <a:pt x="0" y="0"/>
                  </a:cubicBezTo>
                  <a:cubicBezTo>
                    <a:pt x="2424" y="0"/>
                    <a:pt x="4848" y="0"/>
                    <a:pt x="4848" y="0"/>
                  </a:cubicBezTo>
                  <a:lnTo>
                    <a:pt x="4848" y="48"/>
                  </a:lnTo>
                  <a:close/>
                </a:path>
              </a:pathLst>
            </a:custGeom>
            <a:solidFill>
              <a:srgbClr val="008080">
                <a:alpha val="85001"/>
              </a:srgbClr>
            </a:solidFill>
            <a:ln w="9525">
              <a:solidFill>
                <a:schemeClr val="bg2"/>
              </a:solidFill>
              <a:round/>
              <a:headEnd/>
              <a:tailEnd/>
            </a:ln>
            <a:effectLst/>
          </p:spPr>
          <p:txBody>
            <a:bodyPr wrap="none" anchor="ctr"/>
            <a:lstStyle/>
            <a:p>
              <a:pPr algn="ctr" latinLnBrk="1">
                <a:defRPr/>
              </a:pPr>
              <a:endParaRPr lang="zh-TW" altLang="en-US" sz="3200">
                <a:latin typeface="Arial" pitchFamily="34" charset="0"/>
              </a:endParaRPr>
            </a:p>
          </p:txBody>
        </p:sp>
        <p:grpSp>
          <p:nvGrpSpPr>
            <p:cNvPr id="1270797" name="Group 68"/>
            <p:cNvGrpSpPr>
              <a:grpSpLocks/>
            </p:cNvGrpSpPr>
            <p:nvPr userDrawn="1"/>
          </p:nvGrpSpPr>
          <p:grpSpPr bwMode="auto">
            <a:xfrm>
              <a:off x="1195" y="104"/>
              <a:ext cx="3827" cy="429"/>
              <a:chOff x="1021" y="240"/>
              <a:chExt cx="3827" cy="429"/>
            </a:xfrm>
          </p:grpSpPr>
          <p:grpSp>
            <p:nvGrpSpPr>
              <p:cNvPr id="1270798" name="Group 69"/>
              <p:cNvGrpSpPr>
                <a:grpSpLocks/>
              </p:cNvGrpSpPr>
              <p:nvPr userDrawn="1"/>
            </p:nvGrpSpPr>
            <p:grpSpPr bwMode="auto">
              <a:xfrm>
                <a:off x="1021" y="241"/>
                <a:ext cx="2208" cy="427"/>
                <a:chOff x="1021" y="241"/>
                <a:chExt cx="2208" cy="427"/>
              </a:xfrm>
            </p:grpSpPr>
            <p:sp>
              <p:nvSpPr>
                <p:cNvPr id="710726" name="Freeform 70"/>
                <p:cNvSpPr>
                  <a:spLocks/>
                </p:cNvSpPr>
                <p:nvPr userDrawn="1"/>
              </p:nvSpPr>
              <p:spPr bwMode="ltGray">
                <a:xfrm>
                  <a:off x="2257" y="633"/>
                  <a:ext cx="7" cy="8"/>
                </a:xfrm>
                <a:custGeom>
                  <a:avLst/>
                  <a:gdLst/>
                  <a:ahLst/>
                  <a:cxnLst>
                    <a:cxn ang="0">
                      <a:pos x="5" y="11"/>
                    </a:cxn>
                    <a:cxn ang="0">
                      <a:pos x="15" y="5"/>
                    </a:cxn>
                    <a:cxn ang="0">
                      <a:pos x="13" y="17"/>
                    </a:cxn>
                    <a:cxn ang="0">
                      <a:pos x="5" y="11"/>
                    </a:cxn>
                  </a:cxnLst>
                  <a:rect l="0" t="0" r="r" b="b"/>
                  <a:pathLst>
                    <a:path w="15" h="23">
                      <a:moveTo>
                        <a:pt x="5" y="11"/>
                      </a:moveTo>
                      <a:cubicBezTo>
                        <a:pt x="2" y="1"/>
                        <a:pt x="7" y="0"/>
                        <a:pt x="15" y="5"/>
                      </a:cubicBezTo>
                      <a:cubicBezTo>
                        <a:pt x="14" y="9"/>
                        <a:pt x="15" y="13"/>
                        <a:pt x="13" y="17"/>
                      </a:cubicBezTo>
                      <a:cubicBezTo>
                        <a:pt x="9" y="23"/>
                        <a:pt x="0" y="16"/>
                        <a:pt x="5"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7" name="Freeform 71"/>
                <p:cNvSpPr>
                  <a:spLocks/>
                </p:cNvSpPr>
                <p:nvPr userDrawn="1"/>
              </p:nvSpPr>
              <p:spPr bwMode="ltGray">
                <a:xfrm>
                  <a:off x="2333" y="660"/>
                  <a:ext cx="9" cy="8"/>
                </a:xfrm>
                <a:custGeom>
                  <a:avLst/>
                  <a:gdLst/>
                  <a:ahLst/>
                  <a:cxnLst>
                    <a:cxn ang="0">
                      <a:pos x="3" y="13"/>
                    </a:cxn>
                    <a:cxn ang="0">
                      <a:pos x="11" y="3"/>
                    </a:cxn>
                    <a:cxn ang="0">
                      <a:pos x="7" y="19"/>
                    </a:cxn>
                    <a:cxn ang="0">
                      <a:pos x="3" y="13"/>
                    </a:cxn>
                  </a:cxnLst>
                  <a:rect l="0" t="0" r="r" b="b"/>
                  <a:pathLst>
                    <a:path w="20" h="23">
                      <a:moveTo>
                        <a:pt x="3" y="13"/>
                      </a:moveTo>
                      <a:cubicBezTo>
                        <a:pt x="0" y="5"/>
                        <a:pt x="2" y="0"/>
                        <a:pt x="11" y="3"/>
                      </a:cubicBezTo>
                      <a:cubicBezTo>
                        <a:pt x="16" y="10"/>
                        <a:pt x="20" y="23"/>
                        <a:pt x="7" y="19"/>
                      </a:cubicBezTo>
                      <a:cubicBezTo>
                        <a:pt x="6" y="17"/>
                        <a:pt x="3" y="13"/>
                        <a:pt x="3" y="1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8" name="Freeform 72"/>
                <p:cNvSpPr>
                  <a:spLocks/>
                </p:cNvSpPr>
                <p:nvPr userDrawn="1"/>
              </p:nvSpPr>
              <p:spPr bwMode="ltGray">
                <a:xfrm>
                  <a:off x="2120" y="616"/>
                  <a:ext cx="14" cy="14"/>
                </a:xfrm>
                <a:custGeom>
                  <a:avLst/>
                  <a:gdLst/>
                  <a:ahLst/>
                  <a:cxnLst>
                    <a:cxn ang="0">
                      <a:pos x="16" y="33"/>
                    </a:cxn>
                    <a:cxn ang="0">
                      <a:pos x="8" y="21"/>
                    </a:cxn>
                    <a:cxn ang="0">
                      <a:pos x="0" y="9"/>
                    </a:cxn>
                    <a:cxn ang="0">
                      <a:pos x="16" y="3"/>
                    </a:cxn>
                    <a:cxn ang="0">
                      <a:pos x="30" y="23"/>
                    </a:cxn>
                    <a:cxn ang="0">
                      <a:pos x="28" y="31"/>
                    </a:cxn>
                    <a:cxn ang="0">
                      <a:pos x="16" y="33"/>
                    </a:cxn>
                  </a:cxnLst>
                  <a:rect l="0" t="0" r="r" b="b"/>
                  <a:pathLst>
                    <a:path w="30" h="42">
                      <a:moveTo>
                        <a:pt x="16" y="33"/>
                      </a:moveTo>
                      <a:cubicBezTo>
                        <a:pt x="3" y="20"/>
                        <a:pt x="15" y="34"/>
                        <a:pt x="8" y="21"/>
                      </a:cubicBezTo>
                      <a:cubicBezTo>
                        <a:pt x="6" y="17"/>
                        <a:pt x="0" y="9"/>
                        <a:pt x="0" y="9"/>
                      </a:cubicBezTo>
                      <a:cubicBezTo>
                        <a:pt x="5" y="1"/>
                        <a:pt x="7" y="0"/>
                        <a:pt x="16" y="3"/>
                      </a:cubicBezTo>
                      <a:cubicBezTo>
                        <a:pt x="25" y="16"/>
                        <a:pt x="10" y="16"/>
                        <a:pt x="30" y="23"/>
                      </a:cubicBezTo>
                      <a:cubicBezTo>
                        <a:pt x="29" y="26"/>
                        <a:pt x="30" y="29"/>
                        <a:pt x="28" y="31"/>
                      </a:cubicBezTo>
                      <a:cubicBezTo>
                        <a:pt x="15" y="42"/>
                        <a:pt x="16" y="38"/>
                        <a:pt x="16" y="3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29" name="Freeform 73"/>
                <p:cNvSpPr>
                  <a:spLocks/>
                </p:cNvSpPr>
                <p:nvPr userDrawn="1"/>
              </p:nvSpPr>
              <p:spPr bwMode="ltGray">
                <a:xfrm>
                  <a:off x="1967" y="631"/>
                  <a:ext cx="12" cy="5"/>
                </a:xfrm>
                <a:custGeom>
                  <a:avLst/>
                  <a:gdLst/>
                  <a:ahLst/>
                  <a:cxnLst>
                    <a:cxn ang="0">
                      <a:pos x="15" y="16"/>
                    </a:cxn>
                    <a:cxn ang="0">
                      <a:pos x="3" y="8"/>
                    </a:cxn>
                    <a:cxn ang="0">
                      <a:pos x="15" y="0"/>
                    </a:cxn>
                    <a:cxn ang="0">
                      <a:pos x="15" y="16"/>
                    </a:cxn>
                  </a:cxnLst>
                  <a:rect l="0" t="0" r="r" b="b"/>
                  <a:pathLst>
                    <a:path w="25" h="16">
                      <a:moveTo>
                        <a:pt x="15" y="16"/>
                      </a:moveTo>
                      <a:cubicBezTo>
                        <a:pt x="10" y="15"/>
                        <a:pt x="0" y="12"/>
                        <a:pt x="3" y="8"/>
                      </a:cubicBezTo>
                      <a:cubicBezTo>
                        <a:pt x="6" y="4"/>
                        <a:pt x="15" y="0"/>
                        <a:pt x="15" y="0"/>
                      </a:cubicBezTo>
                      <a:cubicBezTo>
                        <a:pt x="17" y="3"/>
                        <a:pt x="25" y="16"/>
                        <a:pt x="15"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0" name="Freeform 74"/>
                <p:cNvSpPr>
                  <a:spLocks/>
                </p:cNvSpPr>
                <p:nvPr userDrawn="1"/>
              </p:nvSpPr>
              <p:spPr bwMode="ltGray">
                <a:xfrm>
                  <a:off x="1922" y="635"/>
                  <a:ext cx="27" cy="16"/>
                </a:xfrm>
                <a:custGeom>
                  <a:avLst/>
                  <a:gdLst/>
                  <a:ahLst/>
                  <a:cxnLst>
                    <a:cxn ang="0">
                      <a:pos x="14" y="24"/>
                    </a:cxn>
                    <a:cxn ang="0">
                      <a:pos x="30" y="4"/>
                    </a:cxn>
                    <a:cxn ang="0">
                      <a:pos x="42" y="0"/>
                    </a:cxn>
                    <a:cxn ang="0">
                      <a:pos x="58" y="12"/>
                    </a:cxn>
                    <a:cxn ang="0">
                      <a:pos x="32" y="26"/>
                    </a:cxn>
                    <a:cxn ang="0">
                      <a:pos x="12" y="46"/>
                    </a:cxn>
                    <a:cxn ang="0">
                      <a:pos x="8" y="20"/>
                    </a:cxn>
                    <a:cxn ang="0">
                      <a:pos x="12" y="14"/>
                    </a:cxn>
                    <a:cxn ang="0">
                      <a:pos x="14" y="24"/>
                    </a:cxn>
                  </a:cxnLst>
                  <a:rect l="0" t="0" r="r" b="b"/>
                  <a:pathLst>
                    <a:path w="65" h="46">
                      <a:moveTo>
                        <a:pt x="14" y="24"/>
                      </a:moveTo>
                      <a:cubicBezTo>
                        <a:pt x="18" y="13"/>
                        <a:pt x="16" y="9"/>
                        <a:pt x="30" y="4"/>
                      </a:cubicBezTo>
                      <a:cubicBezTo>
                        <a:pt x="34" y="3"/>
                        <a:pt x="42" y="0"/>
                        <a:pt x="42" y="0"/>
                      </a:cubicBezTo>
                      <a:cubicBezTo>
                        <a:pt x="50" y="1"/>
                        <a:pt x="65" y="0"/>
                        <a:pt x="58" y="12"/>
                      </a:cubicBezTo>
                      <a:cubicBezTo>
                        <a:pt x="53" y="21"/>
                        <a:pt x="40" y="21"/>
                        <a:pt x="32" y="26"/>
                      </a:cubicBezTo>
                      <a:cubicBezTo>
                        <a:pt x="26" y="35"/>
                        <a:pt x="23" y="42"/>
                        <a:pt x="12" y="46"/>
                      </a:cubicBezTo>
                      <a:cubicBezTo>
                        <a:pt x="0" y="42"/>
                        <a:pt x="5" y="30"/>
                        <a:pt x="8" y="20"/>
                      </a:cubicBezTo>
                      <a:cubicBezTo>
                        <a:pt x="9" y="18"/>
                        <a:pt x="10" y="13"/>
                        <a:pt x="12" y="14"/>
                      </a:cubicBezTo>
                      <a:cubicBezTo>
                        <a:pt x="15" y="16"/>
                        <a:pt x="13" y="21"/>
                        <a:pt x="14"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1" name="Freeform 75"/>
                <p:cNvSpPr>
                  <a:spLocks/>
                </p:cNvSpPr>
                <p:nvPr userDrawn="1"/>
              </p:nvSpPr>
              <p:spPr bwMode="ltGray">
                <a:xfrm>
                  <a:off x="1892" y="635"/>
                  <a:ext cx="29" cy="16"/>
                </a:xfrm>
                <a:custGeom>
                  <a:avLst/>
                  <a:gdLst/>
                  <a:ahLst/>
                  <a:cxnLst>
                    <a:cxn ang="0">
                      <a:pos x="0" y="31"/>
                    </a:cxn>
                    <a:cxn ang="0">
                      <a:pos x="18" y="25"/>
                    </a:cxn>
                    <a:cxn ang="0">
                      <a:pos x="52" y="1"/>
                    </a:cxn>
                    <a:cxn ang="0">
                      <a:pos x="64" y="3"/>
                    </a:cxn>
                    <a:cxn ang="0">
                      <a:pos x="50" y="19"/>
                    </a:cxn>
                    <a:cxn ang="0">
                      <a:pos x="28" y="33"/>
                    </a:cxn>
                    <a:cxn ang="0">
                      <a:pos x="22" y="47"/>
                    </a:cxn>
                    <a:cxn ang="0">
                      <a:pos x="16" y="45"/>
                    </a:cxn>
                    <a:cxn ang="0">
                      <a:pos x="12" y="39"/>
                    </a:cxn>
                    <a:cxn ang="0">
                      <a:pos x="0" y="35"/>
                    </a:cxn>
                    <a:cxn ang="0">
                      <a:pos x="0" y="31"/>
                    </a:cxn>
                  </a:cxnLst>
                  <a:rect l="0" t="0" r="r" b="b"/>
                  <a:pathLst>
                    <a:path w="69" h="47">
                      <a:moveTo>
                        <a:pt x="0" y="31"/>
                      </a:moveTo>
                      <a:cubicBezTo>
                        <a:pt x="7" y="24"/>
                        <a:pt x="9" y="22"/>
                        <a:pt x="18" y="25"/>
                      </a:cubicBezTo>
                      <a:cubicBezTo>
                        <a:pt x="25" y="4"/>
                        <a:pt x="36" y="12"/>
                        <a:pt x="52" y="1"/>
                      </a:cubicBezTo>
                      <a:cubicBezTo>
                        <a:pt x="56" y="2"/>
                        <a:pt x="61" y="0"/>
                        <a:pt x="64" y="3"/>
                      </a:cubicBezTo>
                      <a:cubicBezTo>
                        <a:pt x="69" y="8"/>
                        <a:pt x="50" y="19"/>
                        <a:pt x="50" y="19"/>
                      </a:cubicBezTo>
                      <a:cubicBezTo>
                        <a:pt x="46" y="31"/>
                        <a:pt x="35" y="22"/>
                        <a:pt x="28" y="33"/>
                      </a:cubicBezTo>
                      <a:cubicBezTo>
                        <a:pt x="31" y="41"/>
                        <a:pt x="31" y="44"/>
                        <a:pt x="22" y="47"/>
                      </a:cubicBezTo>
                      <a:cubicBezTo>
                        <a:pt x="20" y="46"/>
                        <a:pt x="18" y="46"/>
                        <a:pt x="16" y="45"/>
                      </a:cubicBezTo>
                      <a:cubicBezTo>
                        <a:pt x="14" y="43"/>
                        <a:pt x="14" y="40"/>
                        <a:pt x="12" y="39"/>
                      </a:cubicBezTo>
                      <a:cubicBezTo>
                        <a:pt x="8" y="37"/>
                        <a:pt x="0" y="35"/>
                        <a:pt x="0" y="35"/>
                      </a:cubicBezTo>
                      <a:cubicBezTo>
                        <a:pt x="2" y="26"/>
                        <a:pt x="3" y="25"/>
                        <a:pt x="0" y="3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2" name="Freeform 76"/>
                <p:cNvSpPr>
                  <a:spLocks/>
                </p:cNvSpPr>
                <p:nvPr userDrawn="1"/>
              </p:nvSpPr>
              <p:spPr bwMode="ltGray">
                <a:xfrm>
                  <a:off x="1735" y="548"/>
                  <a:ext cx="150" cy="93"/>
                </a:xfrm>
                <a:custGeom>
                  <a:avLst/>
                  <a:gdLst/>
                  <a:ahLst/>
                  <a:cxnLst>
                    <a:cxn ang="0">
                      <a:pos x="10" y="4"/>
                    </a:cxn>
                    <a:cxn ang="0">
                      <a:pos x="36" y="18"/>
                    </a:cxn>
                    <a:cxn ang="0">
                      <a:pos x="46" y="30"/>
                    </a:cxn>
                    <a:cxn ang="0">
                      <a:pos x="76" y="52"/>
                    </a:cxn>
                    <a:cxn ang="0">
                      <a:pos x="92" y="66"/>
                    </a:cxn>
                    <a:cxn ang="0">
                      <a:pos x="122" y="98"/>
                    </a:cxn>
                    <a:cxn ang="0">
                      <a:pos x="136" y="128"/>
                    </a:cxn>
                    <a:cxn ang="0">
                      <a:pos x="148" y="132"/>
                    </a:cxn>
                    <a:cxn ang="0">
                      <a:pos x="154" y="150"/>
                    </a:cxn>
                    <a:cxn ang="0">
                      <a:pos x="176" y="152"/>
                    </a:cxn>
                    <a:cxn ang="0">
                      <a:pos x="170" y="196"/>
                    </a:cxn>
                    <a:cxn ang="0">
                      <a:pos x="180" y="224"/>
                    </a:cxn>
                    <a:cxn ang="0">
                      <a:pos x="198" y="232"/>
                    </a:cxn>
                    <a:cxn ang="0">
                      <a:pos x="216" y="234"/>
                    </a:cxn>
                    <a:cxn ang="0">
                      <a:pos x="236" y="242"/>
                    </a:cxn>
                    <a:cxn ang="0">
                      <a:pos x="254" y="236"/>
                    </a:cxn>
                    <a:cxn ang="0">
                      <a:pos x="272" y="248"/>
                    </a:cxn>
                    <a:cxn ang="0">
                      <a:pos x="296" y="256"/>
                    </a:cxn>
                    <a:cxn ang="0">
                      <a:pos x="314" y="264"/>
                    </a:cxn>
                    <a:cxn ang="0">
                      <a:pos x="352" y="266"/>
                    </a:cxn>
                    <a:cxn ang="0">
                      <a:pos x="342" y="274"/>
                    </a:cxn>
                    <a:cxn ang="0">
                      <a:pos x="322" y="272"/>
                    </a:cxn>
                    <a:cxn ang="0">
                      <a:pos x="300" y="270"/>
                    </a:cxn>
                    <a:cxn ang="0">
                      <a:pos x="288" y="266"/>
                    </a:cxn>
                    <a:cxn ang="0">
                      <a:pos x="252" y="264"/>
                    </a:cxn>
                    <a:cxn ang="0">
                      <a:pos x="234" y="260"/>
                    </a:cxn>
                    <a:cxn ang="0">
                      <a:pos x="172" y="242"/>
                    </a:cxn>
                    <a:cxn ang="0">
                      <a:pos x="160" y="216"/>
                    </a:cxn>
                    <a:cxn ang="0">
                      <a:pos x="126" y="200"/>
                    </a:cxn>
                    <a:cxn ang="0">
                      <a:pos x="108" y="186"/>
                    </a:cxn>
                    <a:cxn ang="0">
                      <a:pos x="94" y="158"/>
                    </a:cxn>
                    <a:cxn ang="0">
                      <a:pos x="68" y="108"/>
                    </a:cxn>
                    <a:cxn ang="0">
                      <a:pos x="64" y="102"/>
                    </a:cxn>
                    <a:cxn ang="0">
                      <a:pos x="58" y="100"/>
                    </a:cxn>
                    <a:cxn ang="0">
                      <a:pos x="54" y="88"/>
                    </a:cxn>
                    <a:cxn ang="0">
                      <a:pos x="38" y="58"/>
                    </a:cxn>
                    <a:cxn ang="0">
                      <a:pos x="20" y="40"/>
                    </a:cxn>
                    <a:cxn ang="0">
                      <a:pos x="4" y="22"/>
                    </a:cxn>
                    <a:cxn ang="0">
                      <a:pos x="10" y="2"/>
                    </a:cxn>
                    <a:cxn ang="0">
                      <a:pos x="10" y="4"/>
                    </a:cxn>
                  </a:cxnLst>
                  <a:rect l="0" t="0" r="r" b="b"/>
                  <a:pathLst>
                    <a:path w="355" h="277">
                      <a:moveTo>
                        <a:pt x="10" y="4"/>
                      </a:moveTo>
                      <a:cubicBezTo>
                        <a:pt x="22" y="0"/>
                        <a:pt x="24" y="14"/>
                        <a:pt x="36" y="18"/>
                      </a:cubicBezTo>
                      <a:cubicBezTo>
                        <a:pt x="37" y="19"/>
                        <a:pt x="45" y="29"/>
                        <a:pt x="46" y="30"/>
                      </a:cubicBezTo>
                      <a:cubicBezTo>
                        <a:pt x="56" y="40"/>
                        <a:pt x="67" y="38"/>
                        <a:pt x="76" y="52"/>
                      </a:cubicBezTo>
                      <a:cubicBezTo>
                        <a:pt x="80" y="58"/>
                        <a:pt x="92" y="66"/>
                        <a:pt x="92" y="66"/>
                      </a:cubicBezTo>
                      <a:cubicBezTo>
                        <a:pt x="96" y="79"/>
                        <a:pt x="112" y="88"/>
                        <a:pt x="122" y="98"/>
                      </a:cubicBezTo>
                      <a:cubicBezTo>
                        <a:pt x="124" y="105"/>
                        <a:pt x="130" y="124"/>
                        <a:pt x="136" y="128"/>
                      </a:cubicBezTo>
                      <a:cubicBezTo>
                        <a:pt x="140" y="130"/>
                        <a:pt x="148" y="132"/>
                        <a:pt x="148" y="132"/>
                      </a:cubicBezTo>
                      <a:cubicBezTo>
                        <a:pt x="150" y="138"/>
                        <a:pt x="154" y="150"/>
                        <a:pt x="154" y="150"/>
                      </a:cubicBezTo>
                      <a:cubicBezTo>
                        <a:pt x="161" y="139"/>
                        <a:pt x="168" y="144"/>
                        <a:pt x="176" y="152"/>
                      </a:cubicBezTo>
                      <a:cubicBezTo>
                        <a:pt x="174" y="167"/>
                        <a:pt x="173" y="181"/>
                        <a:pt x="170" y="196"/>
                      </a:cubicBezTo>
                      <a:cubicBezTo>
                        <a:pt x="171" y="202"/>
                        <a:pt x="174" y="220"/>
                        <a:pt x="180" y="224"/>
                      </a:cubicBezTo>
                      <a:cubicBezTo>
                        <a:pt x="185" y="228"/>
                        <a:pt x="193" y="228"/>
                        <a:pt x="198" y="232"/>
                      </a:cubicBezTo>
                      <a:cubicBezTo>
                        <a:pt x="204" y="230"/>
                        <a:pt x="216" y="234"/>
                        <a:pt x="216" y="234"/>
                      </a:cubicBezTo>
                      <a:cubicBezTo>
                        <a:pt x="223" y="241"/>
                        <a:pt x="225" y="245"/>
                        <a:pt x="236" y="242"/>
                      </a:cubicBezTo>
                      <a:cubicBezTo>
                        <a:pt x="242" y="240"/>
                        <a:pt x="254" y="236"/>
                        <a:pt x="254" y="236"/>
                      </a:cubicBezTo>
                      <a:cubicBezTo>
                        <a:pt x="260" y="240"/>
                        <a:pt x="265" y="246"/>
                        <a:pt x="272" y="248"/>
                      </a:cubicBezTo>
                      <a:cubicBezTo>
                        <a:pt x="277" y="250"/>
                        <a:pt x="291" y="252"/>
                        <a:pt x="296" y="256"/>
                      </a:cubicBezTo>
                      <a:cubicBezTo>
                        <a:pt x="301" y="260"/>
                        <a:pt x="314" y="264"/>
                        <a:pt x="314" y="264"/>
                      </a:cubicBezTo>
                      <a:cubicBezTo>
                        <a:pt x="330" y="263"/>
                        <a:pt x="338" y="261"/>
                        <a:pt x="352" y="266"/>
                      </a:cubicBezTo>
                      <a:cubicBezTo>
                        <a:pt x="355" y="275"/>
                        <a:pt x="350" y="277"/>
                        <a:pt x="342" y="274"/>
                      </a:cubicBezTo>
                      <a:cubicBezTo>
                        <a:pt x="336" y="276"/>
                        <a:pt x="322" y="272"/>
                        <a:pt x="322" y="272"/>
                      </a:cubicBezTo>
                      <a:cubicBezTo>
                        <a:pt x="314" y="275"/>
                        <a:pt x="308" y="272"/>
                        <a:pt x="300" y="270"/>
                      </a:cubicBezTo>
                      <a:cubicBezTo>
                        <a:pt x="296" y="269"/>
                        <a:pt x="288" y="266"/>
                        <a:pt x="288" y="266"/>
                      </a:cubicBezTo>
                      <a:cubicBezTo>
                        <a:pt x="276" y="270"/>
                        <a:pt x="264" y="266"/>
                        <a:pt x="252" y="264"/>
                      </a:cubicBezTo>
                      <a:cubicBezTo>
                        <a:pt x="245" y="259"/>
                        <a:pt x="242" y="257"/>
                        <a:pt x="234" y="260"/>
                      </a:cubicBezTo>
                      <a:cubicBezTo>
                        <a:pt x="211" y="252"/>
                        <a:pt x="192" y="256"/>
                        <a:pt x="172" y="242"/>
                      </a:cubicBezTo>
                      <a:cubicBezTo>
                        <a:pt x="165" y="231"/>
                        <a:pt x="176" y="221"/>
                        <a:pt x="160" y="216"/>
                      </a:cubicBezTo>
                      <a:cubicBezTo>
                        <a:pt x="154" y="233"/>
                        <a:pt x="136" y="203"/>
                        <a:pt x="126" y="200"/>
                      </a:cubicBezTo>
                      <a:cubicBezTo>
                        <a:pt x="120" y="196"/>
                        <a:pt x="114" y="190"/>
                        <a:pt x="108" y="186"/>
                      </a:cubicBezTo>
                      <a:cubicBezTo>
                        <a:pt x="104" y="175"/>
                        <a:pt x="104" y="165"/>
                        <a:pt x="94" y="158"/>
                      </a:cubicBezTo>
                      <a:cubicBezTo>
                        <a:pt x="83" y="142"/>
                        <a:pt x="85" y="119"/>
                        <a:pt x="68" y="108"/>
                      </a:cubicBezTo>
                      <a:cubicBezTo>
                        <a:pt x="67" y="106"/>
                        <a:pt x="66" y="104"/>
                        <a:pt x="64" y="102"/>
                      </a:cubicBezTo>
                      <a:cubicBezTo>
                        <a:pt x="62" y="101"/>
                        <a:pt x="59" y="102"/>
                        <a:pt x="58" y="100"/>
                      </a:cubicBezTo>
                      <a:cubicBezTo>
                        <a:pt x="56" y="97"/>
                        <a:pt x="54" y="88"/>
                        <a:pt x="54" y="88"/>
                      </a:cubicBezTo>
                      <a:cubicBezTo>
                        <a:pt x="59" y="73"/>
                        <a:pt x="52" y="61"/>
                        <a:pt x="38" y="58"/>
                      </a:cubicBezTo>
                      <a:cubicBezTo>
                        <a:pt x="32" y="49"/>
                        <a:pt x="31" y="44"/>
                        <a:pt x="20" y="40"/>
                      </a:cubicBezTo>
                      <a:cubicBezTo>
                        <a:pt x="16" y="27"/>
                        <a:pt x="16" y="26"/>
                        <a:pt x="4" y="22"/>
                      </a:cubicBezTo>
                      <a:cubicBezTo>
                        <a:pt x="1" y="13"/>
                        <a:pt x="0" y="5"/>
                        <a:pt x="10" y="2"/>
                      </a:cubicBezTo>
                      <a:cubicBezTo>
                        <a:pt x="18" y="5"/>
                        <a:pt x="18" y="4"/>
                        <a:pt x="10"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3" name="Freeform 77"/>
                <p:cNvSpPr>
                  <a:spLocks/>
                </p:cNvSpPr>
                <p:nvPr userDrawn="1"/>
              </p:nvSpPr>
              <p:spPr bwMode="ltGray">
                <a:xfrm>
                  <a:off x="1828" y="541"/>
                  <a:ext cx="67" cy="68"/>
                </a:xfrm>
                <a:custGeom>
                  <a:avLst/>
                  <a:gdLst/>
                  <a:ahLst/>
                  <a:cxnLst>
                    <a:cxn ang="0">
                      <a:pos x="54" y="66"/>
                    </a:cxn>
                    <a:cxn ang="0">
                      <a:pos x="66" y="58"/>
                    </a:cxn>
                    <a:cxn ang="0">
                      <a:pos x="68" y="52"/>
                    </a:cxn>
                    <a:cxn ang="0">
                      <a:pos x="80" y="44"/>
                    </a:cxn>
                    <a:cxn ang="0">
                      <a:pos x="106" y="22"/>
                    </a:cxn>
                    <a:cxn ang="0">
                      <a:pos x="112" y="4"/>
                    </a:cxn>
                    <a:cxn ang="0">
                      <a:pos x="124" y="0"/>
                    </a:cxn>
                    <a:cxn ang="0">
                      <a:pos x="150" y="28"/>
                    </a:cxn>
                    <a:cxn ang="0">
                      <a:pos x="146" y="44"/>
                    </a:cxn>
                    <a:cxn ang="0">
                      <a:pos x="126" y="64"/>
                    </a:cxn>
                    <a:cxn ang="0">
                      <a:pos x="132" y="94"/>
                    </a:cxn>
                    <a:cxn ang="0">
                      <a:pos x="142" y="110"/>
                    </a:cxn>
                    <a:cxn ang="0">
                      <a:pos x="146" y="128"/>
                    </a:cxn>
                    <a:cxn ang="0">
                      <a:pos x="128" y="128"/>
                    </a:cxn>
                    <a:cxn ang="0">
                      <a:pos x="116" y="146"/>
                    </a:cxn>
                    <a:cxn ang="0">
                      <a:pos x="104" y="156"/>
                    </a:cxn>
                    <a:cxn ang="0">
                      <a:pos x="100" y="198"/>
                    </a:cxn>
                    <a:cxn ang="0">
                      <a:pos x="88" y="202"/>
                    </a:cxn>
                    <a:cxn ang="0">
                      <a:pos x="82" y="206"/>
                    </a:cxn>
                    <a:cxn ang="0">
                      <a:pos x="76" y="202"/>
                    </a:cxn>
                    <a:cxn ang="0">
                      <a:pos x="72" y="190"/>
                    </a:cxn>
                    <a:cxn ang="0">
                      <a:pos x="60" y="186"/>
                    </a:cxn>
                    <a:cxn ang="0">
                      <a:pos x="42" y="194"/>
                    </a:cxn>
                    <a:cxn ang="0">
                      <a:pos x="28" y="186"/>
                    </a:cxn>
                    <a:cxn ang="0">
                      <a:pos x="10" y="148"/>
                    </a:cxn>
                    <a:cxn ang="0">
                      <a:pos x="4" y="130"/>
                    </a:cxn>
                    <a:cxn ang="0">
                      <a:pos x="0" y="118"/>
                    </a:cxn>
                    <a:cxn ang="0">
                      <a:pos x="20" y="96"/>
                    </a:cxn>
                    <a:cxn ang="0">
                      <a:pos x="32" y="104"/>
                    </a:cxn>
                    <a:cxn ang="0">
                      <a:pos x="34" y="80"/>
                    </a:cxn>
                    <a:cxn ang="0">
                      <a:pos x="52" y="70"/>
                    </a:cxn>
                    <a:cxn ang="0">
                      <a:pos x="54" y="66"/>
                    </a:cxn>
                  </a:cxnLst>
                  <a:rect l="0" t="0" r="r" b="b"/>
                  <a:pathLst>
                    <a:path w="156" h="206">
                      <a:moveTo>
                        <a:pt x="54" y="66"/>
                      </a:moveTo>
                      <a:cubicBezTo>
                        <a:pt x="58" y="63"/>
                        <a:pt x="64" y="63"/>
                        <a:pt x="66" y="58"/>
                      </a:cubicBezTo>
                      <a:cubicBezTo>
                        <a:pt x="67" y="56"/>
                        <a:pt x="67" y="53"/>
                        <a:pt x="68" y="52"/>
                      </a:cubicBezTo>
                      <a:cubicBezTo>
                        <a:pt x="71" y="49"/>
                        <a:pt x="80" y="44"/>
                        <a:pt x="80" y="44"/>
                      </a:cubicBezTo>
                      <a:cubicBezTo>
                        <a:pt x="113" y="55"/>
                        <a:pt x="85" y="29"/>
                        <a:pt x="106" y="22"/>
                      </a:cubicBezTo>
                      <a:cubicBezTo>
                        <a:pt x="110" y="17"/>
                        <a:pt x="108" y="9"/>
                        <a:pt x="112" y="4"/>
                      </a:cubicBezTo>
                      <a:cubicBezTo>
                        <a:pt x="115" y="1"/>
                        <a:pt x="124" y="0"/>
                        <a:pt x="124" y="0"/>
                      </a:cubicBezTo>
                      <a:cubicBezTo>
                        <a:pt x="138" y="14"/>
                        <a:pt x="126" y="23"/>
                        <a:pt x="150" y="28"/>
                      </a:cubicBezTo>
                      <a:cubicBezTo>
                        <a:pt x="156" y="36"/>
                        <a:pt x="154" y="39"/>
                        <a:pt x="146" y="44"/>
                      </a:cubicBezTo>
                      <a:cubicBezTo>
                        <a:pt x="141" y="52"/>
                        <a:pt x="135" y="61"/>
                        <a:pt x="126" y="64"/>
                      </a:cubicBezTo>
                      <a:cubicBezTo>
                        <a:pt x="118" y="75"/>
                        <a:pt x="128" y="83"/>
                        <a:pt x="132" y="94"/>
                      </a:cubicBezTo>
                      <a:cubicBezTo>
                        <a:pt x="129" y="103"/>
                        <a:pt x="135" y="105"/>
                        <a:pt x="142" y="110"/>
                      </a:cubicBezTo>
                      <a:cubicBezTo>
                        <a:pt x="145" y="119"/>
                        <a:pt x="141" y="120"/>
                        <a:pt x="146" y="128"/>
                      </a:cubicBezTo>
                      <a:cubicBezTo>
                        <a:pt x="142" y="139"/>
                        <a:pt x="135" y="133"/>
                        <a:pt x="128" y="128"/>
                      </a:cubicBezTo>
                      <a:cubicBezTo>
                        <a:pt x="116" y="132"/>
                        <a:pt x="122" y="136"/>
                        <a:pt x="116" y="146"/>
                      </a:cubicBezTo>
                      <a:cubicBezTo>
                        <a:pt x="113" y="151"/>
                        <a:pt x="108" y="152"/>
                        <a:pt x="104" y="156"/>
                      </a:cubicBezTo>
                      <a:cubicBezTo>
                        <a:pt x="107" y="167"/>
                        <a:pt x="112" y="191"/>
                        <a:pt x="100" y="198"/>
                      </a:cubicBezTo>
                      <a:cubicBezTo>
                        <a:pt x="96" y="200"/>
                        <a:pt x="92" y="200"/>
                        <a:pt x="88" y="202"/>
                      </a:cubicBezTo>
                      <a:cubicBezTo>
                        <a:pt x="86" y="203"/>
                        <a:pt x="84" y="205"/>
                        <a:pt x="82" y="206"/>
                      </a:cubicBezTo>
                      <a:cubicBezTo>
                        <a:pt x="80" y="205"/>
                        <a:pt x="77" y="204"/>
                        <a:pt x="76" y="202"/>
                      </a:cubicBezTo>
                      <a:cubicBezTo>
                        <a:pt x="74" y="198"/>
                        <a:pt x="76" y="191"/>
                        <a:pt x="72" y="190"/>
                      </a:cubicBezTo>
                      <a:cubicBezTo>
                        <a:pt x="68" y="189"/>
                        <a:pt x="60" y="186"/>
                        <a:pt x="60" y="186"/>
                      </a:cubicBezTo>
                      <a:cubicBezTo>
                        <a:pt x="53" y="188"/>
                        <a:pt x="49" y="192"/>
                        <a:pt x="42" y="194"/>
                      </a:cubicBezTo>
                      <a:cubicBezTo>
                        <a:pt x="34" y="189"/>
                        <a:pt x="37" y="183"/>
                        <a:pt x="28" y="186"/>
                      </a:cubicBezTo>
                      <a:cubicBezTo>
                        <a:pt x="12" y="181"/>
                        <a:pt x="19" y="161"/>
                        <a:pt x="10" y="148"/>
                      </a:cubicBezTo>
                      <a:cubicBezTo>
                        <a:pt x="5" y="121"/>
                        <a:pt x="11" y="147"/>
                        <a:pt x="4" y="130"/>
                      </a:cubicBezTo>
                      <a:cubicBezTo>
                        <a:pt x="2" y="126"/>
                        <a:pt x="0" y="118"/>
                        <a:pt x="0" y="118"/>
                      </a:cubicBezTo>
                      <a:cubicBezTo>
                        <a:pt x="2" y="95"/>
                        <a:pt x="0" y="83"/>
                        <a:pt x="20" y="96"/>
                      </a:cubicBezTo>
                      <a:cubicBezTo>
                        <a:pt x="23" y="105"/>
                        <a:pt x="23" y="110"/>
                        <a:pt x="32" y="104"/>
                      </a:cubicBezTo>
                      <a:cubicBezTo>
                        <a:pt x="35" y="95"/>
                        <a:pt x="29" y="88"/>
                        <a:pt x="34" y="80"/>
                      </a:cubicBezTo>
                      <a:cubicBezTo>
                        <a:pt x="36" y="76"/>
                        <a:pt x="48" y="73"/>
                        <a:pt x="52" y="70"/>
                      </a:cubicBezTo>
                      <a:cubicBezTo>
                        <a:pt x="57" y="63"/>
                        <a:pt x="58" y="62"/>
                        <a:pt x="54" y="6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4" name="Freeform 78"/>
                <p:cNvSpPr>
                  <a:spLocks/>
                </p:cNvSpPr>
                <p:nvPr userDrawn="1"/>
              </p:nvSpPr>
              <p:spPr bwMode="ltGray">
                <a:xfrm>
                  <a:off x="1892" y="573"/>
                  <a:ext cx="47" cy="13"/>
                </a:xfrm>
                <a:custGeom>
                  <a:avLst/>
                  <a:gdLst/>
                  <a:ahLst/>
                  <a:cxnLst>
                    <a:cxn ang="0">
                      <a:pos x="4" y="32"/>
                    </a:cxn>
                    <a:cxn ang="0">
                      <a:pos x="18" y="10"/>
                    </a:cxn>
                    <a:cxn ang="0">
                      <a:pos x="46" y="20"/>
                    </a:cxn>
                    <a:cxn ang="0">
                      <a:pos x="72" y="14"/>
                    </a:cxn>
                    <a:cxn ang="0">
                      <a:pos x="90" y="0"/>
                    </a:cxn>
                    <a:cxn ang="0">
                      <a:pos x="76" y="26"/>
                    </a:cxn>
                    <a:cxn ang="0">
                      <a:pos x="60" y="38"/>
                    </a:cxn>
                    <a:cxn ang="0">
                      <a:pos x="42" y="32"/>
                    </a:cxn>
                    <a:cxn ang="0">
                      <a:pos x="14" y="30"/>
                    </a:cxn>
                    <a:cxn ang="0">
                      <a:pos x="4" y="32"/>
                    </a:cxn>
                  </a:cxnLst>
                  <a:rect l="0" t="0" r="r" b="b"/>
                  <a:pathLst>
                    <a:path w="109" h="38">
                      <a:moveTo>
                        <a:pt x="4" y="32"/>
                      </a:moveTo>
                      <a:cubicBezTo>
                        <a:pt x="7" y="22"/>
                        <a:pt x="7" y="14"/>
                        <a:pt x="18" y="10"/>
                      </a:cubicBezTo>
                      <a:cubicBezTo>
                        <a:pt x="28" y="12"/>
                        <a:pt x="37" y="14"/>
                        <a:pt x="46" y="20"/>
                      </a:cubicBezTo>
                      <a:cubicBezTo>
                        <a:pt x="62" y="15"/>
                        <a:pt x="54" y="17"/>
                        <a:pt x="72" y="14"/>
                      </a:cubicBezTo>
                      <a:cubicBezTo>
                        <a:pt x="77" y="9"/>
                        <a:pt x="90" y="0"/>
                        <a:pt x="90" y="0"/>
                      </a:cubicBezTo>
                      <a:cubicBezTo>
                        <a:pt x="109" y="6"/>
                        <a:pt x="85" y="23"/>
                        <a:pt x="76" y="26"/>
                      </a:cubicBezTo>
                      <a:cubicBezTo>
                        <a:pt x="71" y="33"/>
                        <a:pt x="68" y="35"/>
                        <a:pt x="60" y="38"/>
                      </a:cubicBezTo>
                      <a:cubicBezTo>
                        <a:pt x="54" y="36"/>
                        <a:pt x="42" y="32"/>
                        <a:pt x="42" y="32"/>
                      </a:cubicBezTo>
                      <a:cubicBezTo>
                        <a:pt x="33" y="23"/>
                        <a:pt x="26" y="26"/>
                        <a:pt x="14" y="30"/>
                      </a:cubicBezTo>
                      <a:cubicBezTo>
                        <a:pt x="1" y="28"/>
                        <a:pt x="0" y="24"/>
                        <a:pt x="4"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5" name="Freeform 79"/>
                <p:cNvSpPr>
                  <a:spLocks/>
                </p:cNvSpPr>
                <p:nvPr userDrawn="1"/>
              </p:nvSpPr>
              <p:spPr bwMode="ltGray">
                <a:xfrm>
                  <a:off x="1890" y="588"/>
                  <a:ext cx="32" cy="34"/>
                </a:xfrm>
                <a:custGeom>
                  <a:avLst/>
                  <a:gdLst/>
                  <a:ahLst/>
                  <a:cxnLst>
                    <a:cxn ang="0">
                      <a:pos x="8" y="18"/>
                    </a:cxn>
                    <a:cxn ang="0">
                      <a:pos x="18" y="0"/>
                    </a:cxn>
                    <a:cxn ang="0">
                      <a:pos x="34" y="18"/>
                    </a:cxn>
                    <a:cxn ang="0">
                      <a:pos x="62" y="4"/>
                    </a:cxn>
                    <a:cxn ang="0">
                      <a:pos x="46" y="34"/>
                    </a:cxn>
                    <a:cxn ang="0">
                      <a:pos x="54" y="48"/>
                    </a:cxn>
                    <a:cxn ang="0">
                      <a:pos x="58" y="60"/>
                    </a:cxn>
                    <a:cxn ang="0">
                      <a:pos x="46" y="74"/>
                    </a:cxn>
                    <a:cxn ang="0">
                      <a:pos x="34" y="60"/>
                    </a:cxn>
                    <a:cxn ang="0">
                      <a:pos x="22" y="48"/>
                    </a:cxn>
                    <a:cxn ang="0">
                      <a:pos x="28" y="68"/>
                    </a:cxn>
                    <a:cxn ang="0">
                      <a:pos x="30" y="74"/>
                    </a:cxn>
                    <a:cxn ang="0">
                      <a:pos x="20" y="104"/>
                    </a:cxn>
                    <a:cxn ang="0">
                      <a:pos x="12" y="102"/>
                    </a:cxn>
                    <a:cxn ang="0">
                      <a:pos x="8" y="90"/>
                    </a:cxn>
                    <a:cxn ang="0">
                      <a:pos x="0" y="54"/>
                    </a:cxn>
                    <a:cxn ang="0">
                      <a:pos x="2" y="30"/>
                    </a:cxn>
                    <a:cxn ang="0">
                      <a:pos x="8" y="18"/>
                    </a:cxn>
                  </a:cxnLst>
                  <a:rect l="0" t="0" r="r" b="b"/>
                  <a:pathLst>
                    <a:path w="76" h="104">
                      <a:moveTo>
                        <a:pt x="8" y="18"/>
                      </a:moveTo>
                      <a:cubicBezTo>
                        <a:pt x="10" y="8"/>
                        <a:pt x="9" y="3"/>
                        <a:pt x="18" y="0"/>
                      </a:cubicBezTo>
                      <a:cubicBezTo>
                        <a:pt x="28" y="3"/>
                        <a:pt x="25" y="12"/>
                        <a:pt x="34" y="18"/>
                      </a:cubicBezTo>
                      <a:cubicBezTo>
                        <a:pt x="46" y="16"/>
                        <a:pt x="51" y="8"/>
                        <a:pt x="62" y="4"/>
                      </a:cubicBezTo>
                      <a:cubicBezTo>
                        <a:pt x="76" y="9"/>
                        <a:pt x="56" y="31"/>
                        <a:pt x="46" y="34"/>
                      </a:cubicBezTo>
                      <a:cubicBezTo>
                        <a:pt x="51" y="56"/>
                        <a:pt x="43" y="29"/>
                        <a:pt x="54" y="48"/>
                      </a:cubicBezTo>
                      <a:cubicBezTo>
                        <a:pt x="56" y="52"/>
                        <a:pt x="58" y="60"/>
                        <a:pt x="58" y="60"/>
                      </a:cubicBezTo>
                      <a:cubicBezTo>
                        <a:pt x="55" y="68"/>
                        <a:pt x="54" y="71"/>
                        <a:pt x="46" y="74"/>
                      </a:cubicBezTo>
                      <a:cubicBezTo>
                        <a:pt x="38" y="71"/>
                        <a:pt x="37" y="68"/>
                        <a:pt x="34" y="60"/>
                      </a:cubicBezTo>
                      <a:cubicBezTo>
                        <a:pt x="33" y="50"/>
                        <a:pt x="32" y="33"/>
                        <a:pt x="22" y="48"/>
                      </a:cubicBezTo>
                      <a:cubicBezTo>
                        <a:pt x="25" y="60"/>
                        <a:pt x="23" y="53"/>
                        <a:pt x="28" y="68"/>
                      </a:cubicBezTo>
                      <a:cubicBezTo>
                        <a:pt x="29" y="70"/>
                        <a:pt x="30" y="74"/>
                        <a:pt x="30" y="74"/>
                      </a:cubicBezTo>
                      <a:cubicBezTo>
                        <a:pt x="24" y="84"/>
                        <a:pt x="22" y="93"/>
                        <a:pt x="20" y="104"/>
                      </a:cubicBezTo>
                      <a:cubicBezTo>
                        <a:pt x="17" y="103"/>
                        <a:pt x="14" y="104"/>
                        <a:pt x="12" y="102"/>
                      </a:cubicBezTo>
                      <a:cubicBezTo>
                        <a:pt x="9" y="99"/>
                        <a:pt x="8" y="90"/>
                        <a:pt x="8" y="90"/>
                      </a:cubicBezTo>
                      <a:cubicBezTo>
                        <a:pt x="13" y="75"/>
                        <a:pt x="14" y="64"/>
                        <a:pt x="0" y="54"/>
                      </a:cubicBezTo>
                      <a:cubicBezTo>
                        <a:pt x="1" y="46"/>
                        <a:pt x="1" y="38"/>
                        <a:pt x="2" y="30"/>
                      </a:cubicBezTo>
                      <a:cubicBezTo>
                        <a:pt x="2" y="27"/>
                        <a:pt x="13" y="2"/>
                        <a:pt x="8"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6" name="Freeform 80"/>
                <p:cNvSpPr>
                  <a:spLocks/>
                </p:cNvSpPr>
                <p:nvPr userDrawn="1"/>
              </p:nvSpPr>
              <p:spPr bwMode="ltGray">
                <a:xfrm>
                  <a:off x="1945" y="569"/>
                  <a:ext cx="15" cy="20"/>
                </a:xfrm>
                <a:custGeom>
                  <a:avLst/>
                  <a:gdLst/>
                  <a:ahLst/>
                  <a:cxnLst>
                    <a:cxn ang="0">
                      <a:pos x="3" y="28"/>
                    </a:cxn>
                    <a:cxn ang="0">
                      <a:pos x="13" y="0"/>
                    </a:cxn>
                    <a:cxn ang="0">
                      <a:pos x="15" y="28"/>
                    </a:cxn>
                    <a:cxn ang="0">
                      <a:pos x="37" y="38"/>
                    </a:cxn>
                    <a:cxn ang="0">
                      <a:pos x="19" y="44"/>
                    </a:cxn>
                    <a:cxn ang="0">
                      <a:pos x="5" y="58"/>
                    </a:cxn>
                    <a:cxn ang="0">
                      <a:pos x="1" y="34"/>
                    </a:cxn>
                    <a:cxn ang="0">
                      <a:pos x="3" y="28"/>
                    </a:cxn>
                  </a:cxnLst>
                  <a:rect l="0" t="0" r="r" b="b"/>
                  <a:pathLst>
                    <a:path w="37" h="61">
                      <a:moveTo>
                        <a:pt x="3" y="28"/>
                      </a:moveTo>
                      <a:cubicBezTo>
                        <a:pt x="5" y="14"/>
                        <a:pt x="2" y="7"/>
                        <a:pt x="13" y="0"/>
                      </a:cubicBezTo>
                      <a:cubicBezTo>
                        <a:pt x="26" y="9"/>
                        <a:pt x="23" y="17"/>
                        <a:pt x="15" y="28"/>
                      </a:cubicBezTo>
                      <a:cubicBezTo>
                        <a:pt x="25" y="31"/>
                        <a:pt x="33" y="27"/>
                        <a:pt x="37" y="38"/>
                      </a:cubicBezTo>
                      <a:cubicBezTo>
                        <a:pt x="30" y="45"/>
                        <a:pt x="28" y="47"/>
                        <a:pt x="19" y="44"/>
                      </a:cubicBezTo>
                      <a:cubicBezTo>
                        <a:pt x="13" y="54"/>
                        <a:pt x="18" y="61"/>
                        <a:pt x="5" y="58"/>
                      </a:cubicBezTo>
                      <a:cubicBezTo>
                        <a:pt x="0" y="50"/>
                        <a:pt x="3" y="44"/>
                        <a:pt x="1" y="34"/>
                      </a:cubicBezTo>
                      <a:cubicBezTo>
                        <a:pt x="2" y="32"/>
                        <a:pt x="3" y="28"/>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7" name="Freeform 81"/>
                <p:cNvSpPr>
                  <a:spLocks/>
                </p:cNvSpPr>
                <p:nvPr userDrawn="1"/>
              </p:nvSpPr>
              <p:spPr bwMode="ltGray">
                <a:xfrm>
                  <a:off x="1948" y="601"/>
                  <a:ext cx="20" cy="10"/>
                </a:xfrm>
                <a:custGeom>
                  <a:avLst/>
                  <a:gdLst/>
                  <a:ahLst/>
                  <a:cxnLst>
                    <a:cxn ang="0">
                      <a:pos x="7" y="0"/>
                    </a:cxn>
                    <a:cxn ang="0">
                      <a:pos x="29" y="0"/>
                    </a:cxn>
                    <a:cxn ang="0">
                      <a:pos x="49" y="16"/>
                    </a:cxn>
                    <a:cxn ang="0">
                      <a:pos x="35" y="14"/>
                    </a:cxn>
                    <a:cxn ang="0">
                      <a:pos x="3" y="16"/>
                    </a:cxn>
                    <a:cxn ang="0">
                      <a:pos x="7" y="0"/>
                    </a:cxn>
                  </a:cxnLst>
                  <a:rect l="0" t="0" r="r" b="b"/>
                  <a:pathLst>
                    <a:path w="49" h="29">
                      <a:moveTo>
                        <a:pt x="7" y="0"/>
                      </a:moveTo>
                      <a:cubicBezTo>
                        <a:pt x="15" y="6"/>
                        <a:pt x="19" y="2"/>
                        <a:pt x="29" y="0"/>
                      </a:cubicBezTo>
                      <a:cubicBezTo>
                        <a:pt x="45" y="5"/>
                        <a:pt x="40" y="3"/>
                        <a:pt x="49" y="16"/>
                      </a:cubicBezTo>
                      <a:cubicBezTo>
                        <a:pt x="46" y="29"/>
                        <a:pt x="42" y="21"/>
                        <a:pt x="35" y="14"/>
                      </a:cubicBezTo>
                      <a:cubicBezTo>
                        <a:pt x="26" y="15"/>
                        <a:pt x="12" y="19"/>
                        <a:pt x="3" y="16"/>
                      </a:cubicBezTo>
                      <a:cubicBezTo>
                        <a:pt x="0" y="6"/>
                        <a:pt x="7" y="10"/>
                        <a:pt x="7"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8" name="Freeform 82"/>
                <p:cNvSpPr>
                  <a:spLocks/>
                </p:cNvSpPr>
                <p:nvPr userDrawn="1"/>
              </p:nvSpPr>
              <p:spPr bwMode="ltGray">
                <a:xfrm>
                  <a:off x="1969" y="586"/>
                  <a:ext cx="26" cy="17"/>
                </a:xfrm>
                <a:custGeom>
                  <a:avLst/>
                  <a:gdLst/>
                  <a:ahLst/>
                  <a:cxnLst>
                    <a:cxn ang="0">
                      <a:pos x="21" y="38"/>
                    </a:cxn>
                    <a:cxn ang="0">
                      <a:pos x="15" y="26"/>
                    </a:cxn>
                    <a:cxn ang="0">
                      <a:pos x="3" y="22"/>
                    </a:cxn>
                    <a:cxn ang="0">
                      <a:pos x="13" y="8"/>
                    </a:cxn>
                    <a:cxn ang="0">
                      <a:pos x="25" y="0"/>
                    </a:cxn>
                    <a:cxn ang="0">
                      <a:pos x="49" y="10"/>
                    </a:cxn>
                    <a:cxn ang="0">
                      <a:pos x="53" y="20"/>
                    </a:cxn>
                    <a:cxn ang="0">
                      <a:pos x="61" y="32"/>
                    </a:cxn>
                    <a:cxn ang="0">
                      <a:pos x="41" y="38"/>
                    </a:cxn>
                    <a:cxn ang="0">
                      <a:pos x="23" y="44"/>
                    </a:cxn>
                    <a:cxn ang="0">
                      <a:pos x="21" y="38"/>
                    </a:cxn>
                  </a:cxnLst>
                  <a:rect l="0" t="0" r="r" b="b"/>
                  <a:pathLst>
                    <a:path w="61" h="48">
                      <a:moveTo>
                        <a:pt x="21" y="38"/>
                      </a:moveTo>
                      <a:cubicBezTo>
                        <a:pt x="19" y="34"/>
                        <a:pt x="19" y="29"/>
                        <a:pt x="15" y="26"/>
                      </a:cubicBezTo>
                      <a:cubicBezTo>
                        <a:pt x="12" y="24"/>
                        <a:pt x="3" y="22"/>
                        <a:pt x="3" y="22"/>
                      </a:cubicBezTo>
                      <a:cubicBezTo>
                        <a:pt x="0" y="12"/>
                        <a:pt x="5" y="12"/>
                        <a:pt x="13" y="8"/>
                      </a:cubicBezTo>
                      <a:cubicBezTo>
                        <a:pt x="17" y="6"/>
                        <a:pt x="25" y="0"/>
                        <a:pt x="25" y="0"/>
                      </a:cubicBezTo>
                      <a:cubicBezTo>
                        <a:pt x="37" y="2"/>
                        <a:pt x="41" y="2"/>
                        <a:pt x="49" y="10"/>
                      </a:cubicBezTo>
                      <a:cubicBezTo>
                        <a:pt x="45" y="21"/>
                        <a:pt x="46" y="12"/>
                        <a:pt x="53" y="20"/>
                      </a:cubicBezTo>
                      <a:cubicBezTo>
                        <a:pt x="56" y="24"/>
                        <a:pt x="61" y="32"/>
                        <a:pt x="61" y="32"/>
                      </a:cubicBezTo>
                      <a:cubicBezTo>
                        <a:pt x="56" y="47"/>
                        <a:pt x="53" y="42"/>
                        <a:pt x="41" y="38"/>
                      </a:cubicBezTo>
                      <a:cubicBezTo>
                        <a:pt x="27" y="47"/>
                        <a:pt x="34" y="48"/>
                        <a:pt x="23" y="44"/>
                      </a:cubicBezTo>
                      <a:cubicBezTo>
                        <a:pt x="22" y="42"/>
                        <a:pt x="21" y="38"/>
                        <a:pt x="21"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39" name="Freeform 83"/>
                <p:cNvSpPr>
                  <a:spLocks/>
                </p:cNvSpPr>
                <p:nvPr userDrawn="1"/>
              </p:nvSpPr>
              <p:spPr bwMode="ltGray">
                <a:xfrm>
                  <a:off x="1977" y="594"/>
                  <a:ext cx="122" cy="61"/>
                </a:xfrm>
                <a:custGeom>
                  <a:avLst/>
                  <a:gdLst/>
                  <a:ahLst/>
                  <a:cxnLst>
                    <a:cxn ang="0">
                      <a:pos x="46" y="28"/>
                    </a:cxn>
                    <a:cxn ang="0">
                      <a:pos x="36" y="14"/>
                    </a:cxn>
                    <a:cxn ang="0">
                      <a:pos x="26" y="30"/>
                    </a:cxn>
                    <a:cxn ang="0">
                      <a:pos x="0" y="24"/>
                    </a:cxn>
                    <a:cxn ang="0">
                      <a:pos x="10" y="42"/>
                    </a:cxn>
                    <a:cxn ang="0">
                      <a:pos x="16" y="62"/>
                    </a:cxn>
                    <a:cxn ang="0">
                      <a:pos x="24" y="48"/>
                    </a:cxn>
                    <a:cxn ang="0">
                      <a:pos x="30" y="44"/>
                    </a:cxn>
                    <a:cxn ang="0">
                      <a:pos x="48" y="56"/>
                    </a:cxn>
                    <a:cxn ang="0">
                      <a:pos x="70" y="62"/>
                    </a:cxn>
                    <a:cxn ang="0">
                      <a:pos x="88" y="72"/>
                    </a:cxn>
                    <a:cxn ang="0">
                      <a:pos x="106" y="102"/>
                    </a:cxn>
                    <a:cxn ang="0">
                      <a:pos x="104" y="122"/>
                    </a:cxn>
                    <a:cxn ang="0">
                      <a:pos x="98" y="134"/>
                    </a:cxn>
                    <a:cxn ang="0">
                      <a:pos x="122" y="128"/>
                    </a:cxn>
                    <a:cxn ang="0">
                      <a:pos x="140" y="140"/>
                    </a:cxn>
                    <a:cxn ang="0">
                      <a:pos x="168" y="148"/>
                    </a:cxn>
                    <a:cxn ang="0">
                      <a:pos x="174" y="146"/>
                    </a:cxn>
                    <a:cxn ang="0">
                      <a:pos x="168" y="134"/>
                    </a:cxn>
                    <a:cxn ang="0">
                      <a:pos x="178" y="136"/>
                    </a:cxn>
                    <a:cxn ang="0">
                      <a:pos x="186" y="118"/>
                    </a:cxn>
                    <a:cxn ang="0">
                      <a:pos x="202" y="122"/>
                    </a:cxn>
                    <a:cxn ang="0">
                      <a:pos x="214" y="130"/>
                    </a:cxn>
                    <a:cxn ang="0">
                      <a:pos x="244" y="168"/>
                    </a:cxn>
                    <a:cxn ang="0">
                      <a:pos x="262" y="178"/>
                    </a:cxn>
                    <a:cxn ang="0">
                      <a:pos x="284" y="170"/>
                    </a:cxn>
                    <a:cxn ang="0">
                      <a:pos x="268" y="160"/>
                    </a:cxn>
                    <a:cxn ang="0">
                      <a:pos x="256" y="138"/>
                    </a:cxn>
                    <a:cxn ang="0">
                      <a:pos x="250" y="132"/>
                    </a:cxn>
                    <a:cxn ang="0">
                      <a:pos x="248" y="122"/>
                    </a:cxn>
                    <a:cxn ang="0">
                      <a:pos x="236" y="116"/>
                    </a:cxn>
                    <a:cxn ang="0">
                      <a:pos x="240" y="96"/>
                    </a:cxn>
                    <a:cxn ang="0">
                      <a:pos x="220" y="86"/>
                    </a:cxn>
                    <a:cxn ang="0">
                      <a:pos x="210" y="70"/>
                    </a:cxn>
                    <a:cxn ang="0">
                      <a:pos x="190" y="54"/>
                    </a:cxn>
                    <a:cxn ang="0">
                      <a:pos x="168" y="38"/>
                    </a:cxn>
                    <a:cxn ang="0">
                      <a:pos x="156" y="34"/>
                    </a:cxn>
                    <a:cxn ang="0">
                      <a:pos x="120" y="16"/>
                    </a:cxn>
                    <a:cxn ang="0">
                      <a:pos x="102" y="4"/>
                    </a:cxn>
                    <a:cxn ang="0">
                      <a:pos x="96" y="0"/>
                    </a:cxn>
                    <a:cxn ang="0">
                      <a:pos x="70" y="10"/>
                    </a:cxn>
                    <a:cxn ang="0">
                      <a:pos x="56" y="32"/>
                    </a:cxn>
                    <a:cxn ang="0">
                      <a:pos x="46" y="28"/>
                    </a:cxn>
                  </a:cxnLst>
                  <a:rect l="0" t="0" r="r" b="b"/>
                  <a:pathLst>
                    <a:path w="286" h="182">
                      <a:moveTo>
                        <a:pt x="46" y="28"/>
                      </a:moveTo>
                      <a:cubicBezTo>
                        <a:pt x="41" y="14"/>
                        <a:pt x="46" y="17"/>
                        <a:pt x="36" y="14"/>
                      </a:cubicBezTo>
                      <a:cubicBezTo>
                        <a:pt x="31" y="17"/>
                        <a:pt x="26" y="30"/>
                        <a:pt x="26" y="30"/>
                      </a:cubicBezTo>
                      <a:cubicBezTo>
                        <a:pt x="12" y="25"/>
                        <a:pt x="19" y="21"/>
                        <a:pt x="0" y="24"/>
                      </a:cubicBezTo>
                      <a:cubicBezTo>
                        <a:pt x="2" y="33"/>
                        <a:pt x="2" y="37"/>
                        <a:pt x="10" y="42"/>
                      </a:cubicBezTo>
                      <a:cubicBezTo>
                        <a:pt x="12" y="49"/>
                        <a:pt x="14" y="55"/>
                        <a:pt x="16" y="62"/>
                      </a:cubicBezTo>
                      <a:cubicBezTo>
                        <a:pt x="24" y="59"/>
                        <a:pt x="27" y="57"/>
                        <a:pt x="24" y="48"/>
                      </a:cubicBezTo>
                      <a:cubicBezTo>
                        <a:pt x="26" y="47"/>
                        <a:pt x="28" y="43"/>
                        <a:pt x="30" y="44"/>
                      </a:cubicBezTo>
                      <a:cubicBezTo>
                        <a:pt x="48" y="48"/>
                        <a:pt x="36" y="52"/>
                        <a:pt x="48" y="56"/>
                      </a:cubicBezTo>
                      <a:cubicBezTo>
                        <a:pt x="74" y="65"/>
                        <a:pt x="47" y="56"/>
                        <a:pt x="70" y="62"/>
                      </a:cubicBezTo>
                      <a:cubicBezTo>
                        <a:pt x="77" y="64"/>
                        <a:pt x="88" y="72"/>
                        <a:pt x="88" y="72"/>
                      </a:cubicBezTo>
                      <a:cubicBezTo>
                        <a:pt x="96" y="84"/>
                        <a:pt x="102" y="87"/>
                        <a:pt x="106" y="102"/>
                      </a:cubicBezTo>
                      <a:cubicBezTo>
                        <a:pt x="105" y="109"/>
                        <a:pt x="106" y="115"/>
                        <a:pt x="104" y="122"/>
                      </a:cubicBezTo>
                      <a:cubicBezTo>
                        <a:pt x="103" y="126"/>
                        <a:pt x="94" y="132"/>
                        <a:pt x="98" y="134"/>
                      </a:cubicBezTo>
                      <a:cubicBezTo>
                        <a:pt x="106" y="137"/>
                        <a:pt x="122" y="128"/>
                        <a:pt x="122" y="128"/>
                      </a:cubicBezTo>
                      <a:cubicBezTo>
                        <a:pt x="130" y="131"/>
                        <a:pt x="133" y="135"/>
                        <a:pt x="140" y="140"/>
                      </a:cubicBezTo>
                      <a:cubicBezTo>
                        <a:pt x="148" y="145"/>
                        <a:pt x="159" y="145"/>
                        <a:pt x="168" y="148"/>
                      </a:cubicBezTo>
                      <a:cubicBezTo>
                        <a:pt x="170" y="147"/>
                        <a:pt x="173" y="148"/>
                        <a:pt x="174" y="146"/>
                      </a:cubicBezTo>
                      <a:cubicBezTo>
                        <a:pt x="176" y="142"/>
                        <a:pt x="164" y="136"/>
                        <a:pt x="168" y="134"/>
                      </a:cubicBezTo>
                      <a:cubicBezTo>
                        <a:pt x="171" y="132"/>
                        <a:pt x="175" y="135"/>
                        <a:pt x="178" y="136"/>
                      </a:cubicBezTo>
                      <a:cubicBezTo>
                        <a:pt x="182" y="131"/>
                        <a:pt x="186" y="118"/>
                        <a:pt x="186" y="118"/>
                      </a:cubicBezTo>
                      <a:cubicBezTo>
                        <a:pt x="189" y="119"/>
                        <a:pt x="199" y="120"/>
                        <a:pt x="202" y="122"/>
                      </a:cubicBezTo>
                      <a:cubicBezTo>
                        <a:pt x="206" y="124"/>
                        <a:pt x="214" y="130"/>
                        <a:pt x="214" y="130"/>
                      </a:cubicBezTo>
                      <a:cubicBezTo>
                        <a:pt x="224" y="145"/>
                        <a:pt x="228" y="158"/>
                        <a:pt x="244" y="168"/>
                      </a:cubicBezTo>
                      <a:cubicBezTo>
                        <a:pt x="250" y="172"/>
                        <a:pt x="262" y="178"/>
                        <a:pt x="262" y="178"/>
                      </a:cubicBezTo>
                      <a:cubicBezTo>
                        <a:pt x="265" y="178"/>
                        <a:pt x="286" y="182"/>
                        <a:pt x="284" y="170"/>
                      </a:cubicBezTo>
                      <a:cubicBezTo>
                        <a:pt x="283" y="164"/>
                        <a:pt x="268" y="160"/>
                        <a:pt x="268" y="160"/>
                      </a:cubicBezTo>
                      <a:cubicBezTo>
                        <a:pt x="261" y="150"/>
                        <a:pt x="270" y="143"/>
                        <a:pt x="256" y="138"/>
                      </a:cubicBezTo>
                      <a:cubicBezTo>
                        <a:pt x="254" y="136"/>
                        <a:pt x="251" y="135"/>
                        <a:pt x="250" y="132"/>
                      </a:cubicBezTo>
                      <a:cubicBezTo>
                        <a:pt x="248" y="129"/>
                        <a:pt x="250" y="125"/>
                        <a:pt x="248" y="122"/>
                      </a:cubicBezTo>
                      <a:cubicBezTo>
                        <a:pt x="246" y="118"/>
                        <a:pt x="240" y="118"/>
                        <a:pt x="236" y="116"/>
                      </a:cubicBezTo>
                      <a:cubicBezTo>
                        <a:pt x="230" y="107"/>
                        <a:pt x="227" y="100"/>
                        <a:pt x="240" y="96"/>
                      </a:cubicBezTo>
                      <a:cubicBezTo>
                        <a:pt x="236" y="83"/>
                        <a:pt x="236" y="84"/>
                        <a:pt x="220" y="86"/>
                      </a:cubicBezTo>
                      <a:cubicBezTo>
                        <a:pt x="209" y="82"/>
                        <a:pt x="208" y="82"/>
                        <a:pt x="210" y="70"/>
                      </a:cubicBezTo>
                      <a:cubicBezTo>
                        <a:pt x="207" y="60"/>
                        <a:pt x="199" y="57"/>
                        <a:pt x="190" y="54"/>
                      </a:cubicBezTo>
                      <a:cubicBezTo>
                        <a:pt x="181" y="45"/>
                        <a:pt x="181" y="42"/>
                        <a:pt x="168" y="38"/>
                      </a:cubicBezTo>
                      <a:cubicBezTo>
                        <a:pt x="164" y="37"/>
                        <a:pt x="156" y="34"/>
                        <a:pt x="156" y="34"/>
                      </a:cubicBezTo>
                      <a:cubicBezTo>
                        <a:pt x="146" y="24"/>
                        <a:pt x="134" y="21"/>
                        <a:pt x="120" y="16"/>
                      </a:cubicBezTo>
                      <a:cubicBezTo>
                        <a:pt x="113" y="14"/>
                        <a:pt x="108" y="8"/>
                        <a:pt x="102" y="4"/>
                      </a:cubicBezTo>
                      <a:cubicBezTo>
                        <a:pt x="100" y="3"/>
                        <a:pt x="96" y="0"/>
                        <a:pt x="96" y="0"/>
                      </a:cubicBezTo>
                      <a:cubicBezTo>
                        <a:pt x="83" y="2"/>
                        <a:pt x="79" y="1"/>
                        <a:pt x="70" y="10"/>
                      </a:cubicBezTo>
                      <a:cubicBezTo>
                        <a:pt x="67" y="19"/>
                        <a:pt x="63" y="27"/>
                        <a:pt x="56" y="32"/>
                      </a:cubicBezTo>
                      <a:cubicBezTo>
                        <a:pt x="49" y="30"/>
                        <a:pt x="52" y="31"/>
                        <a:pt x="4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0" name="Freeform 84"/>
                <p:cNvSpPr>
                  <a:spLocks/>
                </p:cNvSpPr>
                <p:nvPr userDrawn="1"/>
              </p:nvSpPr>
              <p:spPr bwMode="ltGray">
                <a:xfrm>
                  <a:off x="2082" y="599"/>
                  <a:ext cx="32" cy="27"/>
                </a:xfrm>
                <a:custGeom>
                  <a:avLst/>
                  <a:gdLst/>
                  <a:ahLst/>
                  <a:cxnLst>
                    <a:cxn ang="0">
                      <a:pos x="1" y="58"/>
                    </a:cxn>
                    <a:cxn ang="0">
                      <a:pos x="27" y="60"/>
                    </a:cxn>
                    <a:cxn ang="0">
                      <a:pos x="45" y="48"/>
                    </a:cxn>
                    <a:cxn ang="0">
                      <a:pos x="57" y="30"/>
                    </a:cxn>
                    <a:cxn ang="0">
                      <a:pos x="43" y="14"/>
                    </a:cxn>
                    <a:cxn ang="0">
                      <a:pos x="43" y="4"/>
                    </a:cxn>
                    <a:cxn ang="0">
                      <a:pos x="71" y="26"/>
                    </a:cxn>
                    <a:cxn ang="0">
                      <a:pos x="67" y="54"/>
                    </a:cxn>
                    <a:cxn ang="0">
                      <a:pos x="33" y="78"/>
                    </a:cxn>
                    <a:cxn ang="0">
                      <a:pos x="9" y="66"/>
                    </a:cxn>
                    <a:cxn ang="0">
                      <a:pos x="3" y="62"/>
                    </a:cxn>
                    <a:cxn ang="0">
                      <a:pos x="1" y="58"/>
                    </a:cxn>
                  </a:cxnLst>
                  <a:rect l="0" t="0" r="r" b="b"/>
                  <a:pathLst>
                    <a:path w="78" h="78">
                      <a:moveTo>
                        <a:pt x="1" y="58"/>
                      </a:moveTo>
                      <a:cubicBezTo>
                        <a:pt x="6" y="44"/>
                        <a:pt x="18" y="57"/>
                        <a:pt x="27" y="60"/>
                      </a:cubicBezTo>
                      <a:cubicBezTo>
                        <a:pt x="35" y="57"/>
                        <a:pt x="38" y="52"/>
                        <a:pt x="45" y="48"/>
                      </a:cubicBezTo>
                      <a:cubicBezTo>
                        <a:pt x="48" y="40"/>
                        <a:pt x="51" y="36"/>
                        <a:pt x="57" y="30"/>
                      </a:cubicBezTo>
                      <a:cubicBezTo>
                        <a:pt x="55" y="23"/>
                        <a:pt x="43" y="14"/>
                        <a:pt x="43" y="14"/>
                      </a:cubicBezTo>
                      <a:cubicBezTo>
                        <a:pt x="33" y="0"/>
                        <a:pt x="30" y="1"/>
                        <a:pt x="43" y="4"/>
                      </a:cubicBezTo>
                      <a:cubicBezTo>
                        <a:pt x="54" y="11"/>
                        <a:pt x="58" y="22"/>
                        <a:pt x="71" y="26"/>
                      </a:cubicBezTo>
                      <a:cubicBezTo>
                        <a:pt x="78" y="37"/>
                        <a:pt x="78" y="46"/>
                        <a:pt x="67" y="54"/>
                      </a:cubicBezTo>
                      <a:cubicBezTo>
                        <a:pt x="51" y="49"/>
                        <a:pt x="53" y="71"/>
                        <a:pt x="33" y="78"/>
                      </a:cubicBezTo>
                      <a:cubicBezTo>
                        <a:pt x="16" y="72"/>
                        <a:pt x="25" y="76"/>
                        <a:pt x="9" y="66"/>
                      </a:cubicBezTo>
                      <a:cubicBezTo>
                        <a:pt x="7" y="65"/>
                        <a:pt x="3" y="62"/>
                        <a:pt x="3" y="62"/>
                      </a:cubicBezTo>
                      <a:cubicBezTo>
                        <a:pt x="0" y="54"/>
                        <a:pt x="13" y="42"/>
                        <a:pt x="1" y="5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1" name="Freeform 85"/>
                <p:cNvSpPr>
                  <a:spLocks/>
                </p:cNvSpPr>
                <p:nvPr userDrawn="1"/>
              </p:nvSpPr>
              <p:spPr bwMode="ltGray">
                <a:xfrm>
                  <a:off x="2152" y="544"/>
                  <a:ext cx="8" cy="6"/>
                </a:xfrm>
                <a:custGeom>
                  <a:avLst/>
                  <a:gdLst/>
                  <a:ahLst/>
                  <a:cxnLst>
                    <a:cxn ang="0">
                      <a:pos x="3" y="4"/>
                    </a:cxn>
                    <a:cxn ang="0">
                      <a:pos x="3" y="14"/>
                    </a:cxn>
                    <a:cxn ang="0">
                      <a:pos x="3" y="4"/>
                    </a:cxn>
                  </a:cxnLst>
                  <a:rect l="0" t="0" r="r" b="b"/>
                  <a:pathLst>
                    <a:path w="17" h="18">
                      <a:moveTo>
                        <a:pt x="3" y="4"/>
                      </a:moveTo>
                      <a:cubicBezTo>
                        <a:pt x="17" y="7"/>
                        <a:pt x="16" y="18"/>
                        <a:pt x="3" y="14"/>
                      </a:cubicBezTo>
                      <a:cubicBezTo>
                        <a:pt x="0" y="6"/>
                        <a:pt x="7" y="0"/>
                        <a:pt x="3"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2" name="Freeform 86"/>
                <p:cNvSpPr>
                  <a:spLocks/>
                </p:cNvSpPr>
                <p:nvPr userDrawn="1"/>
              </p:nvSpPr>
              <p:spPr bwMode="ltGray">
                <a:xfrm>
                  <a:off x="2194" y="584"/>
                  <a:ext cx="11" cy="8"/>
                </a:xfrm>
                <a:custGeom>
                  <a:avLst/>
                  <a:gdLst/>
                  <a:ahLst/>
                  <a:cxnLst>
                    <a:cxn ang="0">
                      <a:pos x="8" y="14"/>
                    </a:cxn>
                    <a:cxn ang="0">
                      <a:pos x="14" y="0"/>
                    </a:cxn>
                    <a:cxn ang="0">
                      <a:pos x="14" y="22"/>
                    </a:cxn>
                    <a:cxn ang="0">
                      <a:pos x="8" y="14"/>
                    </a:cxn>
                  </a:cxnLst>
                  <a:rect l="0" t="0" r="r" b="b"/>
                  <a:pathLst>
                    <a:path w="26" h="22">
                      <a:moveTo>
                        <a:pt x="8" y="14"/>
                      </a:moveTo>
                      <a:cubicBezTo>
                        <a:pt x="5" y="6"/>
                        <a:pt x="5" y="3"/>
                        <a:pt x="14" y="0"/>
                      </a:cubicBezTo>
                      <a:cubicBezTo>
                        <a:pt x="26" y="4"/>
                        <a:pt x="23" y="16"/>
                        <a:pt x="14" y="22"/>
                      </a:cubicBezTo>
                      <a:cubicBezTo>
                        <a:pt x="0" y="17"/>
                        <a:pt x="13" y="3"/>
                        <a:pt x="8" y="1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3" name="Freeform 87"/>
                <p:cNvSpPr>
                  <a:spLocks/>
                </p:cNvSpPr>
                <p:nvPr userDrawn="1"/>
              </p:nvSpPr>
              <p:spPr bwMode="ltGray">
                <a:xfrm>
                  <a:off x="2060" y="494"/>
                  <a:ext cx="7" cy="5"/>
                </a:xfrm>
                <a:custGeom>
                  <a:avLst/>
                  <a:gdLst/>
                  <a:ahLst/>
                  <a:cxnLst>
                    <a:cxn ang="0">
                      <a:pos x="7" y="12"/>
                    </a:cxn>
                    <a:cxn ang="0">
                      <a:pos x="17" y="2"/>
                    </a:cxn>
                    <a:cxn ang="0">
                      <a:pos x="9" y="12"/>
                    </a:cxn>
                    <a:cxn ang="0">
                      <a:pos x="7" y="12"/>
                    </a:cxn>
                  </a:cxnLst>
                  <a:rect l="0" t="0" r="r" b="b"/>
                  <a:pathLst>
                    <a:path w="20" h="15">
                      <a:moveTo>
                        <a:pt x="7" y="12"/>
                      </a:moveTo>
                      <a:cubicBezTo>
                        <a:pt x="0" y="1"/>
                        <a:pt x="6" y="0"/>
                        <a:pt x="17" y="2"/>
                      </a:cubicBezTo>
                      <a:cubicBezTo>
                        <a:pt x="20" y="10"/>
                        <a:pt x="18" y="15"/>
                        <a:pt x="9" y="12"/>
                      </a:cubicBezTo>
                      <a:cubicBezTo>
                        <a:pt x="4" y="4"/>
                        <a:pt x="4" y="4"/>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4" name="Freeform 88"/>
                <p:cNvSpPr>
                  <a:spLocks/>
                </p:cNvSpPr>
                <p:nvPr userDrawn="1"/>
              </p:nvSpPr>
              <p:spPr bwMode="ltGray">
                <a:xfrm>
                  <a:off x="1988" y="537"/>
                  <a:ext cx="8" cy="5"/>
                </a:xfrm>
                <a:custGeom>
                  <a:avLst/>
                  <a:gdLst/>
                  <a:ahLst/>
                  <a:cxnLst>
                    <a:cxn ang="0">
                      <a:pos x="7" y="12"/>
                    </a:cxn>
                    <a:cxn ang="0">
                      <a:pos x="15" y="2"/>
                    </a:cxn>
                    <a:cxn ang="0">
                      <a:pos x="15" y="14"/>
                    </a:cxn>
                    <a:cxn ang="0">
                      <a:pos x="7" y="12"/>
                    </a:cxn>
                  </a:cxnLst>
                  <a:rect l="0" t="0" r="r" b="b"/>
                  <a:pathLst>
                    <a:path w="20" h="15">
                      <a:moveTo>
                        <a:pt x="7" y="12"/>
                      </a:moveTo>
                      <a:cubicBezTo>
                        <a:pt x="0" y="2"/>
                        <a:pt x="3" y="0"/>
                        <a:pt x="15" y="2"/>
                      </a:cubicBezTo>
                      <a:cubicBezTo>
                        <a:pt x="16" y="4"/>
                        <a:pt x="20" y="12"/>
                        <a:pt x="15" y="14"/>
                      </a:cubicBezTo>
                      <a:cubicBezTo>
                        <a:pt x="12" y="15"/>
                        <a:pt x="7" y="12"/>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5" name="Freeform 89"/>
                <p:cNvSpPr>
                  <a:spLocks/>
                </p:cNvSpPr>
                <p:nvPr userDrawn="1"/>
              </p:nvSpPr>
              <p:spPr bwMode="ltGray">
                <a:xfrm>
                  <a:off x="1910" y="523"/>
                  <a:ext cx="34" cy="27"/>
                </a:xfrm>
                <a:custGeom>
                  <a:avLst/>
                  <a:gdLst/>
                  <a:ahLst/>
                  <a:cxnLst>
                    <a:cxn ang="0">
                      <a:pos x="0" y="50"/>
                    </a:cxn>
                    <a:cxn ang="0">
                      <a:pos x="14" y="24"/>
                    </a:cxn>
                    <a:cxn ang="0">
                      <a:pos x="26" y="20"/>
                    </a:cxn>
                    <a:cxn ang="0">
                      <a:pos x="48" y="18"/>
                    </a:cxn>
                    <a:cxn ang="0">
                      <a:pos x="58" y="0"/>
                    </a:cxn>
                    <a:cxn ang="0">
                      <a:pos x="80" y="40"/>
                    </a:cxn>
                    <a:cxn ang="0">
                      <a:pos x="70" y="56"/>
                    </a:cxn>
                    <a:cxn ang="0">
                      <a:pos x="54" y="62"/>
                    </a:cxn>
                    <a:cxn ang="0">
                      <a:pos x="48" y="80"/>
                    </a:cxn>
                    <a:cxn ang="0">
                      <a:pos x="32" y="68"/>
                    </a:cxn>
                    <a:cxn ang="0">
                      <a:pos x="38" y="52"/>
                    </a:cxn>
                    <a:cxn ang="0">
                      <a:pos x="30" y="28"/>
                    </a:cxn>
                    <a:cxn ang="0">
                      <a:pos x="20" y="48"/>
                    </a:cxn>
                    <a:cxn ang="0">
                      <a:pos x="8" y="56"/>
                    </a:cxn>
                    <a:cxn ang="0">
                      <a:pos x="0" y="50"/>
                    </a:cxn>
                  </a:cxnLst>
                  <a:rect l="0" t="0" r="r" b="b"/>
                  <a:pathLst>
                    <a:path w="80" h="80">
                      <a:moveTo>
                        <a:pt x="0" y="50"/>
                      </a:moveTo>
                      <a:cubicBezTo>
                        <a:pt x="1" y="47"/>
                        <a:pt x="12" y="25"/>
                        <a:pt x="14" y="24"/>
                      </a:cubicBezTo>
                      <a:cubicBezTo>
                        <a:pt x="17" y="22"/>
                        <a:pt x="26" y="20"/>
                        <a:pt x="26" y="20"/>
                      </a:cubicBezTo>
                      <a:cubicBezTo>
                        <a:pt x="34" y="23"/>
                        <a:pt x="40" y="21"/>
                        <a:pt x="48" y="18"/>
                      </a:cubicBezTo>
                      <a:cubicBezTo>
                        <a:pt x="52" y="12"/>
                        <a:pt x="54" y="6"/>
                        <a:pt x="58" y="0"/>
                      </a:cubicBezTo>
                      <a:cubicBezTo>
                        <a:pt x="70" y="4"/>
                        <a:pt x="76" y="28"/>
                        <a:pt x="80" y="40"/>
                      </a:cubicBezTo>
                      <a:cubicBezTo>
                        <a:pt x="75" y="54"/>
                        <a:pt x="80" y="50"/>
                        <a:pt x="70" y="56"/>
                      </a:cubicBezTo>
                      <a:cubicBezTo>
                        <a:pt x="61" y="53"/>
                        <a:pt x="59" y="54"/>
                        <a:pt x="54" y="62"/>
                      </a:cubicBezTo>
                      <a:cubicBezTo>
                        <a:pt x="57" y="71"/>
                        <a:pt x="56" y="75"/>
                        <a:pt x="48" y="80"/>
                      </a:cubicBezTo>
                      <a:cubicBezTo>
                        <a:pt x="40" y="77"/>
                        <a:pt x="39" y="72"/>
                        <a:pt x="32" y="68"/>
                      </a:cubicBezTo>
                      <a:cubicBezTo>
                        <a:pt x="26" y="59"/>
                        <a:pt x="30" y="57"/>
                        <a:pt x="38" y="52"/>
                      </a:cubicBezTo>
                      <a:cubicBezTo>
                        <a:pt x="41" y="42"/>
                        <a:pt x="39" y="34"/>
                        <a:pt x="30" y="28"/>
                      </a:cubicBezTo>
                      <a:cubicBezTo>
                        <a:pt x="20" y="31"/>
                        <a:pt x="30" y="40"/>
                        <a:pt x="20" y="48"/>
                      </a:cubicBezTo>
                      <a:cubicBezTo>
                        <a:pt x="16" y="51"/>
                        <a:pt x="8" y="56"/>
                        <a:pt x="8" y="56"/>
                      </a:cubicBezTo>
                      <a:cubicBezTo>
                        <a:pt x="2" y="50"/>
                        <a:pt x="5" y="50"/>
                        <a:pt x="0" y="5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6" name="Freeform 90"/>
                <p:cNvSpPr>
                  <a:spLocks/>
                </p:cNvSpPr>
                <p:nvPr userDrawn="1"/>
              </p:nvSpPr>
              <p:spPr bwMode="ltGray">
                <a:xfrm>
                  <a:off x="1899" y="466"/>
                  <a:ext cx="40" cy="59"/>
                </a:xfrm>
                <a:custGeom>
                  <a:avLst/>
                  <a:gdLst/>
                  <a:ahLst/>
                  <a:cxnLst>
                    <a:cxn ang="0">
                      <a:pos x="14" y="96"/>
                    </a:cxn>
                    <a:cxn ang="0">
                      <a:pos x="26" y="128"/>
                    </a:cxn>
                    <a:cxn ang="0">
                      <a:pos x="32" y="108"/>
                    </a:cxn>
                    <a:cxn ang="0">
                      <a:pos x="52" y="100"/>
                    </a:cxn>
                    <a:cxn ang="0">
                      <a:pos x="46" y="124"/>
                    </a:cxn>
                    <a:cxn ang="0">
                      <a:pos x="66" y="126"/>
                    </a:cxn>
                    <a:cxn ang="0">
                      <a:pos x="76" y="142"/>
                    </a:cxn>
                    <a:cxn ang="0">
                      <a:pos x="58" y="148"/>
                    </a:cxn>
                    <a:cxn ang="0">
                      <a:pos x="74" y="174"/>
                    </a:cxn>
                    <a:cxn ang="0">
                      <a:pos x="84" y="154"/>
                    </a:cxn>
                    <a:cxn ang="0">
                      <a:pos x="82" y="112"/>
                    </a:cxn>
                    <a:cxn ang="0">
                      <a:pos x="60" y="106"/>
                    </a:cxn>
                    <a:cxn ang="0">
                      <a:pos x="50" y="82"/>
                    </a:cxn>
                    <a:cxn ang="0">
                      <a:pos x="34" y="82"/>
                    </a:cxn>
                    <a:cxn ang="0">
                      <a:pos x="30" y="70"/>
                    </a:cxn>
                    <a:cxn ang="0">
                      <a:pos x="42" y="42"/>
                    </a:cxn>
                    <a:cxn ang="0">
                      <a:pos x="30" y="0"/>
                    </a:cxn>
                    <a:cxn ang="0">
                      <a:pos x="18" y="22"/>
                    </a:cxn>
                    <a:cxn ang="0">
                      <a:pos x="4" y="46"/>
                    </a:cxn>
                    <a:cxn ang="0">
                      <a:pos x="14" y="76"/>
                    </a:cxn>
                    <a:cxn ang="0">
                      <a:pos x="14" y="96"/>
                    </a:cxn>
                  </a:cxnLst>
                  <a:rect l="0" t="0" r="r" b="b"/>
                  <a:pathLst>
                    <a:path w="94" h="174">
                      <a:moveTo>
                        <a:pt x="14" y="96"/>
                      </a:moveTo>
                      <a:cubicBezTo>
                        <a:pt x="11" y="109"/>
                        <a:pt x="15" y="120"/>
                        <a:pt x="26" y="128"/>
                      </a:cubicBezTo>
                      <a:cubicBezTo>
                        <a:pt x="34" y="120"/>
                        <a:pt x="35" y="119"/>
                        <a:pt x="32" y="108"/>
                      </a:cubicBezTo>
                      <a:cubicBezTo>
                        <a:pt x="35" y="92"/>
                        <a:pt x="39" y="92"/>
                        <a:pt x="52" y="100"/>
                      </a:cubicBezTo>
                      <a:cubicBezTo>
                        <a:pt x="59" y="110"/>
                        <a:pt x="49" y="114"/>
                        <a:pt x="46" y="124"/>
                      </a:cubicBezTo>
                      <a:cubicBezTo>
                        <a:pt x="50" y="137"/>
                        <a:pt x="57" y="129"/>
                        <a:pt x="66" y="126"/>
                      </a:cubicBezTo>
                      <a:cubicBezTo>
                        <a:pt x="77" y="129"/>
                        <a:pt x="79" y="131"/>
                        <a:pt x="76" y="142"/>
                      </a:cubicBezTo>
                      <a:cubicBezTo>
                        <a:pt x="67" y="139"/>
                        <a:pt x="65" y="141"/>
                        <a:pt x="58" y="148"/>
                      </a:cubicBezTo>
                      <a:cubicBezTo>
                        <a:pt x="60" y="160"/>
                        <a:pt x="62" y="170"/>
                        <a:pt x="74" y="174"/>
                      </a:cubicBezTo>
                      <a:cubicBezTo>
                        <a:pt x="77" y="165"/>
                        <a:pt x="74" y="157"/>
                        <a:pt x="84" y="154"/>
                      </a:cubicBezTo>
                      <a:cubicBezTo>
                        <a:pt x="91" y="143"/>
                        <a:pt x="94" y="122"/>
                        <a:pt x="82" y="112"/>
                      </a:cubicBezTo>
                      <a:cubicBezTo>
                        <a:pt x="77" y="108"/>
                        <a:pt x="66" y="108"/>
                        <a:pt x="60" y="106"/>
                      </a:cubicBezTo>
                      <a:cubicBezTo>
                        <a:pt x="65" y="92"/>
                        <a:pt x="66" y="87"/>
                        <a:pt x="50" y="82"/>
                      </a:cubicBezTo>
                      <a:cubicBezTo>
                        <a:pt x="48" y="82"/>
                        <a:pt x="37" y="86"/>
                        <a:pt x="34" y="82"/>
                      </a:cubicBezTo>
                      <a:cubicBezTo>
                        <a:pt x="32" y="79"/>
                        <a:pt x="30" y="70"/>
                        <a:pt x="30" y="70"/>
                      </a:cubicBezTo>
                      <a:cubicBezTo>
                        <a:pt x="32" y="54"/>
                        <a:pt x="32" y="52"/>
                        <a:pt x="42" y="42"/>
                      </a:cubicBezTo>
                      <a:cubicBezTo>
                        <a:pt x="41" y="30"/>
                        <a:pt x="45" y="5"/>
                        <a:pt x="30" y="0"/>
                      </a:cubicBezTo>
                      <a:cubicBezTo>
                        <a:pt x="14" y="4"/>
                        <a:pt x="16" y="4"/>
                        <a:pt x="18" y="22"/>
                      </a:cubicBezTo>
                      <a:cubicBezTo>
                        <a:pt x="16" y="39"/>
                        <a:pt x="15" y="35"/>
                        <a:pt x="4" y="46"/>
                      </a:cubicBezTo>
                      <a:cubicBezTo>
                        <a:pt x="0" y="59"/>
                        <a:pt x="5" y="67"/>
                        <a:pt x="14" y="76"/>
                      </a:cubicBezTo>
                      <a:cubicBezTo>
                        <a:pt x="15" y="80"/>
                        <a:pt x="17" y="93"/>
                        <a:pt x="14" y="9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7" name="Freeform 91"/>
                <p:cNvSpPr>
                  <a:spLocks/>
                </p:cNvSpPr>
                <p:nvPr userDrawn="1"/>
              </p:nvSpPr>
              <p:spPr bwMode="ltGray">
                <a:xfrm>
                  <a:off x="1909" y="508"/>
                  <a:ext cx="14" cy="17"/>
                </a:xfrm>
                <a:custGeom>
                  <a:avLst/>
                  <a:gdLst/>
                  <a:ahLst/>
                  <a:cxnLst>
                    <a:cxn ang="0">
                      <a:pos x="6" y="24"/>
                    </a:cxn>
                    <a:cxn ang="0">
                      <a:pos x="12" y="0"/>
                    </a:cxn>
                    <a:cxn ang="0">
                      <a:pos x="20" y="16"/>
                    </a:cxn>
                    <a:cxn ang="0">
                      <a:pos x="22" y="24"/>
                    </a:cxn>
                    <a:cxn ang="0">
                      <a:pos x="28" y="26"/>
                    </a:cxn>
                    <a:cxn ang="0">
                      <a:pos x="32" y="38"/>
                    </a:cxn>
                    <a:cxn ang="0">
                      <a:pos x="18" y="50"/>
                    </a:cxn>
                    <a:cxn ang="0">
                      <a:pos x="6" y="24"/>
                    </a:cxn>
                  </a:cxnLst>
                  <a:rect l="0" t="0" r="r" b="b"/>
                  <a:pathLst>
                    <a:path w="32" h="50">
                      <a:moveTo>
                        <a:pt x="6" y="24"/>
                      </a:moveTo>
                      <a:cubicBezTo>
                        <a:pt x="0" y="15"/>
                        <a:pt x="3" y="6"/>
                        <a:pt x="12" y="0"/>
                      </a:cubicBezTo>
                      <a:cubicBezTo>
                        <a:pt x="23" y="3"/>
                        <a:pt x="23" y="5"/>
                        <a:pt x="20" y="16"/>
                      </a:cubicBezTo>
                      <a:cubicBezTo>
                        <a:pt x="21" y="19"/>
                        <a:pt x="20" y="22"/>
                        <a:pt x="22" y="24"/>
                      </a:cubicBezTo>
                      <a:cubicBezTo>
                        <a:pt x="23" y="26"/>
                        <a:pt x="27" y="24"/>
                        <a:pt x="28" y="26"/>
                      </a:cubicBezTo>
                      <a:cubicBezTo>
                        <a:pt x="30" y="29"/>
                        <a:pt x="32" y="38"/>
                        <a:pt x="32" y="38"/>
                      </a:cubicBezTo>
                      <a:cubicBezTo>
                        <a:pt x="29" y="46"/>
                        <a:pt x="26" y="47"/>
                        <a:pt x="18" y="50"/>
                      </a:cubicBezTo>
                      <a:cubicBezTo>
                        <a:pt x="12" y="41"/>
                        <a:pt x="18" y="24"/>
                        <a:pt x="6"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8" name="Freeform 92"/>
                <p:cNvSpPr>
                  <a:spLocks/>
                </p:cNvSpPr>
                <p:nvPr userDrawn="1"/>
              </p:nvSpPr>
              <p:spPr bwMode="ltGray">
                <a:xfrm>
                  <a:off x="1881" y="512"/>
                  <a:ext cx="19" cy="17"/>
                </a:xfrm>
                <a:custGeom>
                  <a:avLst/>
                  <a:gdLst/>
                  <a:ahLst/>
                  <a:cxnLst>
                    <a:cxn ang="0">
                      <a:pos x="0" y="44"/>
                    </a:cxn>
                    <a:cxn ang="0">
                      <a:pos x="22" y="20"/>
                    </a:cxn>
                    <a:cxn ang="0">
                      <a:pos x="36" y="0"/>
                    </a:cxn>
                    <a:cxn ang="0">
                      <a:pos x="24" y="28"/>
                    </a:cxn>
                    <a:cxn ang="0">
                      <a:pos x="2" y="50"/>
                    </a:cxn>
                    <a:cxn ang="0">
                      <a:pos x="0" y="44"/>
                    </a:cxn>
                  </a:cxnLst>
                  <a:rect l="0" t="0" r="r" b="b"/>
                  <a:pathLst>
                    <a:path w="43" h="50">
                      <a:moveTo>
                        <a:pt x="0" y="44"/>
                      </a:moveTo>
                      <a:cubicBezTo>
                        <a:pt x="6" y="38"/>
                        <a:pt x="18" y="29"/>
                        <a:pt x="22" y="20"/>
                      </a:cubicBezTo>
                      <a:cubicBezTo>
                        <a:pt x="27" y="10"/>
                        <a:pt x="25" y="4"/>
                        <a:pt x="36" y="0"/>
                      </a:cubicBezTo>
                      <a:cubicBezTo>
                        <a:pt x="43" y="11"/>
                        <a:pt x="36" y="24"/>
                        <a:pt x="24" y="28"/>
                      </a:cubicBezTo>
                      <a:cubicBezTo>
                        <a:pt x="21" y="38"/>
                        <a:pt x="12" y="47"/>
                        <a:pt x="2" y="50"/>
                      </a:cubicBezTo>
                      <a:cubicBezTo>
                        <a:pt x="1" y="48"/>
                        <a:pt x="0" y="44"/>
                        <a:pt x="0" y="4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49" name="Freeform 93"/>
                <p:cNvSpPr>
                  <a:spLocks/>
                </p:cNvSpPr>
                <p:nvPr userDrawn="1"/>
              </p:nvSpPr>
              <p:spPr bwMode="ltGray">
                <a:xfrm>
                  <a:off x="2930" y="489"/>
                  <a:ext cx="299" cy="180"/>
                </a:xfrm>
                <a:custGeom>
                  <a:avLst/>
                  <a:gdLst/>
                  <a:ahLst/>
                  <a:cxnLst>
                    <a:cxn ang="0">
                      <a:pos x="21" y="280"/>
                    </a:cxn>
                    <a:cxn ang="0">
                      <a:pos x="24" y="250"/>
                    </a:cxn>
                    <a:cxn ang="0">
                      <a:pos x="22" y="245"/>
                    </a:cxn>
                    <a:cxn ang="0">
                      <a:pos x="16" y="218"/>
                    </a:cxn>
                    <a:cxn ang="0">
                      <a:pos x="4" y="215"/>
                    </a:cxn>
                    <a:cxn ang="0">
                      <a:pos x="0" y="191"/>
                    </a:cxn>
                    <a:cxn ang="0">
                      <a:pos x="12" y="180"/>
                    </a:cxn>
                    <a:cxn ang="0">
                      <a:pos x="6" y="165"/>
                    </a:cxn>
                    <a:cxn ang="0">
                      <a:pos x="2" y="160"/>
                    </a:cxn>
                    <a:cxn ang="0">
                      <a:pos x="28" y="120"/>
                    </a:cxn>
                    <a:cxn ang="0">
                      <a:pos x="44" y="96"/>
                    </a:cxn>
                    <a:cxn ang="0">
                      <a:pos x="42" y="70"/>
                    </a:cxn>
                    <a:cxn ang="0">
                      <a:pos x="24" y="43"/>
                    </a:cxn>
                    <a:cxn ang="0">
                      <a:pos x="20" y="32"/>
                    </a:cxn>
                    <a:cxn ang="0">
                      <a:pos x="26" y="36"/>
                    </a:cxn>
                    <a:cxn ang="0">
                      <a:pos x="48" y="35"/>
                    </a:cxn>
                    <a:cxn ang="0">
                      <a:pos x="64" y="11"/>
                    </a:cxn>
                    <a:cxn ang="0">
                      <a:pos x="82" y="0"/>
                    </a:cxn>
                    <a:cxn ang="0">
                      <a:pos x="88" y="2"/>
                    </a:cxn>
                    <a:cxn ang="0">
                      <a:pos x="92" y="9"/>
                    </a:cxn>
                    <a:cxn ang="0">
                      <a:pos x="98" y="5"/>
                    </a:cxn>
                    <a:cxn ang="0">
                      <a:pos x="110" y="8"/>
                    </a:cxn>
                    <a:cxn ang="0">
                      <a:pos x="116" y="9"/>
                    </a:cxn>
                    <a:cxn ang="0">
                      <a:pos x="141" y="14"/>
                    </a:cxn>
                    <a:cxn ang="0">
                      <a:pos x="155" y="24"/>
                    </a:cxn>
                    <a:cxn ang="0">
                      <a:pos x="167" y="17"/>
                    </a:cxn>
                    <a:cxn ang="0">
                      <a:pos x="173" y="14"/>
                    </a:cxn>
                    <a:cxn ang="0">
                      <a:pos x="195" y="14"/>
                    </a:cxn>
                    <a:cxn ang="0">
                      <a:pos x="211" y="32"/>
                    </a:cxn>
                    <a:cxn ang="0">
                      <a:pos x="231" y="59"/>
                    </a:cxn>
                    <a:cxn ang="0">
                      <a:pos x="245" y="70"/>
                    </a:cxn>
                    <a:cxn ang="0">
                      <a:pos x="257" y="68"/>
                    </a:cxn>
                    <a:cxn ang="0">
                      <a:pos x="270" y="65"/>
                    </a:cxn>
                    <a:cxn ang="0">
                      <a:pos x="290" y="71"/>
                    </a:cxn>
                    <a:cxn ang="0">
                      <a:pos x="300" y="81"/>
                    </a:cxn>
                    <a:cxn ang="0">
                      <a:pos x="308" y="90"/>
                    </a:cxn>
                    <a:cxn ang="0">
                      <a:pos x="318" y="111"/>
                    </a:cxn>
                    <a:cxn ang="0">
                      <a:pos x="322" y="120"/>
                    </a:cxn>
                    <a:cxn ang="0">
                      <a:pos x="324" y="125"/>
                    </a:cxn>
                    <a:cxn ang="0">
                      <a:pos x="310" y="142"/>
                    </a:cxn>
                    <a:cxn ang="0">
                      <a:pos x="322" y="141"/>
                    </a:cxn>
                    <a:cxn ang="0">
                      <a:pos x="342" y="155"/>
                    </a:cxn>
                    <a:cxn ang="0">
                      <a:pos x="364" y="157"/>
                    </a:cxn>
                    <a:cxn ang="0">
                      <a:pos x="380" y="168"/>
                    </a:cxn>
                    <a:cxn ang="0">
                      <a:pos x="382" y="172"/>
                    </a:cxn>
                    <a:cxn ang="0">
                      <a:pos x="382" y="176"/>
                    </a:cxn>
                    <a:cxn ang="0">
                      <a:pos x="394" y="172"/>
                    </a:cxn>
                    <a:cxn ang="0">
                      <a:pos x="400" y="171"/>
                    </a:cxn>
                    <a:cxn ang="0">
                      <a:pos x="439" y="185"/>
                    </a:cxn>
                    <a:cxn ang="0">
                      <a:pos x="447" y="199"/>
                    </a:cxn>
                    <a:cxn ang="0">
                      <a:pos x="465" y="201"/>
                    </a:cxn>
                    <a:cxn ang="0">
                      <a:pos x="471" y="215"/>
                    </a:cxn>
                    <a:cxn ang="0">
                      <a:pos x="451" y="258"/>
                    </a:cxn>
                    <a:cxn ang="0">
                      <a:pos x="435" y="281"/>
                    </a:cxn>
                  </a:cxnLst>
                  <a:rect l="0" t="0" r="r" b="b"/>
                  <a:pathLst>
                    <a:path w="471" h="281">
                      <a:moveTo>
                        <a:pt x="21" y="280"/>
                      </a:moveTo>
                      <a:cubicBezTo>
                        <a:pt x="32" y="281"/>
                        <a:pt x="25" y="253"/>
                        <a:pt x="24" y="250"/>
                      </a:cubicBezTo>
                      <a:cubicBezTo>
                        <a:pt x="23" y="248"/>
                        <a:pt x="22" y="245"/>
                        <a:pt x="22" y="245"/>
                      </a:cubicBezTo>
                      <a:cubicBezTo>
                        <a:pt x="21" y="243"/>
                        <a:pt x="20" y="221"/>
                        <a:pt x="16" y="218"/>
                      </a:cubicBezTo>
                      <a:cubicBezTo>
                        <a:pt x="13" y="216"/>
                        <a:pt x="4" y="215"/>
                        <a:pt x="4" y="215"/>
                      </a:cubicBezTo>
                      <a:cubicBezTo>
                        <a:pt x="0" y="207"/>
                        <a:pt x="3" y="200"/>
                        <a:pt x="0" y="191"/>
                      </a:cubicBezTo>
                      <a:cubicBezTo>
                        <a:pt x="2" y="185"/>
                        <a:pt x="7" y="186"/>
                        <a:pt x="12" y="180"/>
                      </a:cubicBezTo>
                      <a:cubicBezTo>
                        <a:pt x="14" y="172"/>
                        <a:pt x="14" y="169"/>
                        <a:pt x="6" y="165"/>
                      </a:cubicBezTo>
                      <a:cubicBezTo>
                        <a:pt x="4" y="163"/>
                        <a:pt x="2" y="162"/>
                        <a:pt x="2" y="160"/>
                      </a:cubicBezTo>
                      <a:cubicBezTo>
                        <a:pt x="2" y="150"/>
                        <a:pt x="16" y="123"/>
                        <a:pt x="28" y="120"/>
                      </a:cubicBezTo>
                      <a:cubicBezTo>
                        <a:pt x="32" y="111"/>
                        <a:pt x="40" y="105"/>
                        <a:pt x="44" y="96"/>
                      </a:cubicBezTo>
                      <a:cubicBezTo>
                        <a:pt x="39" y="83"/>
                        <a:pt x="38" y="85"/>
                        <a:pt x="42" y="70"/>
                      </a:cubicBezTo>
                      <a:cubicBezTo>
                        <a:pt x="38" y="60"/>
                        <a:pt x="34" y="48"/>
                        <a:pt x="24" y="43"/>
                      </a:cubicBezTo>
                      <a:cubicBezTo>
                        <a:pt x="18" y="36"/>
                        <a:pt x="10" y="37"/>
                        <a:pt x="20" y="32"/>
                      </a:cubicBezTo>
                      <a:cubicBezTo>
                        <a:pt x="27" y="34"/>
                        <a:pt x="26" y="32"/>
                        <a:pt x="26" y="36"/>
                      </a:cubicBezTo>
                      <a:cubicBezTo>
                        <a:pt x="34" y="41"/>
                        <a:pt x="39" y="39"/>
                        <a:pt x="48" y="35"/>
                      </a:cubicBezTo>
                      <a:cubicBezTo>
                        <a:pt x="45" y="22"/>
                        <a:pt x="48" y="14"/>
                        <a:pt x="64" y="11"/>
                      </a:cubicBezTo>
                      <a:cubicBezTo>
                        <a:pt x="71" y="8"/>
                        <a:pt x="75" y="3"/>
                        <a:pt x="82" y="0"/>
                      </a:cubicBezTo>
                      <a:cubicBezTo>
                        <a:pt x="84" y="1"/>
                        <a:pt x="88" y="0"/>
                        <a:pt x="88" y="2"/>
                      </a:cubicBezTo>
                      <a:cubicBezTo>
                        <a:pt x="90" y="12"/>
                        <a:pt x="75" y="13"/>
                        <a:pt x="92" y="9"/>
                      </a:cubicBezTo>
                      <a:cubicBezTo>
                        <a:pt x="94" y="8"/>
                        <a:pt x="96" y="5"/>
                        <a:pt x="98" y="5"/>
                      </a:cubicBezTo>
                      <a:cubicBezTo>
                        <a:pt x="102" y="4"/>
                        <a:pt x="106" y="7"/>
                        <a:pt x="110" y="8"/>
                      </a:cubicBezTo>
                      <a:cubicBezTo>
                        <a:pt x="112" y="8"/>
                        <a:pt x="116" y="9"/>
                        <a:pt x="116" y="9"/>
                      </a:cubicBezTo>
                      <a:cubicBezTo>
                        <a:pt x="122" y="16"/>
                        <a:pt x="129" y="13"/>
                        <a:pt x="141" y="14"/>
                      </a:cubicBezTo>
                      <a:cubicBezTo>
                        <a:pt x="143" y="21"/>
                        <a:pt x="147" y="22"/>
                        <a:pt x="155" y="24"/>
                      </a:cubicBezTo>
                      <a:cubicBezTo>
                        <a:pt x="159" y="22"/>
                        <a:pt x="163" y="20"/>
                        <a:pt x="167" y="17"/>
                      </a:cubicBezTo>
                      <a:cubicBezTo>
                        <a:pt x="169" y="16"/>
                        <a:pt x="173" y="14"/>
                        <a:pt x="173" y="14"/>
                      </a:cubicBezTo>
                      <a:cubicBezTo>
                        <a:pt x="195" y="26"/>
                        <a:pt x="175" y="20"/>
                        <a:pt x="195" y="14"/>
                      </a:cubicBezTo>
                      <a:cubicBezTo>
                        <a:pt x="207" y="17"/>
                        <a:pt x="201" y="26"/>
                        <a:pt x="211" y="32"/>
                      </a:cubicBezTo>
                      <a:cubicBezTo>
                        <a:pt x="214" y="38"/>
                        <a:pt x="224" y="55"/>
                        <a:pt x="231" y="59"/>
                      </a:cubicBezTo>
                      <a:cubicBezTo>
                        <a:pt x="241" y="70"/>
                        <a:pt x="235" y="67"/>
                        <a:pt x="245" y="70"/>
                      </a:cubicBezTo>
                      <a:cubicBezTo>
                        <a:pt x="249" y="69"/>
                        <a:pt x="253" y="69"/>
                        <a:pt x="257" y="68"/>
                      </a:cubicBezTo>
                      <a:cubicBezTo>
                        <a:pt x="261" y="67"/>
                        <a:pt x="270" y="65"/>
                        <a:pt x="270" y="65"/>
                      </a:cubicBezTo>
                      <a:cubicBezTo>
                        <a:pt x="278" y="66"/>
                        <a:pt x="283" y="67"/>
                        <a:pt x="290" y="71"/>
                      </a:cubicBezTo>
                      <a:cubicBezTo>
                        <a:pt x="304" y="88"/>
                        <a:pt x="282" y="62"/>
                        <a:pt x="300" y="81"/>
                      </a:cubicBezTo>
                      <a:cubicBezTo>
                        <a:pt x="302" y="84"/>
                        <a:pt x="308" y="90"/>
                        <a:pt x="308" y="90"/>
                      </a:cubicBezTo>
                      <a:cubicBezTo>
                        <a:pt x="311" y="98"/>
                        <a:pt x="315" y="103"/>
                        <a:pt x="318" y="111"/>
                      </a:cubicBezTo>
                      <a:cubicBezTo>
                        <a:pt x="319" y="114"/>
                        <a:pt x="321" y="117"/>
                        <a:pt x="322" y="120"/>
                      </a:cubicBezTo>
                      <a:cubicBezTo>
                        <a:pt x="323" y="122"/>
                        <a:pt x="324" y="125"/>
                        <a:pt x="324" y="125"/>
                      </a:cubicBezTo>
                      <a:cubicBezTo>
                        <a:pt x="321" y="132"/>
                        <a:pt x="313" y="134"/>
                        <a:pt x="310" y="142"/>
                      </a:cubicBezTo>
                      <a:cubicBezTo>
                        <a:pt x="313" y="151"/>
                        <a:pt x="317" y="146"/>
                        <a:pt x="322" y="141"/>
                      </a:cubicBezTo>
                      <a:cubicBezTo>
                        <a:pt x="341" y="143"/>
                        <a:pt x="339" y="142"/>
                        <a:pt x="342" y="155"/>
                      </a:cubicBezTo>
                      <a:cubicBezTo>
                        <a:pt x="351" y="150"/>
                        <a:pt x="355" y="152"/>
                        <a:pt x="364" y="157"/>
                      </a:cubicBezTo>
                      <a:cubicBezTo>
                        <a:pt x="369" y="162"/>
                        <a:pt x="372" y="166"/>
                        <a:pt x="380" y="168"/>
                      </a:cubicBezTo>
                      <a:cubicBezTo>
                        <a:pt x="381" y="169"/>
                        <a:pt x="383" y="171"/>
                        <a:pt x="382" y="172"/>
                      </a:cubicBezTo>
                      <a:cubicBezTo>
                        <a:pt x="380" y="176"/>
                        <a:pt x="368" y="172"/>
                        <a:pt x="382" y="176"/>
                      </a:cubicBezTo>
                      <a:cubicBezTo>
                        <a:pt x="386" y="175"/>
                        <a:pt x="390" y="173"/>
                        <a:pt x="394" y="172"/>
                      </a:cubicBezTo>
                      <a:cubicBezTo>
                        <a:pt x="396" y="172"/>
                        <a:pt x="400" y="171"/>
                        <a:pt x="400" y="171"/>
                      </a:cubicBezTo>
                      <a:cubicBezTo>
                        <a:pt x="413" y="177"/>
                        <a:pt x="427" y="179"/>
                        <a:pt x="439" y="185"/>
                      </a:cubicBezTo>
                      <a:cubicBezTo>
                        <a:pt x="441" y="190"/>
                        <a:pt x="445" y="194"/>
                        <a:pt x="447" y="199"/>
                      </a:cubicBezTo>
                      <a:cubicBezTo>
                        <a:pt x="453" y="198"/>
                        <a:pt x="460" y="195"/>
                        <a:pt x="465" y="201"/>
                      </a:cubicBezTo>
                      <a:cubicBezTo>
                        <a:pt x="468" y="205"/>
                        <a:pt x="471" y="215"/>
                        <a:pt x="471" y="215"/>
                      </a:cubicBezTo>
                      <a:cubicBezTo>
                        <a:pt x="468" y="231"/>
                        <a:pt x="469" y="248"/>
                        <a:pt x="451" y="258"/>
                      </a:cubicBezTo>
                      <a:cubicBezTo>
                        <a:pt x="447" y="262"/>
                        <a:pt x="437" y="275"/>
                        <a:pt x="435" y="281"/>
                      </a:cubicBezTo>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0" name="Freeform 94"/>
                <p:cNvSpPr>
                  <a:spLocks/>
                </p:cNvSpPr>
                <p:nvPr userDrawn="1"/>
              </p:nvSpPr>
              <p:spPr bwMode="ltGray">
                <a:xfrm>
                  <a:off x="2534" y="241"/>
                  <a:ext cx="421" cy="284"/>
                </a:xfrm>
                <a:custGeom>
                  <a:avLst/>
                  <a:gdLst/>
                  <a:ahLst/>
                  <a:cxnLst>
                    <a:cxn ang="0">
                      <a:pos x="406" y="6"/>
                    </a:cxn>
                    <a:cxn ang="0">
                      <a:pos x="502" y="34"/>
                    </a:cxn>
                    <a:cxn ang="0">
                      <a:pos x="550" y="38"/>
                    </a:cxn>
                    <a:cxn ang="0">
                      <a:pos x="578" y="130"/>
                    </a:cxn>
                    <a:cxn ang="0">
                      <a:pos x="586" y="90"/>
                    </a:cxn>
                    <a:cxn ang="0">
                      <a:pos x="606" y="70"/>
                    </a:cxn>
                    <a:cxn ang="0">
                      <a:pos x="642" y="126"/>
                    </a:cxn>
                    <a:cxn ang="0">
                      <a:pos x="682" y="98"/>
                    </a:cxn>
                    <a:cxn ang="0">
                      <a:pos x="706" y="86"/>
                    </a:cxn>
                    <a:cxn ang="0">
                      <a:pos x="762" y="2"/>
                    </a:cxn>
                    <a:cxn ang="0">
                      <a:pos x="798" y="70"/>
                    </a:cxn>
                    <a:cxn ang="0">
                      <a:pos x="798" y="130"/>
                    </a:cxn>
                    <a:cxn ang="0">
                      <a:pos x="790" y="158"/>
                    </a:cxn>
                    <a:cxn ang="0">
                      <a:pos x="766" y="162"/>
                    </a:cxn>
                    <a:cxn ang="0">
                      <a:pos x="762" y="186"/>
                    </a:cxn>
                    <a:cxn ang="0">
                      <a:pos x="802" y="226"/>
                    </a:cxn>
                    <a:cxn ang="0">
                      <a:pos x="786" y="322"/>
                    </a:cxn>
                    <a:cxn ang="0">
                      <a:pos x="830" y="414"/>
                    </a:cxn>
                    <a:cxn ang="0">
                      <a:pos x="854" y="450"/>
                    </a:cxn>
                    <a:cxn ang="0">
                      <a:pos x="830" y="450"/>
                    </a:cxn>
                    <a:cxn ang="0">
                      <a:pos x="746" y="378"/>
                    </a:cxn>
                    <a:cxn ang="0">
                      <a:pos x="678" y="402"/>
                    </a:cxn>
                    <a:cxn ang="0">
                      <a:pos x="590" y="442"/>
                    </a:cxn>
                    <a:cxn ang="0">
                      <a:pos x="642" y="578"/>
                    </a:cxn>
                    <a:cxn ang="0">
                      <a:pos x="710" y="610"/>
                    </a:cxn>
                    <a:cxn ang="0">
                      <a:pos x="738" y="550"/>
                    </a:cxn>
                    <a:cxn ang="0">
                      <a:pos x="774" y="570"/>
                    </a:cxn>
                    <a:cxn ang="0">
                      <a:pos x="766" y="630"/>
                    </a:cxn>
                    <a:cxn ang="0">
                      <a:pos x="802" y="670"/>
                    </a:cxn>
                    <a:cxn ang="0">
                      <a:pos x="838" y="658"/>
                    </a:cxn>
                    <a:cxn ang="0">
                      <a:pos x="922" y="806"/>
                    </a:cxn>
                    <a:cxn ang="0">
                      <a:pos x="942" y="826"/>
                    </a:cxn>
                    <a:cxn ang="0">
                      <a:pos x="874" y="810"/>
                    </a:cxn>
                    <a:cxn ang="0">
                      <a:pos x="830" y="758"/>
                    </a:cxn>
                    <a:cxn ang="0">
                      <a:pos x="778" y="710"/>
                    </a:cxn>
                    <a:cxn ang="0">
                      <a:pos x="702" y="662"/>
                    </a:cxn>
                    <a:cxn ang="0">
                      <a:pos x="614" y="646"/>
                    </a:cxn>
                    <a:cxn ang="0">
                      <a:pos x="506" y="594"/>
                    </a:cxn>
                    <a:cxn ang="0">
                      <a:pos x="462" y="506"/>
                    </a:cxn>
                    <a:cxn ang="0">
                      <a:pos x="430" y="462"/>
                    </a:cxn>
                    <a:cxn ang="0">
                      <a:pos x="382" y="430"/>
                    </a:cxn>
                    <a:cxn ang="0">
                      <a:pos x="342" y="370"/>
                    </a:cxn>
                    <a:cxn ang="0">
                      <a:pos x="354" y="414"/>
                    </a:cxn>
                    <a:cxn ang="0">
                      <a:pos x="418" y="494"/>
                    </a:cxn>
                    <a:cxn ang="0">
                      <a:pos x="422" y="526"/>
                    </a:cxn>
                    <a:cxn ang="0">
                      <a:pos x="394" y="498"/>
                    </a:cxn>
                    <a:cxn ang="0">
                      <a:pos x="354" y="466"/>
                    </a:cxn>
                    <a:cxn ang="0">
                      <a:pos x="314" y="402"/>
                    </a:cxn>
                    <a:cxn ang="0">
                      <a:pos x="266" y="346"/>
                    </a:cxn>
                    <a:cxn ang="0">
                      <a:pos x="210" y="314"/>
                    </a:cxn>
                    <a:cxn ang="0">
                      <a:pos x="154" y="238"/>
                    </a:cxn>
                    <a:cxn ang="0">
                      <a:pos x="66" y="66"/>
                    </a:cxn>
                    <a:cxn ang="0">
                      <a:pos x="34" y="38"/>
                    </a:cxn>
                    <a:cxn ang="0">
                      <a:pos x="46" y="22"/>
                    </a:cxn>
                    <a:cxn ang="0">
                      <a:pos x="102" y="70"/>
                    </a:cxn>
                  </a:cxnLst>
                  <a:rect l="0" t="0" r="r" b="b"/>
                  <a:pathLst>
                    <a:path w="984" h="844">
                      <a:moveTo>
                        <a:pt x="82" y="38"/>
                      </a:moveTo>
                      <a:lnTo>
                        <a:pt x="406" y="6"/>
                      </a:lnTo>
                      <a:cubicBezTo>
                        <a:pt x="497" y="22"/>
                        <a:pt x="465" y="0"/>
                        <a:pt x="474" y="54"/>
                      </a:cubicBezTo>
                      <a:cubicBezTo>
                        <a:pt x="492" y="48"/>
                        <a:pt x="484" y="40"/>
                        <a:pt x="502" y="34"/>
                      </a:cubicBezTo>
                      <a:cubicBezTo>
                        <a:pt x="510" y="37"/>
                        <a:pt x="517" y="46"/>
                        <a:pt x="526" y="46"/>
                      </a:cubicBezTo>
                      <a:cubicBezTo>
                        <a:pt x="534" y="46"/>
                        <a:pt x="550" y="38"/>
                        <a:pt x="550" y="38"/>
                      </a:cubicBezTo>
                      <a:cubicBezTo>
                        <a:pt x="556" y="55"/>
                        <a:pt x="552" y="60"/>
                        <a:pt x="542" y="74"/>
                      </a:cubicBezTo>
                      <a:cubicBezTo>
                        <a:pt x="555" y="114"/>
                        <a:pt x="550" y="102"/>
                        <a:pt x="578" y="130"/>
                      </a:cubicBezTo>
                      <a:cubicBezTo>
                        <a:pt x="584" y="148"/>
                        <a:pt x="590" y="148"/>
                        <a:pt x="606" y="138"/>
                      </a:cubicBezTo>
                      <a:cubicBezTo>
                        <a:pt x="600" y="119"/>
                        <a:pt x="594" y="107"/>
                        <a:pt x="586" y="90"/>
                      </a:cubicBezTo>
                      <a:cubicBezTo>
                        <a:pt x="583" y="82"/>
                        <a:pt x="578" y="66"/>
                        <a:pt x="578" y="66"/>
                      </a:cubicBezTo>
                      <a:cubicBezTo>
                        <a:pt x="585" y="44"/>
                        <a:pt x="597" y="56"/>
                        <a:pt x="606" y="70"/>
                      </a:cubicBezTo>
                      <a:cubicBezTo>
                        <a:pt x="609" y="86"/>
                        <a:pt x="608" y="117"/>
                        <a:pt x="626" y="90"/>
                      </a:cubicBezTo>
                      <a:cubicBezTo>
                        <a:pt x="648" y="97"/>
                        <a:pt x="646" y="104"/>
                        <a:pt x="642" y="126"/>
                      </a:cubicBezTo>
                      <a:cubicBezTo>
                        <a:pt x="650" y="150"/>
                        <a:pt x="665" y="141"/>
                        <a:pt x="682" y="130"/>
                      </a:cubicBezTo>
                      <a:cubicBezTo>
                        <a:pt x="689" y="108"/>
                        <a:pt x="673" y="124"/>
                        <a:pt x="682" y="98"/>
                      </a:cubicBezTo>
                      <a:cubicBezTo>
                        <a:pt x="683" y="94"/>
                        <a:pt x="690" y="96"/>
                        <a:pt x="694" y="94"/>
                      </a:cubicBezTo>
                      <a:cubicBezTo>
                        <a:pt x="698" y="92"/>
                        <a:pt x="702" y="89"/>
                        <a:pt x="706" y="86"/>
                      </a:cubicBezTo>
                      <a:cubicBezTo>
                        <a:pt x="717" y="54"/>
                        <a:pt x="688" y="54"/>
                        <a:pt x="742" y="46"/>
                      </a:cubicBezTo>
                      <a:cubicBezTo>
                        <a:pt x="748" y="27"/>
                        <a:pt x="741" y="9"/>
                        <a:pt x="762" y="2"/>
                      </a:cubicBezTo>
                      <a:cubicBezTo>
                        <a:pt x="788" y="11"/>
                        <a:pt x="777" y="38"/>
                        <a:pt x="802" y="46"/>
                      </a:cubicBezTo>
                      <a:cubicBezTo>
                        <a:pt x="831" y="36"/>
                        <a:pt x="805" y="63"/>
                        <a:pt x="798" y="70"/>
                      </a:cubicBezTo>
                      <a:cubicBezTo>
                        <a:pt x="789" y="96"/>
                        <a:pt x="787" y="96"/>
                        <a:pt x="802" y="118"/>
                      </a:cubicBezTo>
                      <a:cubicBezTo>
                        <a:pt x="801" y="122"/>
                        <a:pt x="801" y="127"/>
                        <a:pt x="798" y="130"/>
                      </a:cubicBezTo>
                      <a:cubicBezTo>
                        <a:pt x="794" y="133"/>
                        <a:pt x="784" y="129"/>
                        <a:pt x="782" y="134"/>
                      </a:cubicBezTo>
                      <a:cubicBezTo>
                        <a:pt x="780" y="142"/>
                        <a:pt x="790" y="158"/>
                        <a:pt x="790" y="158"/>
                      </a:cubicBezTo>
                      <a:cubicBezTo>
                        <a:pt x="786" y="161"/>
                        <a:pt x="783" y="165"/>
                        <a:pt x="778" y="166"/>
                      </a:cubicBezTo>
                      <a:cubicBezTo>
                        <a:pt x="774" y="167"/>
                        <a:pt x="769" y="159"/>
                        <a:pt x="766" y="162"/>
                      </a:cubicBezTo>
                      <a:cubicBezTo>
                        <a:pt x="758" y="170"/>
                        <a:pt x="794" y="182"/>
                        <a:pt x="794" y="182"/>
                      </a:cubicBezTo>
                      <a:cubicBezTo>
                        <a:pt x="804" y="211"/>
                        <a:pt x="775" y="190"/>
                        <a:pt x="762" y="186"/>
                      </a:cubicBezTo>
                      <a:cubicBezTo>
                        <a:pt x="767" y="194"/>
                        <a:pt x="773" y="202"/>
                        <a:pt x="778" y="210"/>
                      </a:cubicBezTo>
                      <a:cubicBezTo>
                        <a:pt x="783" y="218"/>
                        <a:pt x="802" y="226"/>
                        <a:pt x="802" y="226"/>
                      </a:cubicBezTo>
                      <a:cubicBezTo>
                        <a:pt x="813" y="242"/>
                        <a:pt x="804" y="245"/>
                        <a:pt x="810" y="262"/>
                      </a:cubicBezTo>
                      <a:cubicBezTo>
                        <a:pt x="803" y="282"/>
                        <a:pt x="793" y="301"/>
                        <a:pt x="786" y="322"/>
                      </a:cubicBezTo>
                      <a:cubicBezTo>
                        <a:pt x="783" y="330"/>
                        <a:pt x="778" y="346"/>
                        <a:pt x="778" y="346"/>
                      </a:cubicBezTo>
                      <a:cubicBezTo>
                        <a:pt x="785" y="366"/>
                        <a:pt x="817" y="394"/>
                        <a:pt x="830" y="414"/>
                      </a:cubicBezTo>
                      <a:cubicBezTo>
                        <a:pt x="835" y="422"/>
                        <a:pt x="841" y="430"/>
                        <a:pt x="846" y="438"/>
                      </a:cubicBezTo>
                      <a:cubicBezTo>
                        <a:pt x="849" y="442"/>
                        <a:pt x="854" y="450"/>
                        <a:pt x="854" y="450"/>
                      </a:cubicBezTo>
                      <a:cubicBezTo>
                        <a:pt x="853" y="457"/>
                        <a:pt x="855" y="466"/>
                        <a:pt x="850" y="470"/>
                      </a:cubicBezTo>
                      <a:cubicBezTo>
                        <a:pt x="844" y="475"/>
                        <a:pt x="831" y="451"/>
                        <a:pt x="830" y="450"/>
                      </a:cubicBezTo>
                      <a:cubicBezTo>
                        <a:pt x="811" y="431"/>
                        <a:pt x="789" y="421"/>
                        <a:pt x="774" y="398"/>
                      </a:cubicBezTo>
                      <a:cubicBezTo>
                        <a:pt x="769" y="379"/>
                        <a:pt x="766" y="371"/>
                        <a:pt x="746" y="378"/>
                      </a:cubicBezTo>
                      <a:cubicBezTo>
                        <a:pt x="717" y="368"/>
                        <a:pt x="730" y="368"/>
                        <a:pt x="706" y="374"/>
                      </a:cubicBezTo>
                      <a:cubicBezTo>
                        <a:pt x="688" y="402"/>
                        <a:pt x="699" y="395"/>
                        <a:pt x="678" y="402"/>
                      </a:cubicBezTo>
                      <a:cubicBezTo>
                        <a:pt x="654" y="386"/>
                        <a:pt x="650" y="390"/>
                        <a:pt x="618" y="394"/>
                      </a:cubicBezTo>
                      <a:cubicBezTo>
                        <a:pt x="607" y="411"/>
                        <a:pt x="601" y="426"/>
                        <a:pt x="590" y="442"/>
                      </a:cubicBezTo>
                      <a:cubicBezTo>
                        <a:pt x="600" y="471"/>
                        <a:pt x="593" y="459"/>
                        <a:pt x="606" y="478"/>
                      </a:cubicBezTo>
                      <a:cubicBezTo>
                        <a:pt x="593" y="518"/>
                        <a:pt x="622" y="548"/>
                        <a:pt x="642" y="578"/>
                      </a:cubicBezTo>
                      <a:cubicBezTo>
                        <a:pt x="651" y="591"/>
                        <a:pt x="651" y="601"/>
                        <a:pt x="666" y="606"/>
                      </a:cubicBezTo>
                      <a:cubicBezTo>
                        <a:pt x="680" y="627"/>
                        <a:pt x="691" y="623"/>
                        <a:pt x="710" y="610"/>
                      </a:cubicBezTo>
                      <a:cubicBezTo>
                        <a:pt x="729" y="616"/>
                        <a:pt x="729" y="606"/>
                        <a:pt x="734" y="590"/>
                      </a:cubicBezTo>
                      <a:cubicBezTo>
                        <a:pt x="735" y="577"/>
                        <a:pt x="731" y="562"/>
                        <a:pt x="738" y="550"/>
                      </a:cubicBezTo>
                      <a:cubicBezTo>
                        <a:pt x="742" y="543"/>
                        <a:pt x="762" y="542"/>
                        <a:pt x="762" y="542"/>
                      </a:cubicBezTo>
                      <a:cubicBezTo>
                        <a:pt x="783" y="547"/>
                        <a:pt x="786" y="552"/>
                        <a:pt x="774" y="570"/>
                      </a:cubicBezTo>
                      <a:cubicBezTo>
                        <a:pt x="779" y="590"/>
                        <a:pt x="790" y="605"/>
                        <a:pt x="770" y="618"/>
                      </a:cubicBezTo>
                      <a:cubicBezTo>
                        <a:pt x="769" y="622"/>
                        <a:pt x="764" y="626"/>
                        <a:pt x="766" y="630"/>
                      </a:cubicBezTo>
                      <a:cubicBezTo>
                        <a:pt x="768" y="634"/>
                        <a:pt x="775" y="634"/>
                        <a:pt x="778" y="638"/>
                      </a:cubicBezTo>
                      <a:cubicBezTo>
                        <a:pt x="788" y="651"/>
                        <a:pt x="786" y="660"/>
                        <a:pt x="802" y="670"/>
                      </a:cubicBezTo>
                      <a:cubicBezTo>
                        <a:pt x="810" y="667"/>
                        <a:pt x="818" y="665"/>
                        <a:pt x="826" y="662"/>
                      </a:cubicBezTo>
                      <a:cubicBezTo>
                        <a:pt x="830" y="661"/>
                        <a:pt x="838" y="658"/>
                        <a:pt x="838" y="658"/>
                      </a:cubicBezTo>
                      <a:cubicBezTo>
                        <a:pt x="857" y="664"/>
                        <a:pt x="864" y="680"/>
                        <a:pt x="870" y="698"/>
                      </a:cubicBezTo>
                      <a:cubicBezTo>
                        <a:pt x="859" y="731"/>
                        <a:pt x="887" y="794"/>
                        <a:pt x="922" y="806"/>
                      </a:cubicBezTo>
                      <a:cubicBezTo>
                        <a:pt x="938" y="801"/>
                        <a:pt x="941" y="792"/>
                        <a:pt x="958" y="798"/>
                      </a:cubicBezTo>
                      <a:cubicBezTo>
                        <a:pt x="984" y="837"/>
                        <a:pt x="928" y="784"/>
                        <a:pt x="942" y="826"/>
                      </a:cubicBezTo>
                      <a:cubicBezTo>
                        <a:pt x="936" y="844"/>
                        <a:pt x="930" y="844"/>
                        <a:pt x="914" y="834"/>
                      </a:cubicBezTo>
                      <a:cubicBezTo>
                        <a:pt x="903" y="817"/>
                        <a:pt x="890" y="821"/>
                        <a:pt x="874" y="810"/>
                      </a:cubicBezTo>
                      <a:cubicBezTo>
                        <a:pt x="851" y="776"/>
                        <a:pt x="882" y="816"/>
                        <a:pt x="854" y="794"/>
                      </a:cubicBezTo>
                      <a:cubicBezTo>
                        <a:pt x="843" y="785"/>
                        <a:pt x="840" y="768"/>
                        <a:pt x="830" y="758"/>
                      </a:cubicBezTo>
                      <a:cubicBezTo>
                        <a:pt x="824" y="739"/>
                        <a:pt x="817" y="724"/>
                        <a:pt x="798" y="718"/>
                      </a:cubicBezTo>
                      <a:cubicBezTo>
                        <a:pt x="791" y="696"/>
                        <a:pt x="800" y="712"/>
                        <a:pt x="778" y="710"/>
                      </a:cubicBezTo>
                      <a:cubicBezTo>
                        <a:pt x="767" y="709"/>
                        <a:pt x="746" y="702"/>
                        <a:pt x="746" y="702"/>
                      </a:cubicBezTo>
                      <a:cubicBezTo>
                        <a:pt x="729" y="691"/>
                        <a:pt x="720" y="674"/>
                        <a:pt x="702" y="662"/>
                      </a:cubicBezTo>
                      <a:cubicBezTo>
                        <a:pt x="694" y="665"/>
                        <a:pt x="687" y="673"/>
                        <a:pt x="678" y="674"/>
                      </a:cubicBezTo>
                      <a:cubicBezTo>
                        <a:pt x="657" y="677"/>
                        <a:pt x="630" y="657"/>
                        <a:pt x="614" y="646"/>
                      </a:cubicBezTo>
                      <a:cubicBezTo>
                        <a:pt x="600" y="637"/>
                        <a:pt x="580" y="639"/>
                        <a:pt x="566" y="630"/>
                      </a:cubicBezTo>
                      <a:cubicBezTo>
                        <a:pt x="546" y="617"/>
                        <a:pt x="525" y="607"/>
                        <a:pt x="506" y="594"/>
                      </a:cubicBezTo>
                      <a:cubicBezTo>
                        <a:pt x="513" y="572"/>
                        <a:pt x="509" y="551"/>
                        <a:pt x="490" y="538"/>
                      </a:cubicBezTo>
                      <a:cubicBezTo>
                        <a:pt x="485" y="522"/>
                        <a:pt x="476" y="515"/>
                        <a:pt x="462" y="506"/>
                      </a:cubicBezTo>
                      <a:cubicBezTo>
                        <a:pt x="441" y="474"/>
                        <a:pt x="469" y="513"/>
                        <a:pt x="442" y="486"/>
                      </a:cubicBezTo>
                      <a:cubicBezTo>
                        <a:pt x="436" y="480"/>
                        <a:pt x="436" y="468"/>
                        <a:pt x="430" y="462"/>
                      </a:cubicBezTo>
                      <a:cubicBezTo>
                        <a:pt x="427" y="459"/>
                        <a:pt x="422" y="459"/>
                        <a:pt x="418" y="458"/>
                      </a:cubicBezTo>
                      <a:cubicBezTo>
                        <a:pt x="407" y="447"/>
                        <a:pt x="382" y="430"/>
                        <a:pt x="382" y="430"/>
                      </a:cubicBezTo>
                      <a:cubicBezTo>
                        <a:pt x="371" y="413"/>
                        <a:pt x="358" y="399"/>
                        <a:pt x="346" y="382"/>
                      </a:cubicBezTo>
                      <a:cubicBezTo>
                        <a:pt x="344" y="378"/>
                        <a:pt x="345" y="373"/>
                        <a:pt x="342" y="370"/>
                      </a:cubicBezTo>
                      <a:cubicBezTo>
                        <a:pt x="339" y="367"/>
                        <a:pt x="334" y="367"/>
                        <a:pt x="330" y="366"/>
                      </a:cubicBezTo>
                      <a:cubicBezTo>
                        <a:pt x="322" y="390"/>
                        <a:pt x="342" y="398"/>
                        <a:pt x="354" y="414"/>
                      </a:cubicBezTo>
                      <a:cubicBezTo>
                        <a:pt x="368" y="432"/>
                        <a:pt x="372" y="446"/>
                        <a:pt x="390" y="458"/>
                      </a:cubicBezTo>
                      <a:cubicBezTo>
                        <a:pt x="409" y="487"/>
                        <a:pt x="399" y="475"/>
                        <a:pt x="418" y="494"/>
                      </a:cubicBezTo>
                      <a:cubicBezTo>
                        <a:pt x="423" y="510"/>
                        <a:pt x="428" y="517"/>
                        <a:pt x="442" y="526"/>
                      </a:cubicBezTo>
                      <a:cubicBezTo>
                        <a:pt x="450" y="550"/>
                        <a:pt x="432" y="533"/>
                        <a:pt x="422" y="526"/>
                      </a:cubicBezTo>
                      <a:cubicBezTo>
                        <a:pt x="399" y="492"/>
                        <a:pt x="430" y="532"/>
                        <a:pt x="402" y="510"/>
                      </a:cubicBezTo>
                      <a:cubicBezTo>
                        <a:pt x="398" y="507"/>
                        <a:pt x="397" y="501"/>
                        <a:pt x="394" y="498"/>
                      </a:cubicBezTo>
                      <a:cubicBezTo>
                        <a:pt x="391" y="495"/>
                        <a:pt x="386" y="493"/>
                        <a:pt x="382" y="490"/>
                      </a:cubicBezTo>
                      <a:cubicBezTo>
                        <a:pt x="377" y="474"/>
                        <a:pt x="370" y="471"/>
                        <a:pt x="354" y="466"/>
                      </a:cubicBezTo>
                      <a:cubicBezTo>
                        <a:pt x="344" y="452"/>
                        <a:pt x="340" y="447"/>
                        <a:pt x="346" y="430"/>
                      </a:cubicBezTo>
                      <a:cubicBezTo>
                        <a:pt x="338" y="418"/>
                        <a:pt x="314" y="402"/>
                        <a:pt x="314" y="402"/>
                      </a:cubicBezTo>
                      <a:cubicBezTo>
                        <a:pt x="306" y="390"/>
                        <a:pt x="298" y="378"/>
                        <a:pt x="290" y="366"/>
                      </a:cubicBezTo>
                      <a:cubicBezTo>
                        <a:pt x="284" y="357"/>
                        <a:pt x="273" y="354"/>
                        <a:pt x="266" y="346"/>
                      </a:cubicBezTo>
                      <a:cubicBezTo>
                        <a:pt x="263" y="342"/>
                        <a:pt x="262" y="337"/>
                        <a:pt x="258" y="334"/>
                      </a:cubicBezTo>
                      <a:cubicBezTo>
                        <a:pt x="243" y="324"/>
                        <a:pt x="225" y="324"/>
                        <a:pt x="210" y="314"/>
                      </a:cubicBezTo>
                      <a:cubicBezTo>
                        <a:pt x="201" y="300"/>
                        <a:pt x="194" y="291"/>
                        <a:pt x="178" y="286"/>
                      </a:cubicBezTo>
                      <a:cubicBezTo>
                        <a:pt x="160" y="260"/>
                        <a:pt x="192" y="247"/>
                        <a:pt x="154" y="238"/>
                      </a:cubicBezTo>
                      <a:cubicBezTo>
                        <a:pt x="111" y="209"/>
                        <a:pt x="106" y="149"/>
                        <a:pt x="90" y="102"/>
                      </a:cubicBezTo>
                      <a:cubicBezTo>
                        <a:pt x="86" y="90"/>
                        <a:pt x="76" y="73"/>
                        <a:pt x="66" y="66"/>
                      </a:cubicBezTo>
                      <a:cubicBezTo>
                        <a:pt x="58" y="60"/>
                        <a:pt x="42" y="50"/>
                        <a:pt x="42" y="50"/>
                      </a:cubicBezTo>
                      <a:cubicBezTo>
                        <a:pt x="39" y="46"/>
                        <a:pt x="38" y="41"/>
                        <a:pt x="34" y="38"/>
                      </a:cubicBezTo>
                      <a:cubicBezTo>
                        <a:pt x="27" y="34"/>
                        <a:pt x="10" y="30"/>
                        <a:pt x="10" y="30"/>
                      </a:cubicBezTo>
                      <a:cubicBezTo>
                        <a:pt x="0" y="1"/>
                        <a:pt x="31" y="17"/>
                        <a:pt x="46" y="22"/>
                      </a:cubicBezTo>
                      <a:cubicBezTo>
                        <a:pt x="65" y="51"/>
                        <a:pt x="61" y="41"/>
                        <a:pt x="86" y="58"/>
                      </a:cubicBezTo>
                      <a:cubicBezTo>
                        <a:pt x="94" y="70"/>
                        <a:pt x="94" y="93"/>
                        <a:pt x="102" y="70"/>
                      </a:cubicBezTo>
                      <a:cubicBezTo>
                        <a:pt x="95" y="49"/>
                        <a:pt x="82" y="62"/>
                        <a:pt x="82"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1" name="Freeform 95"/>
                <p:cNvSpPr>
                  <a:spLocks/>
                </p:cNvSpPr>
                <p:nvPr userDrawn="1"/>
              </p:nvSpPr>
              <p:spPr bwMode="ltGray">
                <a:xfrm>
                  <a:off x="2405" y="445"/>
                  <a:ext cx="14" cy="16"/>
                </a:xfrm>
                <a:custGeom>
                  <a:avLst/>
                  <a:gdLst/>
                  <a:ahLst/>
                  <a:cxnLst>
                    <a:cxn ang="0">
                      <a:pos x="6" y="28"/>
                    </a:cxn>
                    <a:cxn ang="0">
                      <a:pos x="10" y="48"/>
                    </a:cxn>
                    <a:cxn ang="0">
                      <a:pos x="6" y="28"/>
                    </a:cxn>
                  </a:cxnLst>
                  <a:rect l="0" t="0" r="r" b="b"/>
                  <a:pathLst>
                    <a:path w="36" h="48">
                      <a:moveTo>
                        <a:pt x="6" y="28"/>
                      </a:moveTo>
                      <a:cubicBezTo>
                        <a:pt x="25" y="0"/>
                        <a:pt x="36" y="31"/>
                        <a:pt x="10" y="48"/>
                      </a:cubicBezTo>
                      <a:cubicBezTo>
                        <a:pt x="0" y="34"/>
                        <a:pt x="0" y="40"/>
                        <a:pt x="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2" name="Freeform 96"/>
                <p:cNvSpPr>
                  <a:spLocks/>
                </p:cNvSpPr>
                <p:nvPr userDrawn="1"/>
              </p:nvSpPr>
              <p:spPr bwMode="ltGray">
                <a:xfrm>
                  <a:off x="2394" y="439"/>
                  <a:ext cx="15" cy="12"/>
                </a:xfrm>
                <a:custGeom>
                  <a:avLst/>
                  <a:gdLst/>
                  <a:ahLst/>
                  <a:cxnLst>
                    <a:cxn ang="0">
                      <a:pos x="0" y="5"/>
                    </a:cxn>
                    <a:cxn ang="0">
                      <a:pos x="12" y="1"/>
                    </a:cxn>
                    <a:cxn ang="0">
                      <a:pos x="36" y="17"/>
                    </a:cxn>
                    <a:cxn ang="0">
                      <a:pos x="8" y="17"/>
                    </a:cxn>
                    <a:cxn ang="0">
                      <a:pos x="0" y="5"/>
                    </a:cxn>
                  </a:cxnLst>
                  <a:rect l="0" t="0" r="r" b="b"/>
                  <a:pathLst>
                    <a:path w="36" h="37">
                      <a:moveTo>
                        <a:pt x="0" y="5"/>
                      </a:moveTo>
                      <a:cubicBezTo>
                        <a:pt x="4" y="4"/>
                        <a:pt x="8" y="0"/>
                        <a:pt x="12" y="1"/>
                      </a:cubicBezTo>
                      <a:cubicBezTo>
                        <a:pt x="21" y="4"/>
                        <a:pt x="36" y="17"/>
                        <a:pt x="36" y="17"/>
                      </a:cubicBezTo>
                      <a:cubicBezTo>
                        <a:pt x="29" y="37"/>
                        <a:pt x="22" y="26"/>
                        <a:pt x="8" y="17"/>
                      </a:cubicBezTo>
                      <a:cubicBezTo>
                        <a:pt x="5" y="13"/>
                        <a:pt x="0" y="5"/>
                        <a:pt x="0" y="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3" name="Freeform 97"/>
                <p:cNvSpPr>
                  <a:spLocks/>
                </p:cNvSpPr>
                <p:nvPr userDrawn="1"/>
              </p:nvSpPr>
              <p:spPr bwMode="ltGray">
                <a:xfrm>
                  <a:off x="2878" y="406"/>
                  <a:ext cx="74" cy="33"/>
                </a:xfrm>
                <a:custGeom>
                  <a:avLst/>
                  <a:gdLst/>
                  <a:ahLst/>
                  <a:cxnLst>
                    <a:cxn ang="0">
                      <a:pos x="0" y="49"/>
                    </a:cxn>
                    <a:cxn ang="0">
                      <a:pos x="28" y="25"/>
                    </a:cxn>
                    <a:cxn ang="0">
                      <a:pos x="56" y="21"/>
                    </a:cxn>
                    <a:cxn ang="0">
                      <a:pos x="80" y="9"/>
                    </a:cxn>
                    <a:cxn ang="0">
                      <a:pos x="64" y="25"/>
                    </a:cxn>
                    <a:cxn ang="0">
                      <a:pos x="124" y="49"/>
                    </a:cxn>
                    <a:cxn ang="0">
                      <a:pos x="160" y="65"/>
                    </a:cxn>
                    <a:cxn ang="0">
                      <a:pos x="116" y="77"/>
                    </a:cxn>
                    <a:cxn ang="0">
                      <a:pos x="88" y="57"/>
                    </a:cxn>
                    <a:cxn ang="0">
                      <a:pos x="76" y="53"/>
                    </a:cxn>
                    <a:cxn ang="0">
                      <a:pos x="24" y="41"/>
                    </a:cxn>
                    <a:cxn ang="0">
                      <a:pos x="0" y="49"/>
                    </a:cxn>
                  </a:cxnLst>
                  <a:rect l="0" t="0" r="r" b="b"/>
                  <a:pathLst>
                    <a:path w="170" h="96">
                      <a:moveTo>
                        <a:pt x="0" y="49"/>
                      </a:moveTo>
                      <a:cubicBezTo>
                        <a:pt x="5" y="33"/>
                        <a:pt x="12" y="30"/>
                        <a:pt x="28" y="25"/>
                      </a:cubicBezTo>
                      <a:cubicBezTo>
                        <a:pt x="20" y="0"/>
                        <a:pt x="42" y="16"/>
                        <a:pt x="56" y="21"/>
                      </a:cubicBezTo>
                      <a:cubicBezTo>
                        <a:pt x="56" y="21"/>
                        <a:pt x="77" y="6"/>
                        <a:pt x="80" y="9"/>
                      </a:cubicBezTo>
                      <a:cubicBezTo>
                        <a:pt x="85" y="14"/>
                        <a:pt x="71" y="23"/>
                        <a:pt x="64" y="25"/>
                      </a:cubicBezTo>
                      <a:cubicBezTo>
                        <a:pt x="82" y="37"/>
                        <a:pt x="103" y="42"/>
                        <a:pt x="124" y="49"/>
                      </a:cubicBezTo>
                      <a:cubicBezTo>
                        <a:pt x="136" y="53"/>
                        <a:pt x="160" y="65"/>
                        <a:pt x="160" y="65"/>
                      </a:cubicBezTo>
                      <a:cubicBezTo>
                        <a:pt x="170" y="96"/>
                        <a:pt x="134" y="83"/>
                        <a:pt x="116" y="77"/>
                      </a:cubicBezTo>
                      <a:cubicBezTo>
                        <a:pt x="109" y="57"/>
                        <a:pt x="116" y="66"/>
                        <a:pt x="88" y="57"/>
                      </a:cubicBezTo>
                      <a:cubicBezTo>
                        <a:pt x="84" y="56"/>
                        <a:pt x="76" y="53"/>
                        <a:pt x="76" y="53"/>
                      </a:cubicBezTo>
                      <a:cubicBezTo>
                        <a:pt x="57" y="34"/>
                        <a:pt x="53" y="37"/>
                        <a:pt x="24" y="41"/>
                      </a:cubicBezTo>
                      <a:cubicBezTo>
                        <a:pt x="9" y="51"/>
                        <a:pt x="17" y="49"/>
                        <a:pt x="0" y="4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4" name="Freeform 98"/>
                <p:cNvSpPr>
                  <a:spLocks/>
                </p:cNvSpPr>
                <p:nvPr userDrawn="1"/>
              </p:nvSpPr>
              <p:spPr bwMode="ltGray">
                <a:xfrm>
                  <a:off x="2955" y="433"/>
                  <a:ext cx="60" cy="15"/>
                </a:xfrm>
                <a:custGeom>
                  <a:avLst/>
                  <a:gdLst/>
                  <a:ahLst/>
                  <a:cxnLst>
                    <a:cxn ang="0">
                      <a:pos x="0" y="0"/>
                    </a:cxn>
                    <a:cxn ang="0">
                      <a:pos x="52" y="4"/>
                    </a:cxn>
                    <a:cxn ang="0">
                      <a:pos x="88" y="24"/>
                    </a:cxn>
                    <a:cxn ang="0">
                      <a:pos x="112" y="20"/>
                    </a:cxn>
                    <a:cxn ang="0">
                      <a:pos x="108" y="44"/>
                    </a:cxn>
                    <a:cxn ang="0">
                      <a:pos x="64" y="40"/>
                    </a:cxn>
                    <a:cxn ang="0">
                      <a:pos x="0" y="36"/>
                    </a:cxn>
                    <a:cxn ang="0">
                      <a:pos x="28" y="20"/>
                    </a:cxn>
                    <a:cxn ang="0">
                      <a:pos x="0" y="0"/>
                    </a:cxn>
                  </a:cxnLst>
                  <a:rect l="0" t="0" r="r" b="b"/>
                  <a:pathLst>
                    <a:path w="138" h="44">
                      <a:moveTo>
                        <a:pt x="0" y="0"/>
                      </a:moveTo>
                      <a:cubicBezTo>
                        <a:pt x="19" y="3"/>
                        <a:pt x="35" y="10"/>
                        <a:pt x="52" y="4"/>
                      </a:cubicBezTo>
                      <a:cubicBezTo>
                        <a:pt x="87" y="11"/>
                        <a:pt x="61" y="15"/>
                        <a:pt x="88" y="24"/>
                      </a:cubicBezTo>
                      <a:cubicBezTo>
                        <a:pt x="96" y="23"/>
                        <a:pt x="104" y="19"/>
                        <a:pt x="112" y="20"/>
                      </a:cubicBezTo>
                      <a:cubicBezTo>
                        <a:pt x="138" y="23"/>
                        <a:pt x="118" y="41"/>
                        <a:pt x="108" y="44"/>
                      </a:cubicBezTo>
                      <a:cubicBezTo>
                        <a:pt x="78" y="34"/>
                        <a:pt x="92" y="34"/>
                        <a:pt x="64" y="40"/>
                      </a:cubicBezTo>
                      <a:cubicBezTo>
                        <a:pt x="41" y="37"/>
                        <a:pt x="22" y="41"/>
                        <a:pt x="0" y="36"/>
                      </a:cubicBezTo>
                      <a:cubicBezTo>
                        <a:pt x="6" y="11"/>
                        <a:pt x="7" y="27"/>
                        <a:pt x="28" y="20"/>
                      </a:cubicBezTo>
                      <a:cubicBezTo>
                        <a:pt x="17" y="13"/>
                        <a:pt x="0" y="13"/>
                        <a:pt x="0"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5" name="Freeform 99"/>
                <p:cNvSpPr>
                  <a:spLocks/>
                </p:cNvSpPr>
                <p:nvPr userDrawn="1"/>
              </p:nvSpPr>
              <p:spPr bwMode="ltGray">
                <a:xfrm>
                  <a:off x="2924" y="441"/>
                  <a:ext cx="25" cy="14"/>
                </a:xfrm>
                <a:custGeom>
                  <a:avLst/>
                  <a:gdLst/>
                  <a:ahLst/>
                  <a:cxnLst>
                    <a:cxn ang="0">
                      <a:pos x="17" y="25"/>
                    </a:cxn>
                    <a:cxn ang="0">
                      <a:pos x="37" y="13"/>
                    </a:cxn>
                    <a:cxn ang="0">
                      <a:pos x="17" y="25"/>
                    </a:cxn>
                  </a:cxnLst>
                  <a:rect l="0" t="0" r="r" b="b"/>
                  <a:pathLst>
                    <a:path w="57" h="42">
                      <a:moveTo>
                        <a:pt x="17" y="25"/>
                      </a:moveTo>
                      <a:cubicBezTo>
                        <a:pt x="0" y="0"/>
                        <a:pt x="21" y="9"/>
                        <a:pt x="37" y="13"/>
                      </a:cubicBezTo>
                      <a:cubicBezTo>
                        <a:pt x="57" y="42"/>
                        <a:pt x="30" y="25"/>
                        <a:pt x="1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6" name="Freeform 100"/>
                <p:cNvSpPr>
                  <a:spLocks/>
                </p:cNvSpPr>
                <p:nvPr userDrawn="1"/>
              </p:nvSpPr>
              <p:spPr bwMode="ltGray">
                <a:xfrm>
                  <a:off x="2908" y="398"/>
                  <a:ext cx="16" cy="18"/>
                </a:xfrm>
                <a:custGeom>
                  <a:avLst/>
                  <a:gdLst/>
                  <a:ahLst/>
                  <a:cxnLst>
                    <a:cxn ang="0">
                      <a:pos x="19" y="32"/>
                    </a:cxn>
                    <a:cxn ang="0">
                      <a:pos x="19" y="0"/>
                    </a:cxn>
                    <a:cxn ang="0">
                      <a:pos x="19" y="32"/>
                    </a:cxn>
                  </a:cxnLst>
                  <a:rect l="0" t="0" r="r" b="b"/>
                  <a:pathLst>
                    <a:path w="39" h="52">
                      <a:moveTo>
                        <a:pt x="19" y="32"/>
                      </a:moveTo>
                      <a:cubicBezTo>
                        <a:pt x="13" y="14"/>
                        <a:pt x="0" y="13"/>
                        <a:pt x="19" y="0"/>
                      </a:cubicBezTo>
                      <a:cubicBezTo>
                        <a:pt x="23" y="5"/>
                        <a:pt x="39" y="52"/>
                        <a:pt x="19"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7" name="Freeform 101"/>
                <p:cNvSpPr>
                  <a:spLocks/>
                </p:cNvSpPr>
                <p:nvPr userDrawn="1"/>
              </p:nvSpPr>
              <p:spPr bwMode="ltGray">
                <a:xfrm>
                  <a:off x="3035" y="452"/>
                  <a:ext cx="20" cy="27"/>
                </a:xfrm>
                <a:custGeom>
                  <a:avLst/>
                  <a:gdLst/>
                  <a:ahLst/>
                  <a:cxnLst>
                    <a:cxn ang="0">
                      <a:pos x="4" y="9"/>
                    </a:cxn>
                    <a:cxn ang="0">
                      <a:pos x="20" y="33"/>
                    </a:cxn>
                    <a:cxn ang="0">
                      <a:pos x="24" y="49"/>
                    </a:cxn>
                    <a:cxn ang="0">
                      <a:pos x="36" y="53"/>
                    </a:cxn>
                    <a:cxn ang="0">
                      <a:pos x="24" y="73"/>
                    </a:cxn>
                    <a:cxn ang="0">
                      <a:pos x="0" y="21"/>
                    </a:cxn>
                    <a:cxn ang="0">
                      <a:pos x="4" y="9"/>
                    </a:cxn>
                  </a:cxnLst>
                  <a:rect l="0" t="0" r="r" b="b"/>
                  <a:pathLst>
                    <a:path w="44" h="80">
                      <a:moveTo>
                        <a:pt x="4" y="9"/>
                      </a:moveTo>
                      <a:cubicBezTo>
                        <a:pt x="9" y="17"/>
                        <a:pt x="18" y="24"/>
                        <a:pt x="20" y="33"/>
                      </a:cubicBezTo>
                      <a:cubicBezTo>
                        <a:pt x="21" y="38"/>
                        <a:pt x="21" y="45"/>
                        <a:pt x="24" y="49"/>
                      </a:cubicBezTo>
                      <a:cubicBezTo>
                        <a:pt x="27" y="52"/>
                        <a:pt x="32" y="52"/>
                        <a:pt x="36" y="53"/>
                      </a:cubicBezTo>
                      <a:cubicBezTo>
                        <a:pt x="41" y="68"/>
                        <a:pt x="44" y="80"/>
                        <a:pt x="24" y="73"/>
                      </a:cubicBezTo>
                      <a:cubicBezTo>
                        <a:pt x="19" y="55"/>
                        <a:pt x="11" y="37"/>
                        <a:pt x="0" y="21"/>
                      </a:cubicBezTo>
                      <a:cubicBezTo>
                        <a:pt x="4" y="4"/>
                        <a:pt x="4" y="0"/>
                        <a:pt x="4"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8" name="Freeform 102"/>
                <p:cNvSpPr>
                  <a:spLocks/>
                </p:cNvSpPr>
                <p:nvPr userDrawn="1"/>
              </p:nvSpPr>
              <p:spPr bwMode="ltGray">
                <a:xfrm>
                  <a:off x="2696" y="247"/>
                  <a:ext cx="205" cy="41"/>
                </a:xfrm>
                <a:custGeom>
                  <a:avLst/>
                  <a:gdLst/>
                  <a:ahLst/>
                  <a:cxnLst>
                    <a:cxn ang="0">
                      <a:pos x="220" y="1"/>
                    </a:cxn>
                    <a:cxn ang="0">
                      <a:pos x="231" y="8"/>
                    </a:cxn>
                    <a:cxn ang="0">
                      <a:pos x="235" y="0"/>
                    </a:cxn>
                    <a:cxn ang="0">
                      <a:pos x="265" y="0"/>
                    </a:cxn>
                    <a:cxn ang="0">
                      <a:pos x="287" y="17"/>
                    </a:cxn>
                    <a:cxn ang="0">
                      <a:pos x="319" y="10"/>
                    </a:cxn>
                    <a:cxn ang="0">
                      <a:pos x="314" y="29"/>
                    </a:cxn>
                    <a:cxn ang="0">
                      <a:pos x="298" y="46"/>
                    </a:cxn>
                    <a:cxn ang="0">
                      <a:pos x="295" y="29"/>
                    </a:cxn>
                    <a:cxn ang="0">
                      <a:pos x="287" y="31"/>
                    </a:cxn>
                    <a:cxn ang="0">
                      <a:pos x="279" y="29"/>
                    </a:cxn>
                    <a:cxn ang="0">
                      <a:pos x="263" y="21"/>
                    </a:cxn>
                    <a:cxn ang="0">
                      <a:pos x="228" y="38"/>
                    </a:cxn>
                    <a:cxn ang="0">
                      <a:pos x="201" y="44"/>
                    </a:cxn>
                    <a:cxn ang="0">
                      <a:pos x="212" y="57"/>
                    </a:cxn>
                    <a:cxn ang="0">
                      <a:pos x="188" y="63"/>
                    </a:cxn>
                    <a:cxn ang="0">
                      <a:pos x="169" y="61"/>
                    </a:cxn>
                    <a:cxn ang="0">
                      <a:pos x="177" y="57"/>
                    </a:cxn>
                    <a:cxn ang="0">
                      <a:pos x="171" y="40"/>
                    </a:cxn>
                    <a:cxn ang="0">
                      <a:pos x="169" y="31"/>
                    </a:cxn>
                    <a:cxn ang="0">
                      <a:pos x="158" y="23"/>
                    </a:cxn>
                    <a:cxn ang="0">
                      <a:pos x="142" y="27"/>
                    </a:cxn>
                    <a:cxn ang="0">
                      <a:pos x="134" y="27"/>
                    </a:cxn>
                    <a:cxn ang="0">
                      <a:pos x="123" y="25"/>
                    </a:cxn>
                    <a:cxn ang="0">
                      <a:pos x="83" y="2"/>
                    </a:cxn>
                    <a:cxn ang="0">
                      <a:pos x="59" y="14"/>
                    </a:cxn>
                    <a:cxn ang="0">
                      <a:pos x="1" y="0"/>
                    </a:cxn>
                    <a:cxn ang="0">
                      <a:pos x="220" y="1"/>
                    </a:cxn>
                  </a:cxnLst>
                  <a:rect l="0" t="0" r="r" b="b"/>
                  <a:pathLst>
                    <a:path w="323" h="64">
                      <a:moveTo>
                        <a:pt x="220" y="1"/>
                      </a:moveTo>
                      <a:cubicBezTo>
                        <a:pt x="215" y="12"/>
                        <a:pt x="225" y="17"/>
                        <a:pt x="231" y="8"/>
                      </a:cubicBezTo>
                      <a:cubicBezTo>
                        <a:pt x="235" y="0"/>
                        <a:pt x="229" y="7"/>
                        <a:pt x="235" y="0"/>
                      </a:cubicBezTo>
                      <a:lnTo>
                        <a:pt x="265" y="0"/>
                      </a:lnTo>
                      <a:cubicBezTo>
                        <a:pt x="277" y="6"/>
                        <a:pt x="276" y="11"/>
                        <a:pt x="287" y="17"/>
                      </a:cubicBezTo>
                      <a:cubicBezTo>
                        <a:pt x="308" y="11"/>
                        <a:pt x="293" y="7"/>
                        <a:pt x="319" y="10"/>
                      </a:cubicBezTo>
                      <a:cubicBezTo>
                        <a:pt x="323" y="19"/>
                        <a:pt x="321" y="22"/>
                        <a:pt x="314" y="29"/>
                      </a:cubicBezTo>
                      <a:cubicBezTo>
                        <a:pt x="312" y="39"/>
                        <a:pt x="313" y="50"/>
                        <a:pt x="298" y="46"/>
                      </a:cubicBezTo>
                      <a:cubicBezTo>
                        <a:pt x="297" y="40"/>
                        <a:pt x="298" y="34"/>
                        <a:pt x="295" y="29"/>
                      </a:cubicBezTo>
                      <a:cubicBezTo>
                        <a:pt x="294" y="27"/>
                        <a:pt x="290" y="31"/>
                        <a:pt x="287" y="31"/>
                      </a:cubicBezTo>
                      <a:cubicBezTo>
                        <a:pt x="284" y="31"/>
                        <a:pt x="282" y="30"/>
                        <a:pt x="279" y="29"/>
                      </a:cubicBezTo>
                      <a:cubicBezTo>
                        <a:pt x="274" y="27"/>
                        <a:pt x="263" y="21"/>
                        <a:pt x="263" y="21"/>
                      </a:cubicBezTo>
                      <a:cubicBezTo>
                        <a:pt x="249" y="23"/>
                        <a:pt x="241" y="31"/>
                        <a:pt x="228" y="38"/>
                      </a:cubicBezTo>
                      <a:cubicBezTo>
                        <a:pt x="220" y="41"/>
                        <a:pt x="209" y="42"/>
                        <a:pt x="201" y="44"/>
                      </a:cubicBezTo>
                      <a:cubicBezTo>
                        <a:pt x="193" y="54"/>
                        <a:pt x="200" y="53"/>
                        <a:pt x="212" y="57"/>
                      </a:cubicBezTo>
                      <a:cubicBezTo>
                        <a:pt x="200" y="62"/>
                        <a:pt x="199" y="57"/>
                        <a:pt x="188" y="63"/>
                      </a:cubicBezTo>
                      <a:cubicBezTo>
                        <a:pt x="181" y="62"/>
                        <a:pt x="174" y="64"/>
                        <a:pt x="169" y="61"/>
                      </a:cubicBezTo>
                      <a:cubicBezTo>
                        <a:pt x="166" y="59"/>
                        <a:pt x="175" y="59"/>
                        <a:pt x="177" y="57"/>
                      </a:cubicBezTo>
                      <a:cubicBezTo>
                        <a:pt x="181" y="48"/>
                        <a:pt x="149" y="28"/>
                        <a:pt x="171" y="40"/>
                      </a:cubicBezTo>
                      <a:cubicBezTo>
                        <a:pt x="184" y="55"/>
                        <a:pt x="184" y="36"/>
                        <a:pt x="169" y="31"/>
                      </a:cubicBezTo>
                      <a:cubicBezTo>
                        <a:pt x="167" y="27"/>
                        <a:pt x="167" y="22"/>
                        <a:pt x="158" y="23"/>
                      </a:cubicBezTo>
                      <a:cubicBezTo>
                        <a:pt x="153" y="23"/>
                        <a:pt x="142" y="27"/>
                        <a:pt x="142" y="27"/>
                      </a:cubicBezTo>
                      <a:cubicBezTo>
                        <a:pt x="136" y="39"/>
                        <a:pt x="143" y="31"/>
                        <a:pt x="134" y="27"/>
                      </a:cubicBezTo>
                      <a:cubicBezTo>
                        <a:pt x="130" y="25"/>
                        <a:pt x="126" y="25"/>
                        <a:pt x="123" y="25"/>
                      </a:cubicBezTo>
                      <a:cubicBezTo>
                        <a:pt x="117" y="11"/>
                        <a:pt x="100" y="6"/>
                        <a:pt x="83" y="2"/>
                      </a:cubicBezTo>
                      <a:cubicBezTo>
                        <a:pt x="70" y="4"/>
                        <a:pt x="69" y="9"/>
                        <a:pt x="59" y="14"/>
                      </a:cubicBezTo>
                      <a:cubicBezTo>
                        <a:pt x="45" y="14"/>
                        <a:pt x="0" y="12"/>
                        <a:pt x="1" y="0"/>
                      </a:cubicBezTo>
                      <a:lnTo>
                        <a:pt x="220"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59" name="Freeform 103"/>
                <p:cNvSpPr>
                  <a:spLocks/>
                </p:cNvSpPr>
                <p:nvPr userDrawn="1"/>
              </p:nvSpPr>
              <p:spPr bwMode="ltGray">
                <a:xfrm>
                  <a:off x="2515" y="245"/>
                  <a:ext cx="190" cy="20"/>
                </a:xfrm>
                <a:custGeom>
                  <a:avLst/>
                  <a:gdLst/>
                  <a:ahLst/>
                  <a:cxnLst>
                    <a:cxn ang="0">
                      <a:pos x="105" y="31"/>
                    </a:cxn>
                    <a:cxn ang="0">
                      <a:pos x="30" y="1"/>
                    </a:cxn>
                    <a:cxn ang="0">
                      <a:pos x="285" y="0"/>
                    </a:cxn>
                    <a:cxn ang="0">
                      <a:pos x="296" y="14"/>
                    </a:cxn>
                    <a:cxn ang="0">
                      <a:pos x="264" y="16"/>
                    </a:cxn>
                    <a:cxn ang="0">
                      <a:pos x="105" y="31"/>
                    </a:cxn>
                  </a:cxnLst>
                  <a:rect l="0" t="0" r="r" b="b"/>
                  <a:pathLst>
                    <a:path w="300" h="31">
                      <a:moveTo>
                        <a:pt x="105" y="31"/>
                      </a:moveTo>
                      <a:cubicBezTo>
                        <a:pt x="83" y="19"/>
                        <a:pt x="0" y="6"/>
                        <a:pt x="30" y="1"/>
                      </a:cubicBezTo>
                      <a:lnTo>
                        <a:pt x="285" y="0"/>
                      </a:lnTo>
                      <a:cubicBezTo>
                        <a:pt x="296" y="4"/>
                        <a:pt x="300" y="5"/>
                        <a:pt x="296" y="14"/>
                      </a:cubicBezTo>
                      <a:cubicBezTo>
                        <a:pt x="285" y="11"/>
                        <a:pt x="276" y="16"/>
                        <a:pt x="264" y="16"/>
                      </a:cubicBezTo>
                      <a:lnTo>
                        <a:pt x="105" y="3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0" name="Freeform 104"/>
                <p:cNvSpPr>
                  <a:spLocks/>
                </p:cNvSpPr>
                <p:nvPr userDrawn="1"/>
              </p:nvSpPr>
              <p:spPr bwMode="ltGray">
                <a:xfrm>
                  <a:off x="2096" y="275"/>
                  <a:ext cx="18" cy="10"/>
                </a:xfrm>
                <a:custGeom>
                  <a:avLst/>
                  <a:gdLst/>
                  <a:ahLst/>
                  <a:cxnLst>
                    <a:cxn ang="0">
                      <a:pos x="0" y="25"/>
                    </a:cxn>
                    <a:cxn ang="0">
                      <a:pos x="12" y="29"/>
                    </a:cxn>
                    <a:cxn ang="0">
                      <a:pos x="0" y="25"/>
                    </a:cxn>
                  </a:cxnLst>
                  <a:rect l="0" t="0" r="r" b="b"/>
                  <a:pathLst>
                    <a:path w="41" h="29">
                      <a:moveTo>
                        <a:pt x="0" y="25"/>
                      </a:moveTo>
                      <a:cubicBezTo>
                        <a:pt x="10" y="11"/>
                        <a:pt x="41" y="0"/>
                        <a:pt x="12" y="29"/>
                      </a:cubicBezTo>
                      <a:cubicBezTo>
                        <a:pt x="8" y="28"/>
                        <a:pt x="0" y="25"/>
                        <a:pt x="0"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1" name="Freeform 105"/>
                <p:cNvSpPr>
                  <a:spLocks/>
                </p:cNvSpPr>
                <p:nvPr userDrawn="1"/>
              </p:nvSpPr>
              <p:spPr bwMode="ltGray">
                <a:xfrm>
                  <a:off x="1606" y="245"/>
                  <a:ext cx="436" cy="152"/>
                </a:xfrm>
                <a:custGeom>
                  <a:avLst/>
                  <a:gdLst/>
                  <a:ahLst/>
                  <a:cxnLst>
                    <a:cxn ang="0">
                      <a:pos x="73" y="1"/>
                    </a:cxn>
                    <a:cxn ang="0">
                      <a:pos x="436" y="0"/>
                    </a:cxn>
                    <a:cxn ang="0">
                      <a:pos x="416" y="54"/>
                    </a:cxn>
                    <a:cxn ang="0">
                      <a:pos x="397" y="68"/>
                    </a:cxn>
                    <a:cxn ang="0">
                      <a:pos x="392" y="70"/>
                    </a:cxn>
                    <a:cxn ang="0">
                      <a:pos x="375" y="73"/>
                    </a:cxn>
                    <a:cxn ang="0">
                      <a:pos x="361" y="88"/>
                    </a:cxn>
                    <a:cxn ang="0">
                      <a:pos x="362" y="99"/>
                    </a:cxn>
                    <a:cxn ang="0">
                      <a:pos x="364" y="107"/>
                    </a:cxn>
                    <a:cxn ang="0">
                      <a:pos x="366" y="113"/>
                    </a:cxn>
                    <a:cxn ang="0">
                      <a:pos x="362" y="122"/>
                    </a:cxn>
                    <a:cxn ang="0">
                      <a:pos x="351" y="120"/>
                    </a:cxn>
                    <a:cxn ang="0">
                      <a:pos x="342" y="129"/>
                    </a:cxn>
                    <a:cxn ang="0">
                      <a:pos x="347" y="105"/>
                    </a:cxn>
                    <a:cxn ang="0">
                      <a:pos x="338" y="100"/>
                    </a:cxn>
                    <a:cxn ang="0">
                      <a:pos x="344" y="93"/>
                    </a:cxn>
                    <a:cxn ang="0">
                      <a:pos x="342" y="89"/>
                    </a:cxn>
                    <a:cxn ang="0">
                      <a:pos x="320" y="94"/>
                    </a:cxn>
                    <a:cxn ang="0">
                      <a:pos x="317" y="85"/>
                    </a:cxn>
                    <a:cxn ang="0">
                      <a:pos x="297" y="94"/>
                    </a:cxn>
                    <a:cxn ang="0">
                      <a:pos x="320" y="103"/>
                    </a:cxn>
                    <a:cxn ang="0">
                      <a:pos x="305" y="117"/>
                    </a:cxn>
                    <a:cxn ang="0">
                      <a:pos x="311" y="126"/>
                    </a:cxn>
                    <a:cxn ang="0">
                      <a:pos x="315" y="138"/>
                    </a:cxn>
                    <a:cxn ang="0">
                      <a:pos x="309" y="139"/>
                    </a:cxn>
                    <a:cxn ang="0">
                      <a:pos x="314" y="144"/>
                    </a:cxn>
                    <a:cxn ang="0">
                      <a:pos x="307" y="152"/>
                    </a:cxn>
                    <a:cxn ang="0">
                      <a:pos x="0" y="149"/>
                    </a:cxn>
                    <a:cxn ang="0">
                      <a:pos x="73" y="1"/>
                    </a:cxn>
                  </a:cxnLst>
                  <a:rect l="0" t="0" r="r" b="b"/>
                  <a:pathLst>
                    <a:path w="436" h="152">
                      <a:moveTo>
                        <a:pt x="73" y="1"/>
                      </a:moveTo>
                      <a:lnTo>
                        <a:pt x="436" y="0"/>
                      </a:lnTo>
                      <a:cubicBezTo>
                        <a:pt x="430" y="15"/>
                        <a:pt x="429" y="42"/>
                        <a:pt x="416" y="54"/>
                      </a:cubicBezTo>
                      <a:cubicBezTo>
                        <a:pt x="410" y="60"/>
                        <a:pt x="405" y="63"/>
                        <a:pt x="397" y="68"/>
                      </a:cubicBezTo>
                      <a:cubicBezTo>
                        <a:pt x="396" y="69"/>
                        <a:pt x="392" y="70"/>
                        <a:pt x="392" y="70"/>
                      </a:cubicBezTo>
                      <a:cubicBezTo>
                        <a:pt x="377" y="63"/>
                        <a:pt x="385" y="68"/>
                        <a:pt x="375" y="73"/>
                      </a:cubicBezTo>
                      <a:cubicBezTo>
                        <a:pt x="371" y="82"/>
                        <a:pt x="371" y="83"/>
                        <a:pt x="361" y="88"/>
                      </a:cubicBezTo>
                      <a:cubicBezTo>
                        <a:pt x="359" y="92"/>
                        <a:pt x="364" y="93"/>
                        <a:pt x="362" y="99"/>
                      </a:cubicBezTo>
                      <a:cubicBezTo>
                        <a:pt x="363" y="102"/>
                        <a:pt x="364" y="105"/>
                        <a:pt x="364" y="107"/>
                      </a:cubicBezTo>
                      <a:cubicBezTo>
                        <a:pt x="365" y="109"/>
                        <a:pt x="366" y="111"/>
                        <a:pt x="366" y="113"/>
                      </a:cubicBezTo>
                      <a:cubicBezTo>
                        <a:pt x="365" y="115"/>
                        <a:pt x="364" y="120"/>
                        <a:pt x="362" y="122"/>
                      </a:cubicBezTo>
                      <a:cubicBezTo>
                        <a:pt x="359" y="123"/>
                        <a:pt x="354" y="119"/>
                        <a:pt x="351" y="120"/>
                      </a:cubicBezTo>
                      <a:cubicBezTo>
                        <a:pt x="347" y="129"/>
                        <a:pt x="352" y="127"/>
                        <a:pt x="342" y="129"/>
                      </a:cubicBezTo>
                      <a:cubicBezTo>
                        <a:pt x="340" y="123"/>
                        <a:pt x="345" y="111"/>
                        <a:pt x="347" y="105"/>
                      </a:cubicBezTo>
                      <a:cubicBezTo>
                        <a:pt x="347" y="100"/>
                        <a:pt x="338" y="102"/>
                        <a:pt x="338" y="100"/>
                      </a:cubicBezTo>
                      <a:cubicBezTo>
                        <a:pt x="338" y="98"/>
                        <a:pt x="344" y="95"/>
                        <a:pt x="344" y="93"/>
                      </a:cubicBezTo>
                      <a:cubicBezTo>
                        <a:pt x="344" y="92"/>
                        <a:pt x="344" y="89"/>
                        <a:pt x="342" y="89"/>
                      </a:cubicBezTo>
                      <a:cubicBezTo>
                        <a:pt x="339" y="89"/>
                        <a:pt x="324" y="94"/>
                        <a:pt x="320" y="94"/>
                      </a:cubicBezTo>
                      <a:cubicBezTo>
                        <a:pt x="317" y="86"/>
                        <a:pt x="328" y="88"/>
                        <a:pt x="317" y="85"/>
                      </a:cubicBezTo>
                      <a:cubicBezTo>
                        <a:pt x="311" y="91"/>
                        <a:pt x="306" y="93"/>
                        <a:pt x="297" y="94"/>
                      </a:cubicBezTo>
                      <a:cubicBezTo>
                        <a:pt x="300" y="104"/>
                        <a:pt x="307" y="101"/>
                        <a:pt x="320" y="103"/>
                      </a:cubicBezTo>
                      <a:cubicBezTo>
                        <a:pt x="318" y="109"/>
                        <a:pt x="311" y="111"/>
                        <a:pt x="305" y="117"/>
                      </a:cubicBezTo>
                      <a:lnTo>
                        <a:pt x="311" y="126"/>
                      </a:lnTo>
                      <a:lnTo>
                        <a:pt x="315" y="138"/>
                      </a:lnTo>
                      <a:lnTo>
                        <a:pt x="309" y="139"/>
                      </a:lnTo>
                      <a:lnTo>
                        <a:pt x="314" y="144"/>
                      </a:lnTo>
                      <a:lnTo>
                        <a:pt x="307" y="152"/>
                      </a:lnTo>
                      <a:lnTo>
                        <a:pt x="0" y="149"/>
                      </a:lnTo>
                      <a:lnTo>
                        <a:pt x="73"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2" name="Freeform 106"/>
                <p:cNvSpPr>
                  <a:spLocks/>
                </p:cNvSpPr>
                <p:nvPr userDrawn="1"/>
              </p:nvSpPr>
              <p:spPr bwMode="ltGray">
                <a:xfrm>
                  <a:off x="2043" y="241"/>
                  <a:ext cx="20" cy="55"/>
                </a:xfrm>
                <a:custGeom>
                  <a:avLst/>
                  <a:gdLst/>
                  <a:ahLst/>
                  <a:cxnLst>
                    <a:cxn ang="0">
                      <a:pos x="5" y="156"/>
                    </a:cxn>
                    <a:cxn ang="0">
                      <a:pos x="15" y="108"/>
                    </a:cxn>
                    <a:cxn ang="0">
                      <a:pos x="17" y="68"/>
                    </a:cxn>
                    <a:cxn ang="0">
                      <a:pos x="11" y="40"/>
                    </a:cxn>
                    <a:cxn ang="0">
                      <a:pos x="17" y="12"/>
                    </a:cxn>
                    <a:cxn ang="0">
                      <a:pos x="21" y="0"/>
                    </a:cxn>
                    <a:cxn ang="0">
                      <a:pos x="31" y="30"/>
                    </a:cxn>
                    <a:cxn ang="0">
                      <a:pos x="47" y="98"/>
                    </a:cxn>
                    <a:cxn ang="0">
                      <a:pos x="31" y="108"/>
                    </a:cxn>
                    <a:cxn ang="0">
                      <a:pos x="23" y="126"/>
                    </a:cxn>
                    <a:cxn ang="0">
                      <a:pos x="21" y="132"/>
                    </a:cxn>
                    <a:cxn ang="0">
                      <a:pos x="27" y="134"/>
                    </a:cxn>
                    <a:cxn ang="0">
                      <a:pos x="31" y="146"/>
                    </a:cxn>
                    <a:cxn ang="0">
                      <a:pos x="13" y="148"/>
                    </a:cxn>
                    <a:cxn ang="0">
                      <a:pos x="7" y="160"/>
                    </a:cxn>
                    <a:cxn ang="0">
                      <a:pos x="3" y="154"/>
                    </a:cxn>
                    <a:cxn ang="0">
                      <a:pos x="5" y="156"/>
                    </a:cxn>
                  </a:cxnLst>
                  <a:rect l="0" t="0" r="r" b="b"/>
                  <a:pathLst>
                    <a:path w="47" h="165">
                      <a:moveTo>
                        <a:pt x="5" y="156"/>
                      </a:moveTo>
                      <a:cubicBezTo>
                        <a:pt x="0" y="141"/>
                        <a:pt x="1" y="118"/>
                        <a:pt x="15" y="108"/>
                      </a:cubicBezTo>
                      <a:cubicBezTo>
                        <a:pt x="16" y="95"/>
                        <a:pt x="17" y="81"/>
                        <a:pt x="17" y="68"/>
                      </a:cubicBezTo>
                      <a:cubicBezTo>
                        <a:pt x="17" y="58"/>
                        <a:pt x="11" y="40"/>
                        <a:pt x="11" y="40"/>
                      </a:cubicBezTo>
                      <a:cubicBezTo>
                        <a:pt x="14" y="20"/>
                        <a:pt x="11" y="29"/>
                        <a:pt x="17" y="12"/>
                      </a:cubicBezTo>
                      <a:cubicBezTo>
                        <a:pt x="18" y="8"/>
                        <a:pt x="21" y="0"/>
                        <a:pt x="21" y="0"/>
                      </a:cubicBezTo>
                      <a:cubicBezTo>
                        <a:pt x="38" y="6"/>
                        <a:pt x="33" y="7"/>
                        <a:pt x="31" y="30"/>
                      </a:cubicBezTo>
                      <a:cubicBezTo>
                        <a:pt x="38" y="52"/>
                        <a:pt x="40" y="76"/>
                        <a:pt x="47" y="98"/>
                      </a:cubicBezTo>
                      <a:cubicBezTo>
                        <a:pt x="44" y="116"/>
                        <a:pt x="45" y="113"/>
                        <a:pt x="31" y="108"/>
                      </a:cubicBezTo>
                      <a:cubicBezTo>
                        <a:pt x="25" y="118"/>
                        <a:pt x="28" y="112"/>
                        <a:pt x="23" y="126"/>
                      </a:cubicBezTo>
                      <a:cubicBezTo>
                        <a:pt x="22" y="128"/>
                        <a:pt x="21" y="132"/>
                        <a:pt x="21" y="132"/>
                      </a:cubicBezTo>
                      <a:cubicBezTo>
                        <a:pt x="23" y="133"/>
                        <a:pt x="26" y="132"/>
                        <a:pt x="27" y="134"/>
                      </a:cubicBezTo>
                      <a:cubicBezTo>
                        <a:pt x="29" y="137"/>
                        <a:pt x="31" y="146"/>
                        <a:pt x="31" y="146"/>
                      </a:cubicBezTo>
                      <a:cubicBezTo>
                        <a:pt x="27" y="165"/>
                        <a:pt x="23" y="155"/>
                        <a:pt x="13" y="148"/>
                      </a:cubicBezTo>
                      <a:cubicBezTo>
                        <a:pt x="11" y="152"/>
                        <a:pt x="11" y="160"/>
                        <a:pt x="7" y="160"/>
                      </a:cubicBezTo>
                      <a:cubicBezTo>
                        <a:pt x="5" y="160"/>
                        <a:pt x="4" y="156"/>
                        <a:pt x="3" y="154"/>
                      </a:cubicBezTo>
                      <a:cubicBezTo>
                        <a:pt x="3" y="153"/>
                        <a:pt x="4" y="155"/>
                        <a:pt x="5" y="15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3" name="Freeform 107"/>
                <p:cNvSpPr>
                  <a:spLocks/>
                </p:cNvSpPr>
                <p:nvPr userDrawn="1"/>
              </p:nvSpPr>
              <p:spPr bwMode="ltGray">
                <a:xfrm>
                  <a:off x="2031" y="287"/>
                  <a:ext cx="59" cy="34"/>
                </a:xfrm>
                <a:custGeom>
                  <a:avLst/>
                  <a:gdLst/>
                  <a:ahLst/>
                  <a:cxnLst>
                    <a:cxn ang="0">
                      <a:pos x="26" y="61"/>
                    </a:cxn>
                    <a:cxn ang="0">
                      <a:pos x="30" y="43"/>
                    </a:cxn>
                    <a:cxn ang="0">
                      <a:pos x="50" y="33"/>
                    </a:cxn>
                    <a:cxn ang="0">
                      <a:pos x="54" y="45"/>
                    </a:cxn>
                    <a:cxn ang="0">
                      <a:pos x="66" y="49"/>
                    </a:cxn>
                    <a:cxn ang="0">
                      <a:pos x="80" y="55"/>
                    </a:cxn>
                    <a:cxn ang="0">
                      <a:pos x="116" y="33"/>
                    </a:cxn>
                    <a:cxn ang="0">
                      <a:pos x="130" y="17"/>
                    </a:cxn>
                    <a:cxn ang="0">
                      <a:pos x="138" y="11"/>
                    </a:cxn>
                    <a:cxn ang="0">
                      <a:pos x="106" y="49"/>
                    </a:cxn>
                    <a:cxn ang="0">
                      <a:pos x="84" y="67"/>
                    </a:cxn>
                    <a:cxn ang="0">
                      <a:pos x="66" y="81"/>
                    </a:cxn>
                    <a:cxn ang="0">
                      <a:pos x="48" y="103"/>
                    </a:cxn>
                    <a:cxn ang="0">
                      <a:pos x="26" y="89"/>
                    </a:cxn>
                    <a:cxn ang="0">
                      <a:pos x="20" y="87"/>
                    </a:cxn>
                    <a:cxn ang="0">
                      <a:pos x="22" y="97"/>
                    </a:cxn>
                    <a:cxn ang="0">
                      <a:pos x="0" y="97"/>
                    </a:cxn>
                    <a:cxn ang="0">
                      <a:pos x="10" y="79"/>
                    </a:cxn>
                    <a:cxn ang="0">
                      <a:pos x="26" y="61"/>
                    </a:cxn>
                  </a:cxnLst>
                  <a:rect l="0" t="0" r="r" b="b"/>
                  <a:pathLst>
                    <a:path w="138" h="103">
                      <a:moveTo>
                        <a:pt x="26" y="61"/>
                      </a:moveTo>
                      <a:cubicBezTo>
                        <a:pt x="29" y="53"/>
                        <a:pt x="33" y="51"/>
                        <a:pt x="30" y="43"/>
                      </a:cubicBezTo>
                      <a:cubicBezTo>
                        <a:pt x="33" y="27"/>
                        <a:pt x="37" y="24"/>
                        <a:pt x="50" y="33"/>
                      </a:cubicBezTo>
                      <a:cubicBezTo>
                        <a:pt x="51" y="37"/>
                        <a:pt x="53" y="41"/>
                        <a:pt x="54" y="45"/>
                      </a:cubicBezTo>
                      <a:cubicBezTo>
                        <a:pt x="55" y="49"/>
                        <a:pt x="66" y="49"/>
                        <a:pt x="66" y="49"/>
                      </a:cubicBezTo>
                      <a:cubicBezTo>
                        <a:pt x="75" y="43"/>
                        <a:pt x="77" y="45"/>
                        <a:pt x="80" y="55"/>
                      </a:cubicBezTo>
                      <a:cubicBezTo>
                        <a:pt x="92" y="47"/>
                        <a:pt x="101" y="37"/>
                        <a:pt x="116" y="33"/>
                      </a:cubicBezTo>
                      <a:cubicBezTo>
                        <a:pt x="125" y="19"/>
                        <a:pt x="120" y="24"/>
                        <a:pt x="130" y="17"/>
                      </a:cubicBezTo>
                      <a:cubicBezTo>
                        <a:pt x="134" y="11"/>
                        <a:pt x="134" y="0"/>
                        <a:pt x="138" y="11"/>
                      </a:cubicBezTo>
                      <a:cubicBezTo>
                        <a:pt x="135" y="31"/>
                        <a:pt x="126" y="45"/>
                        <a:pt x="106" y="49"/>
                      </a:cubicBezTo>
                      <a:cubicBezTo>
                        <a:pt x="97" y="55"/>
                        <a:pt x="93" y="61"/>
                        <a:pt x="84" y="67"/>
                      </a:cubicBezTo>
                      <a:cubicBezTo>
                        <a:pt x="80" y="79"/>
                        <a:pt x="79" y="79"/>
                        <a:pt x="66" y="81"/>
                      </a:cubicBezTo>
                      <a:cubicBezTo>
                        <a:pt x="60" y="90"/>
                        <a:pt x="57" y="97"/>
                        <a:pt x="48" y="103"/>
                      </a:cubicBezTo>
                      <a:cubicBezTo>
                        <a:pt x="42" y="94"/>
                        <a:pt x="37" y="93"/>
                        <a:pt x="26" y="89"/>
                      </a:cubicBezTo>
                      <a:cubicBezTo>
                        <a:pt x="24" y="88"/>
                        <a:pt x="20" y="87"/>
                        <a:pt x="20" y="87"/>
                      </a:cubicBezTo>
                      <a:cubicBezTo>
                        <a:pt x="10" y="90"/>
                        <a:pt x="14" y="94"/>
                        <a:pt x="22" y="97"/>
                      </a:cubicBezTo>
                      <a:cubicBezTo>
                        <a:pt x="14" y="103"/>
                        <a:pt x="9" y="100"/>
                        <a:pt x="0" y="97"/>
                      </a:cubicBezTo>
                      <a:cubicBezTo>
                        <a:pt x="2" y="87"/>
                        <a:pt x="1" y="82"/>
                        <a:pt x="10" y="79"/>
                      </a:cubicBezTo>
                      <a:cubicBezTo>
                        <a:pt x="15" y="63"/>
                        <a:pt x="14" y="69"/>
                        <a:pt x="26" y="6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4" name="Freeform 108"/>
                <p:cNvSpPr>
                  <a:spLocks/>
                </p:cNvSpPr>
                <p:nvPr userDrawn="1"/>
              </p:nvSpPr>
              <p:spPr bwMode="ltGray">
                <a:xfrm>
                  <a:off x="1968" y="319"/>
                  <a:ext cx="80" cy="72"/>
                </a:xfrm>
                <a:custGeom>
                  <a:avLst/>
                  <a:gdLst/>
                  <a:ahLst/>
                  <a:cxnLst>
                    <a:cxn ang="0">
                      <a:pos x="158" y="24"/>
                    </a:cxn>
                    <a:cxn ang="0">
                      <a:pos x="160" y="6"/>
                    </a:cxn>
                    <a:cxn ang="0">
                      <a:pos x="170" y="0"/>
                    </a:cxn>
                    <a:cxn ang="0">
                      <a:pos x="182" y="24"/>
                    </a:cxn>
                    <a:cxn ang="0">
                      <a:pos x="188" y="42"/>
                    </a:cxn>
                    <a:cxn ang="0">
                      <a:pos x="178" y="58"/>
                    </a:cxn>
                    <a:cxn ang="0">
                      <a:pos x="170" y="76"/>
                    </a:cxn>
                    <a:cxn ang="0">
                      <a:pos x="162" y="126"/>
                    </a:cxn>
                    <a:cxn ang="0">
                      <a:pos x="144" y="136"/>
                    </a:cxn>
                    <a:cxn ang="0">
                      <a:pos x="120" y="138"/>
                    </a:cxn>
                    <a:cxn ang="0">
                      <a:pos x="112" y="124"/>
                    </a:cxn>
                    <a:cxn ang="0">
                      <a:pos x="102" y="146"/>
                    </a:cxn>
                    <a:cxn ang="0">
                      <a:pos x="90" y="150"/>
                    </a:cxn>
                    <a:cxn ang="0">
                      <a:pos x="80" y="132"/>
                    </a:cxn>
                    <a:cxn ang="0">
                      <a:pos x="58" y="144"/>
                    </a:cxn>
                    <a:cxn ang="0">
                      <a:pos x="76" y="142"/>
                    </a:cxn>
                    <a:cxn ang="0">
                      <a:pos x="78" y="160"/>
                    </a:cxn>
                    <a:cxn ang="0">
                      <a:pos x="58" y="166"/>
                    </a:cxn>
                    <a:cxn ang="0">
                      <a:pos x="34" y="166"/>
                    </a:cxn>
                    <a:cxn ang="0">
                      <a:pos x="36" y="154"/>
                    </a:cxn>
                    <a:cxn ang="0">
                      <a:pos x="46" y="144"/>
                    </a:cxn>
                    <a:cxn ang="0">
                      <a:pos x="34" y="148"/>
                    </a:cxn>
                    <a:cxn ang="0">
                      <a:pos x="26" y="166"/>
                    </a:cxn>
                    <a:cxn ang="0">
                      <a:pos x="30" y="190"/>
                    </a:cxn>
                    <a:cxn ang="0">
                      <a:pos x="14" y="200"/>
                    </a:cxn>
                    <a:cxn ang="0">
                      <a:pos x="0" y="214"/>
                    </a:cxn>
                    <a:cxn ang="0">
                      <a:pos x="8" y="188"/>
                    </a:cxn>
                    <a:cxn ang="0">
                      <a:pos x="0" y="164"/>
                    </a:cxn>
                    <a:cxn ang="0">
                      <a:pos x="14" y="152"/>
                    </a:cxn>
                    <a:cxn ang="0">
                      <a:pos x="32" y="134"/>
                    </a:cxn>
                    <a:cxn ang="0">
                      <a:pos x="44" y="118"/>
                    </a:cxn>
                    <a:cxn ang="0">
                      <a:pos x="72" y="116"/>
                    </a:cxn>
                    <a:cxn ang="0">
                      <a:pos x="84" y="112"/>
                    </a:cxn>
                    <a:cxn ang="0">
                      <a:pos x="114" y="78"/>
                    </a:cxn>
                    <a:cxn ang="0">
                      <a:pos x="120" y="92"/>
                    </a:cxn>
                    <a:cxn ang="0">
                      <a:pos x="132" y="76"/>
                    </a:cxn>
                    <a:cxn ang="0">
                      <a:pos x="150" y="54"/>
                    </a:cxn>
                    <a:cxn ang="0">
                      <a:pos x="154" y="42"/>
                    </a:cxn>
                    <a:cxn ang="0">
                      <a:pos x="148" y="38"/>
                    </a:cxn>
                    <a:cxn ang="0">
                      <a:pos x="152" y="32"/>
                    </a:cxn>
                    <a:cxn ang="0">
                      <a:pos x="158" y="24"/>
                    </a:cxn>
                  </a:cxnLst>
                  <a:rect l="0" t="0" r="r" b="b"/>
                  <a:pathLst>
                    <a:path w="188" h="214">
                      <a:moveTo>
                        <a:pt x="158" y="24"/>
                      </a:moveTo>
                      <a:cubicBezTo>
                        <a:pt x="156" y="18"/>
                        <a:pt x="160" y="6"/>
                        <a:pt x="160" y="6"/>
                      </a:cubicBezTo>
                      <a:cubicBezTo>
                        <a:pt x="167" y="16"/>
                        <a:pt x="167" y="8"/>
                        <a:pt x="170" y="0"/>
                      </a:cubicBezTo>
                      <a:cubicBezTo>
                        <a:pt x="181" y="4"/>
                        <a:pt x="179" y="14"/>
                        <a:pt x="182" y="24"/>
                      </a:cubicBezTo>
                      <a:cubicBezTo>
                        <a:pt x="184" y="30"/>
                        <a:pt x="188" y="42"/>
                        <a:pt x="188" y="42"/>
                      </a:cubicBezTo>
                      <a:cubicBezTo>
                        <a:pt x="183" y="56"/>
                        <a:pt x="188" y="52"/>
                        <a:pt x="178" y="58"/>
                      </a:cubicBezTo>
                      <a:cubicBezTo>
                        <a:pt x="174" y="63"/>
                        <a:pt x="170" y="76"/>
                        <a:pt x="170" y="76"/>
                      </a:cubicBezTo>
                      <a:cubicBezTo>
                        <a:pt x="169" y="100"/>
                        <a:pt x="173" y="110"/>
                        <a:pt x="162" y="126"/>
                      </a:cubicBezTo>
                      <a:cubicBezTo>
                        <a:pt x="150" y="118"/>
                        <a:pt x="155" y="132"/>
                        <a:pt x="144" y="136"/>
                      </a:cubicBezTo>
                      <a:cubicBezTo>
                        <a:pt x="135" y="134"/>
                        <a:pt x="129" y="135"/>
                        <a:pt x="120" y="138"/>
                      </a:cubicBezTo>
                      <a:cubicBezTo>
                        <a:pt x="114" y="129"/>
                        <a:pt x="122" y="127"/>
                        <a:pt x="112" y="124"/>
                      </a:cubicBezTo>
                      <a:cubicBezTo>
                        <a:pt x="108" y="130"/>
                        <a:pt x="108" y="142"/>
                        <a:pt x="102" y="146"/>
                      </a:cubicBezTo>
                      <a:cubicBezTo>
                        <a:pt x="98" y="148"/>
                        <a:pt x="90" y="150"/>
                        <a:pt x="90" y="150"/>
                      </a:cubicBezTo>
                      <a:cubicBezTo>
                        <a:pt x="87" y="141"/>
                        <a:pt x="89" y="135"/>
                        <a:pt x="80" y="132"/>
                      </a:cubicBezTo>
                      <a:cubicBezTo>
                        <a:pt x="68" y="134"/>
                        <a:pt x="65" y="134"/>
                        <a:pt x="58" y="144"/>
                      </a:cubicBezTo>
                      <a:cubicBezTo>
                        <a:pt x="66" y="150"/>
                        <a:pt x="68" y="147"/>
                        <a:pt x="76" y="142"/>
                      </a:cubicBezTo>
                      <a:cubicBezTo>
                        <a:pt x="81" y="146"/>
                        <a:pt x="85" y="155"/>
                        <a:pt x="78" y="160"/>
                      </a:cubicBezTo>
                      <a:cubicBezTo>
                        <a:pt x="75" y="162"/>
                        <a:pt x="62" y="165"/>
                        <a:pt x="58" y="166"/>
                      </a:cubicBezTo>
                      <a:cubicBezTo>
                        <a:pt x="48" y="173"/>
                        <a:pt x="44" y="173"/>
                        <a:pt x="34" y="166"/>
                      </a:cubicBezTo>
                      <a:cubicBezTo>
                        <a:pt x="35" y="162"/>
                        <a:pt x="34" y="158"/>
                        <a:pt x="36" y="154"/>
                      </a:cubicBezTo>
                      <a:cubicBezTo>
                        <a:pt x="38" y="150"/>
                        <a:pt x="55" y="146"/>
                        <a:pt x="46" y="144"/>
                      </a:cubicBezTo>
                      <a:cubicBezTo>
                        <a:pt x="42" y="143"/>
                        <a:pt x="34" y="148"/>
                        <a:pt x="34" y="148"/>
                      </a:cubicBezTo>
                      <a:cubicBezTo>
                        <a:pt x="32" y="155"/>
                        <a:pt x="28" y="159"/>
                        <a:pt x="26" y="166"/>
                      </a:cubicBezTo>
                      <a:cubicBezTo>
                        <a:pt x="36" y="182"/>
                        <a:pt x="36" y="173"/>
                        <a:pt x="30" y="190"/>
                      </a:cubicBezTo>
                      <a:cubicBezTo>
                        <a:pt x="28" y="196"/>
                        <a:pt x="14" y="200"/>
                        <a:pt x="14" y="200"/>
                      </a:cubicBezTo>
                      <a:cubicBezTo>
                        <a:pt x="5" y="214"/>
                        <a:pt x="11" y="210"/>
                        <a:pt x="0" y="214"/>
                      </a:cubicBezTo>
                      <a:cubicBezTo>
                        <a:pt x="2" y="202"/>
                        <a:pt x="5" y="198"/>
                        <a:pt x="8" y="188"/>
                      </a:cubicBezTo>
                      <a:cubicBezTo>
                        <a:pt x="6" y="178"/>
                        <a:pt x="3" y="173"/>
                        <a:pt x="0" y="164"/>
                      </a:cubicBezTo>
                      <a:cubicBezTo>
                        <a:pt x="3" y="156"/>
                        <a:pt x="7" y="157"/>
                        <a:pt x="14" y="152"/>
                      </a:cubicBezTo>
                      <a:cubicBezTo>
                        <a:pt x="18" y="141"/>
                        <a:pt x="23" y="140"/>
                        <a:pt x="32" y="134"/>
                      </a:cubicBezTo>
                      <a:cubicBezTo>
                        <a:pt x="37" y="127"/>
                        <a:pt x="37" y="123"/>
                        <a:pt x="44" y="118"/>
                      </a:cubicBezTo>
                      <a:cubicBezTo>
                        <a:pt x="64" y="121"/>
                        <a:pt x="55" y="122"/>
                        <a:pt x="72" y="116"/>
                      </a:cubicBezTo>
                      <a:cubicBezTo>
                        <a:pt x="76" y="115"/>
                        <a:pt x="84" y="112"/>
                        <a:pt x="84" y="112"/>
                      </a:cubicBezTo>
                      <a:cubicBezTo>
                        <a:pt x="105" y="119"/>
                        <a:pt x="97" y="84"/>
                        <a:pt x="114" y="78"/>
                      </a:cubicBezTo>
                      <a:cubicBezTo>
                        <a:pt x="117" y="87"/>
                        <a:pt x="110" y="89"/>
                        <a:pt x="120" y="92"/>
                      </a:cubicBezTo>
                      <a:cubicBezTo>
                        <a:pt x="125" y="85"/>
                        <a:pt x="125" y="81"/>
                        <a:pt x="132" y="76"/>
                      </a:cubicBezTo>
                      <a:cubicBezTo>
                        <a:pt x="138" y="68"/>
                        <a:pt x="146" y="65"/>
                        <a:pt x="150" y="54"/>
                      </a:cubicBezTo>
                      <a:cubicBezTo>
                        <a:pt x="151" y="50"/>
                        <a:pt x="154" y="42"/>
                        <a:pt x="154" y="42"/>
                      </a:cubicBezTo>
                      <a:cubicBezTo>
                        <a:pt x="152" y="41"/>
                        <a:pt x="148" y="40"/>
                        <a:pt x="148" y="38"/>
                      </a:cubicBezTo>
                      <a:cubicBezTo>
                        <a:pt x="148" y="36"/>
                        <a:pt x="161" y="33"/>
                        <a:pt x="152" y="32"/>
                      </a:cubicBezTo>
                      <a:lnTo>
                        <a:pt x="158" y="2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5" name="Freeform 109"/>
                <p:cNvSpPr>
                  <a:spLocks/>
                </p:cNvSpPr>
                <p:nvPr userDrawn="1"/>
              </p:nvSpPr>
              <p:spPr bwMode="ltGray">
                <a:xfrm>
                  <a:off x="2022" y="340"/>
                  <a:ext cx="6" cy="4"/>
                </a:xfrm>
                <a:custGeom>
                  <a:avLst/>
                  <a:gdLst/>
                  <a:ahLst/>
                  <a:cxnLst>
                    <a:cxn ang="0">
                      <a:pos x="0" y="9"/>
                    </a:cxn>
                    <a:cxn ang="0">
                      <a:pos x="4" y="13"/>
                    </a:cxn>
                    <a:cxn ang="0">
                      <a:pos x="0" y="9"/>
                    </a:cxn>
                  </a:cxnLst>
                  <a:rect l="0" t="0" r="r" b="b"/>
                  <a:pathLst>
                    <a:path w="13" h="13">
                      <a:moveTo>
                        <a:pt x="0" y="9"/>
                      </a:moveTo>
                      <a:cubicBezTo>
                        <a:pt x="6" y="0"/>
                        <a:pt x="13" y="7"/>
                        <a:pt x="4" y="13"/>
                      </a:cubicBezTo>
                      <a:cubicBezTo>
                        <a:pt x="0" y="6"/>
                        <a:pt x="0" y="5"/>
                        <a:pt x="0"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6" name="Freeform 110"/>
                <p:cNvSpPr>
                  <a:spLocks/>
                </p:cNvSpPr>
                <p:nvPr userDrawn="1"/>
              </p:nvSpPr>
              <p:spPr bwMode="ltGray">
                <a:xfrm>
                  <a:off x="1574" y="389"/>
                  <a:ext cx="347" cy="189"/>
                </a:xfrm>
                <a:custGeom>
                  <a:avLst/>
                  <a:gdLst/>
                  <a:ahLst/>
                  <a:cxnLst>
                    <a:cxn ang="0">
                      <a:pos x="812" y="26"/>
                    </a:cxn>
                    <a:cxn ang="0">
                      <a:pos x="778" y="78"/>
                    </a:cxn>
                    <a:cxn ang="0">
                      <a:pos x="748" y="122"/>
                    </a:cxn>
                    <a:cxn ang="0">
                      <a:pos x="722" y="142"/>
                    </a:cxn>
                    <a:cxn ang="0">
                      <a:pos x="634" y="180"/>
                    </a:cxn>
                    <a:cxn ang="0">
                      <a:pos x="632" y="210"/>
                    </a:cxn>
                    <a:cxn ang="0">
                      <a:pos x="604" y="230"/>
                    </a:cxn>
                    <a:cxn ang="0">
                      <a:pos x="620" y="178"/>
                    </a:cxn>
                    <a:cxn ang="0">
                      <a:pos x="576" y="188"/>
                    </a:cxn>
                    <a:cxn ang="0">
                      <a:pos x="556" y="218"/>
                    </a:cxn>
                    <a:cxn ang="0">
                      <a:pos x="596" y="280"/>
                    </a:cxn>
                    <a:cxn ang="0">
                      <a:pos x="594" y="368"/>
                    </a:cxn>
                    <a:cxn ang="0">
                      <a:pos x="542" y="406"/>
                    </a:cxn>
                    <a:cxn ang="0">
                      <a:pos x="522" y="386"/>
                    </a:cxn>
                    <a:cxn ang="0">
                      <a:pos x="482" y="348"/>
                    </a:cxn>
                    <a:cxn ang="0">
                      <a:pos x="462" y="348"/>
                    </a:cxn>
                    <a:cxn ang="0">
                      <a:pos x="450" y="394"/>
                    </a:cxn>
                    <a:cxn ang="0">
                      <a:pos x="500" y="464"/>
                    </a:cxn>
                    <a:cxn ang="0">
                      <a:pos x="510" y="524"/>
                    </a:cxn>
                    <a:cxn ang="0">
                      <a:pos x="526" y="560"/>
                    </a:cxn>
                    <a:cxn ang="0">
                      <a:pos x="492" y="544"/>
                    </a:cxn>
                    <a:cxn ang="0">
                      <a:pos x="470" y="518"/>
                    </a:cxn>
                    <a:cxn ang="0">
                      <a:pos x="422" y="424"/>
                    </a:cxn>
                    <a:cxn ang="0">
                      <a:pos x="426" y="310"/>
                    </a:cxn>
                    <a:cxn ang="0">
                      <a:pos x="422" y="268"/>
                    </a:cxn>
                    <a:cxn ang="0">
                      <a:pos x="412" y="276"/>
                    </a:cxn>
                    <a:cxn ang="0">
                      <a:pos x="386" y="266"/>
                    </a:cxn>
                    <a:cxn ang="0">
                      <a:pos x="360" y="170"/>
                    </a:cxn>
                    <a:cxn ang="0">
                      <a:pos x="330" y="166"/>
                    </a:cxn>
                    <a:cxn ang="0">
                      <a:pos x="288" y="172"/>
                    </a:cxn>
                    <a:cxn ang="0">
                      <a:pos x="242" y="232"/>
                    </a:cxn>
                    <a:cxn ang="0">
                      <a:pos x="196" y="268"/>
                    </a:cxn>
                    <a:cxn ang="0">
                      <a:pos x="184" y="274"/>
                    </a:cxn>
                    <a:cxn ang="0">
                      <a:pos x="160" y="328"/>
                    </a:cxn>
                    <a:cxn ang="0">
                      <a:pos x="152" y="354"/>
                    </a:cxn>
                    <a:cxn ang="0">
                      <a:pos x="128" y="404"/>
                    </a:cxn>
                    <a:cxn ang="0">
                      <a:pos x="94" y="392"/>
                    </a:cxn>
                    <a:cxn ang="0">
                      <a:pos x="66" y="258"/>
                    </a:cxn>
                    <a:cxn ang="0">
                      <a:pos x="72" y="156"/>
                    </a:cxn>
                    <a:cxn ang="0">
                      <a:pos x="44" y="180"/>
                    </a:cxn>
                    <a:cxn ang="0">
                      <a:pos x="20" y="150"/>
                    </a:cxn>
                    <a:cxn ang="0">
                      <a:pos x="24" y="138"/>
                    </a:cxn>
                    <a:cxn ang="0">
                      <a:pos x="0" y="92"/>
                    </a:cxn>
                    <a:cxn ang="0">
                      <a:pos x="798" y="6"/>
                    </a:cxn>
                  </a:cxnLst>
                  <a:rect l="0" t="0" r="r" b="b"/>
                  <a:pathLst>
                    <a:path w="812" h="564">
                      <a:moveTo>
                        <a:pt x="798" y="6"/>
                      </a:moveTo>
                      <a:cubicBezTo>
                        <a:pt x="801" y="15"/>
                        <a:pt x="809" y="16"/>
                        <a:pt x="812" y="26"/>
                      </a:cubicBezTo>
                      <a:cubicBezTo>
                        <a:pt x="809" y="36"/>
                        <a:pt x="801" y="41"/>
                        <a:pt x="796" y="50"/>
                      </a:cubicBezTo>
                      <a:cubicBezTo>
                        <a:pt x="791" y="61"/>
                        <a:pt x="788" y="71"/>
                        <a:pt x="778" y="78"/>
                      </a:cubicBezTo>
                      <a:cubicBezTo>
                        <a:pt x="773" y="85"/>
                        <a:pt x="771" y="88"/>
                        <a:pt x="774" y="96"/>
                      </a:cubicBezTo>
                      <a:cubicBezTo>
                        <a:pt x="767" y="107"/>
                        <a:pt x="758" y="114"/>
                        <a:pt x="748" y="122"/>
                      </a:cubicBezTo>
                      <a:cubicBezTo>
                        <a:pt x="744" y="125"/>
                        <a:pt x="736" y="130"/>
                        <a:pt x="736" y="130"/>
                      </a:cubicBezTo>
                      <a:cubicBezTo>
                        <a:pt x="740" y="141"/>
                        <a:pt x="731" y="140"/>
                        <a:pt x="722" y="142"/>
                      </a:cubicBezTo>
                      <a:cubicBezTo>
                        <a:pt x="716" y="148"/>
                        <a:pt x="712" y="151"/>
                        <a:pt x="704" y="154"/>
                      </a:cubicBezTo>
                      <a:cubicBezTo>
                        <a:pt x="686" y="150"/>
                        <a:pt x="650" y="169"/>
                        <a:pt x="634" y="180"/>
                      </a:cubicBezTo>
                      <a:cubicBezTo>
                        <a:pt x="636" y="189"/>
                        <a:pt x="631" y="193"/>
                        <a:pt x="640" y="196"/>
                      </a:cubicBezTo>
                      <a:cubicBezTo>
                        <a:pt x="643" y="205"/>
                        <a:pt x="640" y="207"/>
                        <a:pt x="632" y="210"/>
                      </a:cubicBezTo>
                      <a:cubicBezTo>
                        <a:pt x="626" y="219"/>
                        <a:pt x="623" y="226"/>
                        <a:pt x="614" y="232"/>
                      </a:cubicBezTo>
                      <a:cubicBezTo>
                        <a:pt x="611" y="231"/>
                        <a:pt x="606" y="233"/>
                        <a:pt x="604" y="230"/>
                      </a:cubicBezTo>
                      <a:cubicBezTo>
                        <a:pt x="599" y="220"/>
                        <a:pt x="610" y="199"/>
                        <a:pt x="620" y="196"/>
                      </a:cubicBezTo>
                      <a:cubicBezTo>
                        <a:pt x="623" y="187"/>
                        <a:pt x="617" y="187"/>
                        <a:pt x="620" y="178"/>
                      </a:cubicBezTo>
                      <a:cubicBezTo>
                        <a:pt x="617" y="164"/>
                        <a:pt x="609" y="168"/>
                        <a:pt x="598" y="172"/>
                      </a:cubicBezTo>
                      <a:cubicBezTo>
                        <a:pt x="592" y="180"/>
                        <a:pt x="585" y="185"/>
                        <a:pt x="576" y="188"/>
                      </a:cubicBezTo>
                      <a:cubicBezTo>
                        <a:pt x="572" y="194"/>
                        <a:pt x="568" y="200"/>
                        <a:pt x="564" y="206"/>
                      </a:cubicBezTo>
                      <a:cubicBezTo>
                        <a:pt x="561" y="210"/>
                        <a:pt x="556" y="218"/>
                        <a:pt x="556" y="218"/>
                      </a:cubicBezTo>
                      <a:cubicBezTo>
                        <a:pt x="558" y="234"/>
                        <a:pt x="559" y="243"/>
                        <a:pt x="572" y="252"/>
                      </a:cubicBezTo>
                      <a:cubicBezTo>
                        <a:pt x="579" y="262"/>
                        <a:pt x="586" y="273"/>
                        <a:pt x="596" y="280"/>
                      </a:cubicBezTo>
                      <a:cubicBezTo>
                        <a:pt x="598" y="286"/>
                        <a:pt x="602" y="298"/>
                        <a:pt x="602" y="298"/>
                      </a:cubicBezTo>
                      <a:cubicBezTo>
                        <a:pt x="601" y="308"/>
                        <a:pt x="599" y="361"/>
                        <a:pt x="594" y="368"/>
                      </a:cubicBezTo>
                      <a:cubicBezTo>
                        <a:pt x="590" y="374"/>
                        <a:pt x="576" y="378"/>
                        <a:pt x="570" y="382"/>
                      </a:cubicBezTo>
                      <a:cubicBezTo>
                        <a:pt x="563" y="393"/>
                        <a:pt x="550" y="396"/>
                        <a:pt x="542" y="406"/>
                      </a:cubicBezTo>
                      <a:cubicBezTo>
                        <a:pt x="536" y="413"/>
                        <a:pt x="539" y="417"/>
                        <a:pt x="530" y="420"/>
                      </a:cubicBezTo>
                      <a:cubicBezTo>
                        <a:pt x="526" y="408"/>
                        <a:pt x="538" y="391"/>
                        <a:pt x="522" y="386"/>
                      </a:cubicBezTo>
                      <a:cubicBezTo>
                        <a:pt x="516" y="377"/>
                        <a:pt x="510" y="364"/>
                        <a:pt x="502" y="356"/>
                      </a:cubicBezTo>
                      <a:cubicBezTo>
                        <a:pt x="497" y="341"/>
                        <a:pt x="505" y="360"/>
                        <a:pt x="482" y="348"/>
                      </a:cubicBezTo>
                      <a:cubicBezTo>
                        <a:pt x="478" y="346"/>
                        <a:pt x="478" y="339"/>
                        <a:pt x="474" y="336"/>
                      </a:cubicBezTo>
                      <a:cubicBezTo>
                        <a:pt x="470" y="323"/>
                        <a:pt x="466" y="342"/>
                        <a:pt x="462" y="348"/>
                      </a:cubicBezTo>
                      <a:cubicBezTo>
                        <a:pt x="460" y="358"/>
                        <a:pt x="456" y="363"/>
                        <a:pt x="454" y="374"/>
                      </a:cubicBezTo>
                      <a:cubicBezTo>
                        <a:pt x="457" y="383"/>
                        <a:pt x="455" y="387"/>
                        <a:pt x="450" y="394"/>
                      </a:cubicBezTo>
                      <a:cubicBezTo>
                        <a:pt x="454" y="399"/>
                        <a:pt x="464" y="411"/>
                        <a:pt x="466" y="418"/>
                      </a:cubicBezTo>
                      <a:cubicBezTo>
                        <a:pt x="474" y="443"/>
                        <a:pt x="472" y="458"/>
                        <a:pt x="500" y="464"/>
                      </a:cubicBezTo>
                      <a:cubicBezTo>
                        <a:pt x="507" y="469"/>
                        <a:pt x="510" y="474"/>
                        <a:pt x="516" y="480"/>
                      </a:cubicBezTo>
                      <a:cubicBezTo>
                        <a:pt x="511" y="494"/>
                        <a:pt x="513" y="509"/>
                        <a:pt x="510" y="524"/>
                      </a:cubicBezTo>
                      <a:cubicBezTo>
                        <a:pt x="512" y="537"/>
                        <a:pt x="511" y="541"/>
                        <a:pt x="522" y="548"/>
                      </a:cubicBezTo>
                      <a:cubicBezTo>
                        <a:pt x="523" y="552"/>
                        <a:pt x="525" y="556"/>
                        <a:pt x="526" y="560"/>
                      </a:cubicBezTo>
                      <a:cubicBezTo>
                        <a:pt x="527" y="564"/>
                        <a:pt x="514" y="556"/>
                        <a:pt x="514" y="556"/>
                      </a:cubicBezTo>
                      <a:cubicBezTo>
                        <a:pt x="502" y="564"/>
                        <a:pt x="501" y="551"/>
                        <a:pt x="492" y="544"/>
                      </a:cubicBezTo>
                      <a:cubicBezTo>
                        <a:pt x="488" y="541"/>
                        <a:pt x="480" y="536"/>
                        <a:pt x="480" y="536"/>
                      </a:cubicBezTo>
                      <a:cubicBezTo>
                        <a:pt x="471" y="522"/>
                        <a:pt x="474" y="529"/>
                        <a:pt x="470" y="518"/>
                      </a:cubicBezTo>
                      <a:cubicBezTo>
                        <a:pt x="467" y="491"/>
                        <a:pt x="461" y="446"/>
                        <a:pt x="436" y="430"/>
                      </a:cubicBezTo>
                      <a:cubicBezTo>
                        <a:pt x="428" y="433"/>
                        <a:pt x="425" y="433"/>
                        <a:pt x="422" y="424"/>
                      </a:cubicBezTo>
                      <a:cubicBezTo>
                        <a:pt x="427" y="404"/>
                        <a:pt x="432" y="383"/>
                        <a:pt x="438" y="364"/>
                      </a:cubicBezTo>
                      <a:cubicBezTo>
                        <a:pt x="436" y="343"/>
                        <a:pt x="431" y="330"/>
                        <a:pt x="426" y="310"/>
                      </a:cubicBezTo>
                      <a:cubicBezTo>
                        <a:pt x="429" y="302"/>
                        <a:pt x="425" y="300"/>
                        <a:pt x="422" y="292"/>
                      </a:cubicBezTo>
                      <a:cubicBezTo>
                        <a:pt x="424" y="282"/>
                        <a:pt x="428" y="277"/>
                        <a:pt x="422" y="268"/>
                      </a:cubicBezTo>
                      <a:cubicBezTo>
                        <a:pt x="420" y="269"/>
                        <a:pt x="418" y="269"/>
                        <a:pt x="416" y="270"/>
                      </a:cubicBezTo>
                      <a:cubicBezTo>
                        <a:pt x="414" y="272"/>
                        <a:pt x="414" y="275"/>
                        <a:pt x="412" y="276"/>
                      </a:cubicBezTo>
                      <a:cubicBezTo>
                        <a:pt x="408" y="278"/>
                        <a:pt x="400" y="280"/>
                        <a:pt x="400" y="280"/>
                      </a:cubicBezTo>
                      <a:cubicBezTo>
                        <a:pt x="394" y="274"/>
                        <a:pt x="389" y="274"/>
                        <a:pt x="386" y="266"/>
                      </a:cubicBezTo>
                      <a:cubicBezTo>
                        <a:pt x="391" y="251"/>
                        <a:pt x="379" y="206"/>
                        <a:pt x="364" y="196"/>
                      </a:cubicBezTo>
                      <a:cubicBezTo>
                        <a:pt x="357" y="186"/>
                        <a:pt x="358" y="182"/>
                        <a:pt x="360" y="170"/>
                      </a:cubicBezTo>
                      <a:cubicBezTo>
                        <a:pt x="358" y="160"/>
                        <a:pt x="356" y="147"/>
                        <a:pt x="346" y="144"/>
                      </a:cubicBezTo>
                      <a:cubicBezTo>
                        <a:pt x="343" y="154"/>
                        <a:pt x="338" y="160"/>
                        <a:pt x="330" y="166"/>
                      </a:cubicBezTo>
                      <a:cubicBezTo>
                        <a:pt x="323" y="164"/>
                        <a:pt x="308" y="160"/>
                        <a:pt x="308" y="160"/>
                      </a:cubicBezTo>
                      <a:cubicBezTo>
                        <a:pt x="296" y="162"/>
                        <a:pt x="297" y="166"/>
                        <a:pt x="288" y="172"/>
                      </a:cubicBezTo>
                      <a:cubicBezTo>
                        <a:pt x="284" y="185"/>
                        <a:pt x="282" y="191"/>
                        <a:pt x="268" y="196"/>
                      </a:cubicBezTo>
                      <a:cubicBezTo>
                        <a:pt x="264" y="200"/>
                        <a:pt x="243" y="231"/>
                        <a:pt x="242" y="232"/>
                      </a:cubicBezTo>
                      <a:cubicBezTo>
                        <a:pt x="231" y="239"/>
                        <a:pt x="215" y="247"/>
                        <a:pt x="206" y="256"/>
                      </a:cubicBezTo>
                      <a:cubicBezTo>
                        <a:pt x="202" y="260"/>
                        <a:pt x="200" y="265"/>
                        <a:pt x="196" y="268"/>
                      </a:cubicBezTo>
                      <a:cubicBezTo>
                        <a:pt x="194" y="269"/>
                        <a:pt x="192" y="269"/>
                        <a:pt x="190" y="270"/>
                      </a:cubicBezTo>
                      <a:cubicBezTo>
                        <a:pt x="188" y="271"/>
                        <a:pt x="186" y="272"/>
                        <a:pt x="184" y="274"/>
                      </a:cubicBezTo>
                      <a:cubicBezTo>
                        <a:pt x="180" y="278"/>
                        <a:pt x="172" y="286"/>
                        <a:pt x="172" y="286"/>
                      </a:cubicBezTo>
                      <a:cubicBezTo>
                        <a:pt x="167" y="300"/>
                        <a:pt x="165" y="314"/>
                        <a:pt x="160" y="328"/>
                      </a:cubicBezTo>
                      <a:cubicBezTo>
                        <a:pt x="158" y="335"/>
                        <a:pt x="156" y="341"/>
                        <a:pt x="154" y="348"/>
                      </a:cubicBezTo>
                      <a:cubicBezTo>
                        <a:pt x="153" y="350"/>
                        <a:pt x="152" y="354"/>
                        <a:pt x="152" y="354"/>
                      </a:cubicBezTo>
                      <a:cubicBezTo>
                        <a:pt x="152" y="359"/>
                        <a:pt x="156" y="384"/>
                        <a:pt x="146" y="392"/>
                      </a:cubicBezTo>
                      <a:cubicBezTo>
                        <a:pt x="141" y="397"/>
                        <a:pt x="128" y="404"/>
                        <a:pt x="128" y="404"/>
                      </a:cubicBezTo>
                      <a:cubicBezTo>
                        <a:pt x="125" y="412"/>
                        <a:pt x="122" y="421"/>
                        <a:pt x="114" y="424"/>
                      </a:cubicBezTo>
                      <a:cubicBezTo>
                        <a:pt x="100" y="419"/>
                        <a:pt x="97" y="405"/>
                        <a:pt x="94" y="392"/>
                      </a:cubicBezTo>
                      <a:cubicBezTo>
                        <a:pt x="86" y="362"/>
                        <a:pt x="82" y="332"/>
                        <a:pt x="72" y="302"/>
                      </a:cubicBezTo>
                      <a:cubicBezTo>
                        <a:pt x="71" y="281"/>
                        <a:pt x="70" y="275"/>
                        <a:pt x="66" y="258"/>
                      </a:cubicBezTo>
                      <a:cubicBezTo>
                        <a:pt x="66" y="251"/>
                        <a:pt x="68" y="219"/>
                        <a:pt x="64" y="208"/>
                      </a:cubicBezTo>
                      <a:cubicBezTo>
                        <a:pt x="70" y="191"/>
                        <a:pt x="66" y="173"/>
                        <a:pt x="72" y="156"/>
                      </a:cubicBezTo>
                      <a:cubicBezTo>
                        <a:pt x="66" y="139"/>
                        <a:pt x="60" y="168"/>
                        <a:pt x="56" y="172"/>
                      </a:cubicBezTo>
                      <a:cubicBezTo>
                        <a:pt x="53" y="175"/>
                        <a:pt x="44" y="180"/>
                        <a:pt x="44" y="180"/>
                      </a:cubicBezTo>
                      <a:cubicBezTo>
                        <a:pt x="35" y="177"/>
                        <a:pt x="28" y="173"/>
                        <a:pt x="24" y="162"/>
                      </a:cubicBezTo>
                      <a:cubicBezTo>
                        <a:pt x="23" y="158"/>
                        <a:pt x="20" y="150"/>
                        <a:pt x="20" y="150"/>
                      </a:cubicBezTo>
                      <a:cubicBezTo>
                        <a:pt x="30" y="148"/>
                        <a:pt x="30" y="143"/>
                        <a:pt x="38" y="138"/>
                      </a:cubicBezTo>
                      <a:cubicBezTo>
                        <a:pt x="35" y="128"/>
                        <a:pt x="31" y="133"/>
                        <a:pt x="24" y="138"/>
                      </a:cubicBezTo>
                      <a:cubicBezTo>
                        <a:pt x="15" y="135"/>
                        <a:pt x="15" y="132"/>
                        <a:pt x="18" y="124"/>
                      </a:cubicBezTo>
                      <a:cubicBezTo>
                        <a:pt x="11" y="114"/>
                        <a:pt x="9" y="101"/>
                        <a:pt x="0" y="92"/>
                      </a:cubicBezTo>
                      <a:lnTo>
                        <a:pt x="76" y="0"/>
                      </a:lnTo>
                      <a:lnTo>
                        <a:pt x="798" y="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7" name="Freeform 111"/>
                <p:cNvSpPr>
                  <a:spLocks/>
                </p:cNvSpPr>
                <p:nvPr userDrawn="1"/>
              </p:nvSpPr>
              <p:spPr bwMode="ltGray">
                <a:xfrm>
                  <a:off x="1634" y="520"/>
                  <a:ext cx="19" cy="29"/>
                </a:xfrm>
                <a:custGeom>
                  <a:avLst/>
                  <a:gdLst/>
                  <a:ahLst/>
                  <a:cxnLst>
                    <a:cxn ang="0">
                      <a:pos x="7" y="11"/>
                    </a:cxn>
                    <a:cxn ang="0">
                      <a:pos x="17" y="3"/>
                    </a:cxn>
                    <a:cxn ang="0">
                      <a:pos x="37" y="33"/>
                    </a:cxn>
                    <a:cxn ang="0">
                      <a:pos x="19" y="85"/>
                    </a:cxn>
                    <a:cxn ang="0">
                      <a:pos x="1" y="69"/>
                    </a:cxn>
                    <a:cxn ang="0">
                      <a:pos x="7" y="11"/>
                    </a:cxn>
                  </a:cxnLst>
                  <a:rect l="0" t="0" r="r" b="b"/>
                  <a:pathLst>
                    <a:path w="43" h="85">
                      <a:moveTo>
                        <a:pt x="7" y="11"/>
                      </a:moveTo>
                      <a:cubicBezTo>
                        <a:pt x="4" y="2"/>
                        <a:pt x="9" y="0"/>
                        <a:pt x="17" y="3"/>
                      </a:cubicBezTo>
                      <a:cubicBezTo>
                        <a:pt x="24" y="13"/>
                        <a:pt x="28" y="24"/>
                        <a:pt x="37" y="33"/>
                      </a:cubicBezTo>
                      <a:cubicBezTo>
                        <a:pt x="43" y="52"/>
                        <a:pt x="40" y="78"/>
                        <a:pt x="19" y="85"/>
                      </a:cubicBezTo>
                      <a:cubicBezTo>
                        <a:pt x="6" y="81"/>
                        <a:pt x="5" y="81"/>
                        <a:pt x="1" y="69"/>
                      </a:cubicBezTo>
                      <a:cubicBezTo>
                        <a:pt x="2" y="66"/>
                        <a:pt x="0" y="4"/>
                        <a:pt x="7"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8" name="Freeform 112"/>
                <p:cNvSpPr>
                  <a:spLocks/>
                </p:cNvSpPr>
                <p:nvPr userDrawn="1"/>
              </p:nvSpPr>
              <p:spPr bwMode="ltGray">
                <a:xfrm>
                  <a:off x="1900" y="421"/>
                  <a:ext cx="18" cy="24"/>
                </a:xfrm>
                <a:custGeom>
                  <a:avLst/>
                  <a:gdLst/>
                  <a:ahLst/>
                  <a:cxnLst>
                    <a:cxn ang="0">
                      <a:pos x="13" y="28"/>
                    </a:cxn>
                    <a:cxn ang="0">
                      <a:pos x="29" y="2"/>
                    </a:cxn>
                    <a:cxn ang="0">
                      <a:pos x="43" y="4"/>
                    </a:cxn>
                    <a:cxn ang="0">
                      <a:pos x="39" y="26"/>
                    </a:cxn>
                    <a:cxn ang="0">
                      <a:pos x="13" y="74"/>
                    </a:cxn>
                    <a:cxn ang="0">
                      <a:pos x="7" y="60"/>
                    </a:cxn>
                    <a:cxn ang="0">
                      <a:pos x="3" y="36"/>
                    </a:cxn>
                    <a:cxn ang="0">
                      <a:pos x="13" y="28"/>
                    </a:cxn>
                  </a:cxnLst>
                  <a:rect l="0" t="0" r="r" b="b"/>
                  <a:pathLst>
                    <a:path w="44" h="74">
                      <a:moveTo>
                        <a:pt x="13" y="28"/>
                      </a:moveTo>
                      <a:cubicBezTo>
                        <a:pt x="15" y="13"/>
                        <a:pt x="14" y="7"/>
                        <a:pt x="29" y="2"/>
                      </a:cubicBezTo>
                      <a:cubicBezTo>
                        <a:pt x="34" y="3"/>
                        <a:pt x="40" y="0"/>
                        <a:pt x="43" y="4"/>
                      </a:cubicBezTo>
                      <a:cubicBezTo>
                        <a:pt x="44" y="6"/>
                        <a:pt x="41" y="21"/>
                        <a:pt x="39" y="26"/>
                      </a:cubicBezTo>
                      <a:cubicBezTo>
                        <a:pt x="31" y="43"/>
                        <a:pt x="30" y="63"/>
                        <a:pt x="13" y="74"/>
                      </a:cubicBezTo>
                      <a:cubicBezTo>
                        <a:pt x="4" y="71"/>
                        <a:pt x="4" y="68"/>
                        <a:pt x="7" y="60"/>
                      </a:cubicBezTo>
                      <a:cubicBezTo>
                        <a:pt x="5" y="50"/>
                        <a:pt x="0" y="46"/>
                        <a:pt x="3" y="36"/>
                      </a:cubicBezTo>
                      <a:cubicBezTo>
                        <a:pt x="4" y="32"/>
                        <a:pt x="8" y="23"/>
                        <a:pt x="1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69" name="Freeform 113"/>
                <p:cNvSpPr>
                  <a:spLocks/>
                </p:cNvSpPr>
                <p:nvPr userDrawn="1"/>
              </p:nvSpPr>
              <p:spPr bwMode="ltGray">
                <a:xfrm>
                  <a:off x="1951" y="409"/>
                  <a:ext cx="9" cy="10"/>
                </a:xfrm>
                <a:custGeom>
                  <a:avLst/>
                  <a:gdLst/>
                  <a:ahLst/>
                  <a:cxnLst>
                    <a:cxn ang="0">
                      <a:pos x="7" y="16"/>
                    </a:cxn>
                    <a:cxn ang="0">
                      <a:pos x="5" y="30"/>
                    </a:cxn>
                    <a:cxn ang="0">
                      <a:pos x="7" y="16"/>
                    </a:cxn>
                  </a:cxnLst>
                  <a:rect l="0" t="0" r="r" b="b"/>
                  <a:pathLst>
                    <a:path w="20" h="30">
                      <a:moveTo>
                        <a:pt x="7" y="16"/>
                      </a:moveTo>
                      <a:cubicBezTo>
                        <a:pt x="18" y="0"/>
                        <a:pt x="20" y="20"/>
                        <a:pt x="5" y="30"/>
                      </a:cubicBezTo>
                      <a:cubicBezTo>
                        <a:pt x="0" y="23"/>
                        <a:pt x="1" y="22"/>
                        <a:pt x="7"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0" name="Freeform 114"/>
                <p:cNvSpPr>
                  <a:spLocks/>
                </p:cNvSpPr>
                <p:nvPr userDrawn="1"/>
              </p:nvSpPr>
              <p:spPr bwMode="ltGray">
                <a:xfrm>
                  <a:off x="1021" y="314"/>
                  <a:ext cx="432" cy="354"/>
                </a:xfrm>
                <a:custGeom>
                  <a:avLst/>
                  <a:gdLst/>
                  <a:ahLst/>
                  <a:cxnLst>
                    <a:cxn ang="0">
                      <a:pos x="481" y="464"/>
                    </a:cxn>
                    <a:cxn ang="0">
                      <a:pos x="486" y="451"/>
                    </a:cxn>
                    <a:cxn ang="0">
                      <a:pos x="500" y="413"/>
                    </a:cxn>
                    <a:cxn ang="0">
                      <a:pos x="309" y="287"/>
                    </a:cxn>
                    <a:cxn ang="0">
                      <a:pos x="282" y="346"/>
                    </a:cxn>
                    <a:cxn ang="0">
                      <a:pos x="303" y="556"/>
                    </a:cxn>
                    <a:cxn ang="0">
                      <a:pos x="282" y="494"/>
                    </a:cxn>
                    <a:cxn ang="0">
                      <a:pos x="242" y="439"/>
                    </a:cxn>
                    <a:cxn ang="0">
                      <a:pos x="245" y="413"/>
                    </a:cxn>
                    <a:cxn ang="0">
                      <a:pos x="247" y="394"/>
                    </a:cxn>
                    <a:cxn ang="0">
                      <a:pos x="220" y="375"/>
                    </a:cxn>
                    <a:cxn ang="0">
                      <a:pos x="194" y="346"/>
                    </a:cxn>
                    <a:cxn ang="0">
                      <a:pos x="148" y="354"/>
                    </a:cxn>
                    <a:cxn ang="0">
                      <a:pos x="126" y="365"/>
                    </a:cxn>
                    <a:cxn ang="0">
                      <a:pos x="78" y="365"/>
                    </a:cxn>
                    <a:cxn ang="0">
                      <a:pos x="22" y="312"/>
                    </a:cxn>
                    <a:cxn ang="0">
                      <a:pos x="11" y="295"/>
                    </a:cxn>
                    <a:cxn ang="0">
                      <a:pos x="0" y="264"/>
                    </a:cxn>
                    <a:cxn ang="0">
                      <a:pos x="24" y="213"/>
                    </a:cxn>
                    <a:cxn ang="0">
                      <a:pos x="32" y="181"/>
                    </a:cxn>
                    <a:cxn ang="0">
                      <a:pos x="51" y="143"/>
                    </a:cxn>
                    <a:cxn ang="0">
                      <a:pos x="81" y="116"/>
                    </a:cxn>
                    <a:cxn ang="0">
                      <a:pos x="167" y="67"/>
                    </a:cxn>
                    <a:cxn ang="0">
                      <a:pos x="220" y="30"/>
                    </a:cxn>
                    <a:cxn ang="0">
                      <a:pos x="258" y="6"/>
                    </a:cxn>
                    <a:cxn ang="0">
                      <a:pos x="363" y="2"/>
                    </a:cxn>
                    <a:cxn ang="0">
                      <a:pos x="398" y="0"/>
                    </a:cxn>
                    <a:cxn ang="0">
                      <a:pos x="384" y="34"/>
                    </a:cxn>
                    <a:cxn ang="0">
                      <a:pos x="443" y="84"/>
                    </a:cxn>
                    <a:cxn ang="0">
                      <a:pos x="497" y="74"/>
                    </a:cxn>
                    <a:cxn ang="0">
                      <a:pos x="529" y="82"/>
                    </a:cxn>
                    <a:cxn ang="0">
                      <a:pos x="559" y="97"/>
                    </a:cxn>
                    <a:cxn ang="0">
                      <a:pos x="572" y="188"/>
                    </a:cxn>
                    <a:cxn ang="0">
                      <a:pos x="572" y="240"/>
                    </a:cxn>
                    <a:cxn ang="0">
                      <a:pos x="599" y="283"/>
                    </a:cxn>
                    <a:cxn ang="0">
                      <a:pos x="645" y="300"/>
                    </a:cxn>
                    <a:cxn ang="0">
                      <a:pos x="680" y="295"/>
                    </a:cxn>
                    <a:cxn ang="0">
                      <a:pos x="664" y="340"/>
                    </a:cxn>
                    <a:cxn ang="0">
                      <a:pos x="599" y="407"/>
                    </a:cxn>
                    <a:cxn ang="0">
                      <a:pos x="548" y="485"/>
                    </a:cxn>
                    <a:cxn ang="0">
                      <a:pos x="556" y="508"/>
                    </a:cxn>
                    <a:cxn ang="0">
                      <a:pos x="435" y="556"/>
                    </a:cxn>
                  </a:cxnLst>
                  <a:rect l="0" t="0" r="r" b="b"/>
                  <a:pathLst>
                    <a:path w="682" h="557">
                      <a:moveTo>
                        <a:pt x="435" y="556"/>
                      </a:moveTo>
                      <a:lnTo>
                        <a:pt x="481" y="464"/>
                      </a:lnTo>
                      <a:lnTo>
                        <a:pt x="473" y="449"/>
                      </a:lnTo>
                      <a:lnTo>
                        <a:pt x="486" y="451"/>
                      </a:lnTo>
                      <a:lnTo>
                        <a:pt x="495" y="441"/>
                      </a:lnTo>
                      <a:lnTo>
                        <a:pt x="500" y="413"/>
                      </a:lnTo>
                      <a:lnTo>
                        <a:pt x="500" y="371"/>
                      </a:lnTo>
                      <a:lnTo>
                        <a:pt x="309" y="287"/>
                      </a:lnTo>
                      <a:lnTo>
                        <a:pt x="296" y="308"/>
                      </a:lnTo>
                      <a:lnTo>
                        <a:pt x="282" y="346"/>
                      </a:lnTo>
                      <a:lnTo>
                        <a:pt x="396" y="557"/>
                      </a:lnTo>
                      <a:lnTo>
                        <a:pt x="303" y="556"/>
                      </a:lnTo>
                      <a:lnTo>
                        <a:pt x="304" y="536"/>
                      </a:lnTo>
                      <a:cubicBezTo>
                        <a:pt x="284" y="520"/>
                        <a:pt x="296" y="510"/>
                        <a:pt x="282" y="494"/>
                      </a:cubicBezTo>
                      <a:cubicBezTo>
                        <a:pt x="276" y="475"/>
                        <a:pt x="267" y="468"/>
                        <a:pt x="253" y="451"/>
                      </a:cubicBezTo>
                      <a:cubicBezTo>
                        <a:pt x="249" y="447"/>
                        <a:pt x="245" y="443"/>
                        <a:pt x="242" y="439"/>
                      </a:cubicBezTo>
                      <a:lnTo>
                        <a:pt x="237" y="432"/>
                      </a:lnTo>
                      <a:cubicBezTo>
                        <a:pt x="237" y="432"/>
                        <a:pt x="245" y="413"/>
                        <a:pt x="245" y="413"/>
                      </a:cubicBezTo>
                      <a:cubicBezTo>
                        <a:pt x="247" y="409"/>
                        <a:pt x="250" y="401"/>
                        <a:pt x="250" y="401"/>
                      </a:cubicBezTo>
                      <a:cubicBezTo>
                        <a:pt x="249" y="399"/>
                        <a:pt x="247" y="397"/>
                        <a:pt x="247" y="394"/>
                      </a:cubicBezTo>
                      <a:cubicBezTo>
                        <a:pt x="248" y="390"/>
                        <a:pt x="253" y="382"/>
                        <a:pt x="253" y="382"/>
                      </a:cubicBezTo>
                      <a:cubicBezTo>
                        <a:pt x="243" y="370"/>
                        <a:pt x="237" y="371"/>
                        <a:pt x="220" y="375"/>
                      </a:cubicBezTo>
                      <a:cubicBezTo>
                        <a:pt x="217" y="371"/>
                        <a:pt x="210" y="369"/>
                        <a:pt x="207" y="365"/>
                      </a:cubicBezTo>
                      <a:cubicBezTo>
                        <a:pt x="185" y="337"/>
                        <a:pt x="216" y="363"/>
                        <a:pt x="194" y="346"/>
                      </a:cubicBezTo>
                      <a:cubicBezTo>
                        <a:pt x="167" y="349"/>
                        <a:pt x="179" y="346"/>
                        <a:pt x="156" y="352"/>
                      </a:cubicBezTo>
                      <a:cubicBezTo>
                        <a:pt x="153" y="353"/>
                        <a:pt x="148" y="354"/>
                        <a:pt x="148" y="354"/>
                      </a:cubicBezTo>
                      <a:cubicBezTo>
                        <a:pt x="146" y="356"/>
                        <a:pt x="145" y="359"/>
                        <a:pt x="142" y="361"/>
                      </a:cubicBezTo>
                      <a:cubicBezTo>
                        <a:pt x="138" y="363"/>
                        <a:pt x="126" y="365"/>
                        <a:pt x="126" y="365"/>
                      </a:cubicBezTo>
                      <a:cubicBezTo>
                        <a:pt x="105" y="354"/>
                        <a:pt x="116" y="355"/>
                        <a:pt x="94" y="361"/>
                      </a:cubicBezTo>
                      <a:cubicBezTo>
                        <a:pt x="89" y="362"/>
                        <a:pt x="78" y="365"/>
                        <a:pt x="78" y="365"/>
                      </a:cubicBezTo>
                      <a:cubicBezTo>
                        <a:pt x="62" y="383"/>
                        <a:pt x="46" y="346"/>
                        <a:pt x="35" y="337"/>
                      </a:cubicBezTo>
                      <a:cubicBezTo>
                        <a:pt x="32" y="330"/>
                        <a:pt x="24" y="320"/>
                        <a:pt x="22" y="312"/>
                      </a:cubicBezTo>
                      <a:cubicBezTo>
                        <a:pt x="20" y="308"/>
                        <a:pt x="22" y="303"/>
                        <a:pt x="19" y="300"/>
                      </a:cubicBezTo>
                      <a:cubicBezTo>
                        <a:pt x="17" y="297"/>
                        <a:pt x="13" y="297"/>
                        <a:pt x="11" y="295"/>
                      </a:cubicBezTo>
                      <a:cubicBezTo>
                        <a:pt x="3" y="277"/>
                        <a:pt x="15" y="306"/>
                        <a:pt x="5" y="276"/>
                      </a:cubicBezTo>
                      <a:cubicBezTo>
                        <a:pt x="4" y="272"/>
                        <a:pt x="0" y="264"/>
                        <a:pt x="0" y="264"/>
                      </a:cubicBezTo>
                      <a:cubicBezTo>
                        <a:pt x="3" y="253"/>
                        <a:pt x="2" y="248"/>
                        <a:pt x="13" y="243"/>
                      </a:cubicBezTo>
                      <a:cubicBezTo>
                        <a:pt x="20" y="221"/>
                        <a:pt x="17" y="231"/>
                        <a:pt x="24" y="213"/>
                      </a:cubicBezTo>
                      <a:cubicBezTo>
                        <a:pt x="26" y="209"/>
                        <a:pt x="30" y="200"/>
                        <a:pt x="30" y="200"/>
                      </a:cubicBezTo>
                      <a:cubicBezTo>
                        <a:pt x="26" y="192"/>
                        <a:pt x="24" y="191"/>
                        <a:pt x="32" y="181"/>
                      </a:cubicBezTo>
                      <a:cubicBezTo>
                        <a:pt x="36" y="177"/>
                        <a:pt x="43" y="169"/>
                        <a:pt x="43" y="169"/>
                      </a:cubicBezTo>
                      <a:cubicBezTo>
                        <a:pt x="37" y="155"/>
                        <a:pt x="36" y="153"/>
                        <a:pt x="51" y="143"/>
                      </a:cubicBezTo>
                      <a:cubicBezTo>
                        <a:pt x="56" y="140"/>
                        <a:pt x="67" y="135"/>
                        <a:pt x="67" y="135"/>
                      </a:cubicBezTo>
                      <a:cubicBezTo>
                        <a:pt x="73" y="129"/>
                        <a:pt x="75" y="122"/>
                        <a:pt x="81" y="116"/>
                      </a:cubicBezTo>
                      <a:cubicBezTo>
                        <a:pt x="89" y="107"/>
                        <a:pt x="102" y="105"/>
                        <a:pt x="113" y="99"/>
                      </a:cubicBezTo>
                      <a:cubicBezTo>
                        <a:pt x="125" y="85"/>
                        <a:pt x="149" y="76"/>
                        <a:pt x="167" y="67"/>
                      </a:cubicBezTo>
                      <a:cubicBezTo>
                        <a:pt x="174" y="59"/>
                        <a:pt x="175" y="50"/>
                        <a:pt x="188" y="46"/>
                      </a:cubicBezTo>
                      <a:cubicBezTo>
                        <a:pt x="198" y="39"/>
                        <a:pt x="208" y="36"/>
                        <a:pt x="220" y="30"/>
                      </a:cubicBezTo>
                      <a:cubicBezTo>
                        <a:pt x="223" y="28"/>
                        <a:pt x="228" y="25"/>
                        <a:pt x="228" y="25"/>
                      </a:cubicBezTo>
                      <a:cubicBezTo>
                        <a:pt x="237" y="16"/>
                        <a:pt x="245" y="10"/>
                        <a:pt x="258" y="6"/>
                      </a:cubicBezTo>
                      <a:cubicBezTo>
                        <a:pt x="269" y="31"/>
                        <a:pt x="301" y="6"/>
                        <a:pt x="320" y="4"/>
                      </a:cubicBezTo>
                      <a:cubicBezTo>
                        <a:pt x="334" y="3"/>
                        <a:pt x="349" y="3"/>
                        <a:pt x="363" y="2"/>
                      </a:cubicBezTo>
                      <a:cubicBezTo>
                        <a:pt x="369" y="3"/>
                        <a:pt x="376" y="5"/>
                        <a:pt x="382" y="4"/>
                      </a:cubicBezTo>
                      <a:cubicBezTo>
                        <a:pt x="387" y="4"/>
                        <a:pt x="398" y="0"/>
                        <a:pt x="398" y="0"/>
                      </a:cubicBezTo>
                      <a:cubicBezTo>
                        <a:pt x="415" y="8"/>
                        <a:pt x="406" y="16"/>
                        <a:pt x="400" y="30"/>
                      </a:cubicBezTo>
                      <a:cubicBezTo>
                        <a:pt x="398" y="34"/>
                        <a:pt x="384" y="34"/>
                        <a:pt x="384" y="34"/>
                      </a:cubicBezTo>
                      <a:cubicBezTo>
                        <a:pt x="379" y="47"/>
                        <a:pt x="398" y="51"/>
                        <a:pt x="411" y="55"/>
                      </a:cubicBezTo>
                      <a:cubicBezTo>
                        <a:pt x="419" y="72"/>
                        <a:pt x="421" y="79"/>
                        <a:pt x="443" y="84"/>
                      </a:cubicBezTo>
                      <a:cubicBezTo>
                        <a:pt x="461" y="71"/>
                        <a:pt x="435" y="65"/>
                        <a:pt x="468" y="57"/>
                      </a:cubicBezTo>
                      <a:cubicBezTo>
                        <a:pt x="482" y="61"/>
                        <a:pt x="485" y="70"/>
                        <a:pt x="497" y="74"/>
                      </a:cubicBezTo>
                      <a:cubicBezTo>
                        <a:pt x="505" y="76"/>
                        <a:pt x="513" y="78"/>
                        <a:pt x="521" y="80"/>
                      </a:cubicBezTo>
                      <a:cubicBezTo>
                        <a:pt x="524" y="81"/>
                        <a:pt x="529" y="82"/>
                        <a:pt x="529" y="82"/>
                      </a:cubicBezTo>
                      <a:cubicBezTo>
                        <a:pt x="547" y="78"/>
                        <a:pt x="547" y="76"/>
                        <a:pt x="562" y="84"/>
                      </a:cubicBezTo>
                      <a:cubicBezTo>
                        <a:pt x="566" y="95"/>
                        <a:pt x="565" y="86"/>
                        <a:pt x="559" y="97"/>
                      </a:cubicBezTo>
                      <a:cubicBezTo>
                        <a:pt x="557" y="101"/>
                        <a:pt x="554" y="110"/>
                        <a:pt x="554" y="110"/>
                      </a:cubicBezTo>
                      <a:cubicBezTo>
                        <a:pt x="556" y="132"/>
                        <a:pt x="556" y="168"/>
                        <a:pt x="572" y="188"/>
                      </a:cubicBezTo>
                      <a:cubicBezTo>
                        <a:pt x="568" y="198"/>
                        <a:pt x="564" y="208"/>
                        <a:pt x="562" y="219"/>
                      </a:cubicBezTo>
                      <a:cubicBezTo>
                        <a:pt x="564" y="227"/>
                        <a:pt x="569" y="233"/>
                        <a:pt x="572" y="240"/>
                      </a:cubicBezTo>
                      <a:cubicBezTo>
                        <a:pt x="573" y="247"/>
                        <a:pt x="572" y="254"/>
                        <a:pt x="575" y="259"/>
                      </a:cubicBezTo>
                      <a:cubicBezTo>
                        <a:pt x="577" y="263"/>
                        <a:pt x="595" y="272"/>
                        <a:pt x="599" y="283"/>
                      </a:cubicBezTo>
                      <a:cubicBezTo>
                        <a:pt x="594" y="295"/>
                        <a:pt x="603" y="306"/>
                        <a:pt x="618" y="310"/>
                      </a:cubicBezTo>
                      <a:cubicBezTo>
                        <a:pt x="630" y="307"/>
                        <a:pt x="638" y="308"/>
                        <a:pt x="645" y="300"/>
                      </a:cubicBezTo>
                      <a:cubicBezTo>
                        <a:pt x="660" y="302"/>
                        <a:pt x="663" y="303"/>
                        <a:pt x="672" y="293"/>
                      </a:cubicBezTo>
                      <a:cubicBezTo>
                        <a:pt x="675" y="294"/>
                        <a:pt x="679" y="293"/>
                        <a:pt x="680" y="295"/>
                      </a:cubicBezTo>
                      <a:cubicBezTo>
                        <a:pt x="682" y="301"/>
                        <a:pt x="674" y="321"/>
                        <a:pt x="672" y="327"/>
                      </a:cubicBezTo>
                      <a:cubicBezTo>
                        <a:pt x="668" y="340"/>
                        <a:pt x="671" y="326"/>
                        <a:pt x="664" y="340"/>
                      </a:cubicBezTo>
                      <a:cubicBezTo>
                        <a:pt x="652" y="360"/>
                        <a:pt x="646" y="381"/>
                        <a:pt x="621" y="394"/>
                      </a:cubicBezTo>
                      <a:cubicBezTo>
                        <a:pt x="614" y="402"/>
                        <a:pt x="609" y="402"/>
                        <a:pt x="599" y="407"/>
                      </a:cubicBezTo>
                      <a:cubicBezTo>
                        <a:pt x="590" y="418"/>
                        <a:pt x="579" y="429"/>
                        <a:pt x="567" y="439"/>
                      </a:cubicBezTo>
                      <a:cubicBezTo>
                        <a:pt x="560" y="454"/>
                        <a:pt x="555" y="470"/>
                        <a:pt x="548" y="485"/>
                      </a:cubicBezTo>
                      <a:cubicBezTo>
                        <a:pt x="549" y="489"/>
                        <a:pt x="550" y="492"/>
                        <a:pt x="551" y="496"/>
                      </a:cubicBezTo>
                      <a:cubicBezTo>
                        <a:pt x="552" y="500"/>
                        <a:pt x="556" y="508"/>
                        <a:pt x="556" y="508"/>
                      </a:cubicBezTo>
                      <a:cubicBezTo>
                        <a:pt x="559" y="524"/>
                        <a:pt x="562" y="546"/>
                        <a:pt x="576" y="557"/>
                      </a:cubicBezTo>
                      <a:lnTo>
                        <a:pt x="435" y="55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1" name="Freeform 115"/>
                <p:cNvSpPr>
                  <a:spLocks/>
                </p:cNvSpPr>
                <p:nvPr userDrawn="1"/>
              </p:nvSpPr>
              <p:spPr bwMode="ltGray">
                <a:xfrm>
                  <a:off x="1190" y="447"/>
                  <a:ext cx="163" cy="222"/>
                </a:xfrm>
                <a:custGeom>
                  <a:avLst/>
                  <a:gdLst/>
                  <a:ahLst/>
                  <a:cxnLst>
                    <a:cxn ang="0">
                      <a:pos x="243" y="347"/>
                    </a:cxn>
                    <a:cxn ang="0">
                      <a:pos x="233" y="301"/>
                    </a:cxn>
                    <a:cxn ang="0">
                      <a:pos x="217" y="288"/>
                    </a:cxn>
                    <a:cxn ang="0">
                      <a:pos x="215" y="269"/>
                    </a:cxn>
                    <a:cxn ang="0">
                      <a:pos x="209" y="254"/>
                    </a:cxn>
                    <a:cxn ang="0">
                      <a:pos x="209" y="229"/>
                    </a:cxn>
                    <a:cxn ang="0">
                      <a:pos x="207" y="214"/>
                    </a:cxn>
                    <a:cxn ang="0">
                      <a:pos x="228" y="202"/>
                    </a:cxn>
                    <a:cxn ang="0">
                      <a:pos x="257" y="197"/>
                    </a:cxn>
                    <a:cxn ang="0">
                      <a:pos x="257" y="136"/>
                    </a:cxn>
                    <a:cxn ang="0">
                      <a:pos x="54" y="96"/>
                    </a:cxn>
                    <a:cxn ang="0">
                      <a:pos x="32" y="98"/>
                    </a:cxn>
                    <a:cxn ang="0">
                      <a:pos x="16" y="102"/>
                    </a:cxn>
                    <a:cxn ang="0">
                      <a:pos x="0" y="149"/>
                    </a:cxn>
                    <a:cxn ang="0">
                      <a:pos x="93" y="346"/>
                    </a:cxn>
                    <a:cxn ang="0">
                      <a:pos x="243" y="347"/>
                    </a:cxn>
                  </a:cxnLst>
                  <a:rect l="0" t="0" r="r" b="b"/>
                  <a:pathLst>
                    <a:path w="257" h="347">
                      <a:moveTo>
                        <a:pt x="243" y="347"/>
                      </a:moveTo>
                      <a:lnTo>
                        <a:pt x="233" y="301"/>
                      </a:lnTo>
                      <a:lnTo>
                        <a:pt x="217" y="288"/>
                      </a:lnTo>
                      <a:lnTo>
                        <a:pt x="215" y="269"/>
                      </a:lnTo>
                      <a:lnTo>
                        <a:pt x="209" y="254"/>
                      </a:lnTo>
                      <a:lnTo>
                        <a:pt x="209" y="229"/>
                      </a:lnTo>
                      <a:lnTo>
                        <a:pt x="207" y="214"/>
                      </a:lnTo>
                      <a:lnTo>
                        <a:pt x="228" y="202"/>
                      </a:lnTo>
                      <a:lnTo>
                        <a:pt x="257" y="197"/>
                      </a:lnTo>
                      <a:lnTo>
                        <a:pt x="257" y="136"/>
                      </a:lnTo>
                      <a:cubicBezTo>
                        <a:pt x="209" y="119"/>
                        <a:pt x="13" y="0"/>
                        <a:pt x="54" y="96"/>
                      </a:cubicBezTo>
                      <a:cubicBezTo>
                        <a:pt x="36" y="106"/>
                        <a:pt x="57" y="97"/>
                        <a:pt x="32" y="98"/>
                      </a:cubicBezTo>
                      <a:cubicBezTo>
                        <a:pt x="27" y="99"/>
                        <a:pt x="16" y="102"/>
                        <a:pt x="16" y="102"/>
                      </a:cubicBezTo>
                      <a:lnTo>
                        <a:pt x="0" y="149"/>
                      </a:lnTo>
                      <a:lnTo>
                        <a:pt x="93" y="346"/>
                      </a:lnTo>
                      <a:lnTo>
                        <a:pt x="243" y="347"/>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2" name="Freeform 116"/>
                <p:cNvSpPr>
                  <a:spLocks/>
                </p:cNvSpPr>
                <p:nvPr userDrawn="1"/>
              </p:nvSpPr>
              <p:spPr bwMode="ltGray">
                <a:xfrm>
                  <a:off x="1477" y="611"/>
                  <a:ext cx="6" cy="12"/>
                </a:xfrm>
                <a:custGeom>
                  <a:avLst/>
                  <a:gdLst/>
                  <a:ahLst/>
                  <a:cxnLst>
                    <a:cxn ang="0">
                      <a:pos x="7" y="25"/>
                    </a:cxn>
                    <a:cxn ang="0">
                      <a:pos x="19" y="21"/>
                    </a:cxn>
                    <a:cxn ang="0">
                      <a:pos x="7" y="25"/>
                    </a:cxn>
                  </a:cxnLst>
                  <a:rect l="0" t="0" r="r" b="b"/>
                  <a:pathLst>
                    <a:path w="19" h="37">
                      <a:moveTo>
                        <a:pt x="7" y="25"/>
                      </a:moveTo>
                      <a:cubicBezTo>
                        <a:pt x="0" y="4"/>
                        <a:pt x="12" y="0"/>
                        <a:pt x="19" y="21"/>
                      </a:cubicBezTo>
                      <a:cubicBezTo>
                        <a:pt x="14" y="37"/>
                        <a:pt x="18" y="36"/>
                        <a:pt x="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3" name="Freeform 117"/>
                <p:cNvSpPr>
                  <a:spLocks/>
                </p:cNvSpPr>
                <p:nvPr userDrawn="1"/>
              </p:nvSpPr>
              <p:spPr bwMode="ltGray">
                <a:xfrm>
                  <a:off x="1468" y="497"/>
                  <a:ext cx="9" cy="7"/>
                </a:xfrm>
                <a:custGeom>
                  <a:avLst/>
                  <a:gdLst/>
                  <a:ahLst/>
                  <a:cxnLst>
                    <a:cxn ang="0">
                      <a:pos x="12" y="12"/>
                    </a:cxn>
                    <a:cxn ang="0">
                      <a:pos x="16" y="0"/>
                    </a:cxn>
                    <a:cxn ang="0">
                      <a:pos x="20" y="12"/>
                    </a:cxn>
                    <a:cxn ang="0">
                      <a:pos x="8" y="20"/>
                    </a:cxn>
                    <a:cxn ang="0">
                      <a:pos x="12" y="12"/>
                    </a:cxn>
                  </a:cxnLst>
                  <a:rect l="0" t="0" r="r" b="b"/>
                  <a:pathLst>
                    <a:path w="22" h="20">
                      <a:moveTo>
                        <a:pt x="12" y="12"/>
                      </a:moveTo>
                      <a:cubicBezTo>
                        <a:pt x="13" y="8"/>
                        <a:pt x="12" y="0"/>
                        <a:pt x="16" y="0"/>
                      </a:cubicBezTo>
                      <a:cubicBezTo>
                        <a:pt x="20" y="0"/>
                        <a:pt x="22" y="8"/>
                        <a:pt x="20" y="12"/>
                      </a:cubicBezTo>
                      <a:cubicBezTo>
                        <a:pt x="18" y="16"/>
                        <a:pt x="12" y="17"/>
                        <a:pt x="8" y="20"/>
                      </a:cubicBezTo>
                      <a:cubicBezTo>
                        <a:pt x="3" y="5"/>
                        <a:pt x="0" y="6"/>
                        <a:pt x="12"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4" name="Freeform 118"/>
                <p:cNvSpPr>
                  <a:spLocks/>
                </p:cNvSpPr>
                <p:nvPr userDrawn="1"/>
              </p:nvSpPr>
              <p:spPr bwMode="ltGray">
                <a:xfrm>
                  <a:off x="1072" y="357"/>
                  <a:ext cx="25" cy="10"/>
                </a:xfrm>
                <a:custGeom>
                  <a:avLst/>
                  <a:gdLst/>
                  <a:ahLst/>
                  <a:cxnLst>
                    <a:cxn ang="0">
                      <a:pos x="24" y="18"/>
                    </a:cxn>
                    <a:cxn ang="0">
                      <a:pos x="32" y="6"/>
                    </a:cxn>
                    <a:cxn ang="0">
                      <a:pos x="36" y="30"/>
                    </a:cxn>
                    <a:cxn ang="0">
                      <a:pos x="24" y="18"/>
                    </a:cxn>
                  </a:cxnLst>
                  <a:rect l="0" t="0" r="r" b="b"/>
                  <a:pathLst>
                    <a:path w="57" h="30">
                      <a:moveTo>
                        <a:pt x="24" y="18"/>
                      </a:moveTo>
                      <a:cubicBezTo>
                        <a:pt x="0" y="10"/>
                        <a:pt x="9" y="0"/>
                        <a:pt x="32" y="6"/>
                      </a:cubicBezTo>
                      <a:cubicBezTo>
                        <a:pt x="46" y="15"/>
                        <a:pt x="57" y="23"/>
                        <a:pt x="36" y="30"/>
                      </a:cubicBezTo>
                      <a:cubicBezTo>
                        <a:pt x="21" y="25"/>
                        <a:pt x="24" y="30"/>
                        <a:pt x="24"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5" name="Freeform 119"/>
                <p:cNvSpPr>
                  <a:spLocks/>
                </p:cNvSpPr>
                <p:nvPr userDrawn="1"/>
              </p:nvSpPr>
              <p:spPr bwMode="ltGray">
                <a:xfrm>
                  <a:off x="1374" y="264"/>
                  <a:ext cx="295" cy="235"/>
                </a:xfrm>
                <a:custGeom>
                  <a:avLst/>
                  <a:gdLst/>
                  <a:ahLst/>
                  <a:cxnLst>
                    <a:cxn ang="0">
                      <a:pos x="473" y="464"/>
                    </a:cxn>
                    <a:cxn ang="0">
                      <a:pos x="393" y="452"/>
                    </a:cxn>
                    <a:cxn ang="0">
                      <a:pos x="325" y="412"/>
                    </a:cxn>
                    <a:cxn ang="0">
                      <a:pos x="265" y="400"/>
                    </a:cxn>
                    <a:cxn ang="0">
                      <a:pos x="237" y="416"/>
                    </a:cxn>
                    <a:cxn ang="0">
                      <a:pos x="261" y="428"/>
                    </a:cxn>
                    <a:cxn ang="0">
                      <a:pos x="293" y="468"/>
                    </a:cxn>
                    <a:cxn ang="0">
                      <a:pos x="321" y="476"/>
                    </a:cxn>
                    <a:cxn ang="0">
                      <a:pos x="333" y="536"/>
                    </a:cxn>
                    <a:cxn ang="0">
                      <a:pos x="313" y="552"/>
                    </a:cxn>
                    <a:cxn ang="0">
                      <a:pos x="261" y="616"/>
                    </a:cxn>
                    <a:cxn ang="0">
                      <a:pos x="225" y="628"/>
                    </a:cxn>
                    <a:cxn ang="0">
                      <a:pos x="97" y="696"/>
                    </a:cxn>
                    <a:cxn ang="0">
                      <a:pos x="77" y="616"/>
                    </a:cxn>
                    <a:cxn ang="0">
                      <a:pos x="45" y="524"/>
                    </a:cxn>
                    <a:cxn ang="0">
                      <a:pos x="33" y="448"/>
                    </a:cxn>
                    <a:cxn ang="0">
                      <a:pos x="53" y="344"/>
                    </a:cxn>
                    <a:cxn ang="0">
                      <a:pos x="17" y="392"/>
                    </a:cxn>
                    <a:cxn ang="0">
                      <a:pos x="81" y="280"/>
                    </a:cxn>
                    <a:cxn ang="0">
                      <a:pos x="113" y="204"/>
                    </a:cxn>
                    <a:cxn ang="0">
                      <a:pos x="37" y="204"/>
                    </a:cxn>
                    <a:cxn ang="0">
                      <a:pos x="1" y="196"/>
                    </a:cxn>
                    <a:cxn ang="0">
                      <a:pos x="25" y="140"/>
                    </a:cxn>
                    <a:cxn ang="0">
                      <a:pos x="97" y="112"/>
                    </a:cxn>
                    <a:cxn ang="0">
                      <a:pos x="221" y="124"/>
                    </a:cxn>
                    <a:cxn ang="0">
                      <a:pos x="229" y="64"/>
                    </a:cxn>
                    <a:cxn ang="0">
                      <a:pos x="261" y="0"/>
                    </a:cxn>
                    <a:cxn ang="0">
                      <a:pos x="357" y="44"/>
                    </a:cxn>
                    <a:cxn ang="0">
                      <a:pos x="329" y="88"/>
                    </a:cxn>
                    <a:cxn ang="0">
                      <a:pos x="301" y="176"/>
                    </a:cxn>
                    <a:cxn ang="0">
                      <a:pos x="361" y="192"/>
                    </a:cxn>
                    <a:cxn ang="0">
                      <a:pos x="373" y="136"/>
                    </a:cxn>
                    <a:cxn ang="0">
                      <a:pos x="417" y="92"/>
                    </a:cxn>
                    <a:cxn ang="0">
                      <a:pos x="497" y="88"/>
                    </a:cxn>
                    <a:cxn ang="0">
                      <a:pos x="529" y="52"/>
                    </a:cxn>
                    <a:cxn ang="0">
                      <a:pos x="541" y="460"/>
                    </a:cxn>
                  </a:cxnLst>
                  <a:rect l="0" t="0" r="r" b="b"/>
                  <a:pathLst>
                    <a:path w="693" h="696">
                      <a:moveTo>
                        <a:pt x="541" y="460"/>
                      </a:moveTo>
                      <a:lnTo>
                        <a:pt x="473" y="464"/>
                      </a:lnTo>
                      <a:lnTo>
                        <a:pt x="441" y="452"/>
                      </a:lnTo>
                      <a:lnTo>
                        <a:pt x="393" y="452"/>
                      </a:lnTo>
                      <a:cubicBezTo>
                        <a:pt x="365" y="448"/>
                        <a:pt x="360" y="444"/>
                        <a:pt x="337" y="436"/>
                      </a:cubicBezTo>
                      <a:cubicBezTo>
                        <a:pt x="336" y="432"/>
                        <a:pt x="330" y="413"/>
                        <a:pt x="325" y="412"/>
                      </a:cubicBezTo>
                      <a:cubicBezTo>
                        <a:pt x="317" y="411"/>
                        <a:pt x="301" y="420"/>
                        <a:pt x="301" y="420"/>
                      </a:cubicBezTo>
                      <a:cubicBezTo>
                        <a:pt x="289" y="412"/>
                        <a:pt x="277" y="408"/>
                        <a:pt x="265" y="400"/>
                      </a:cubicBezTo>
                      <a:cubicBezTo>
                        <a:pt x="252" y="380"/>
                        <a:pt x="256" y="356"/>
                        <a:pt x="233" y="348"/>
                      </a:cubicBezTo>
                      <a:cubicBezTo>
                        <a:pt x="217" y="372"/>
                        <a:pt x="221" y="392"/>
                        <a:pt x="237" y="416"/>
                      </a:cubicBezTo>
                      <a:cubicBezTo>
                        <a:pt x="234" y="428"/>
                        <a:pt x="228" y="445"/>
                        <a:pt x="237" y="444"/>
                      </a:cubicBezTo>
                      <a:cubicBezTo>
                        <a:pt x="247" y="443"/>
                        <a:pt x="261" y="428"/>
                        <a:pt x="261" y="428"/>
                      </a:cubicBezTo>
                      <a:cubicBezTo>
                        <a:pt x="258" y="450"/>
                        <a:pt x="243" y="475"/>
                        <a:pt x="269" y="484"/>
                      </a:cubicBezTo>
                      <a:cubicBezTo>
                        <a:pt x="277" y="479"/>
                        <a:pt x="288" y="476"/>
                        <a:pt x="293" y="468"/>
                      </a:cubicBezTo>
                      <a:cubicBezTo>
                        <a:pt x="302" y="454"/>
                        <a:pt x="303" y="446"/>
                        <a:pt x="317" y="436"/>
                      </a:cubicBezTo>
                      <a:cubicBezTo>
                        <a:pt x="315" y="448"/>
                        <a:pt x="306" y="467"/>
                        <a:pt x="321" y="476"/>
                      </a:cubicBezTo>
                      <a:cubicBezTo>
                        <a:pt x="328" y="480"/>
                        <a:pt x="345" y="484"/>
                        <a:pt x="345" y="484"/>
                      </a:cubicBezTo>
                      <a:cubicBezTo>
                        <a:pt x="382" y="472"/>
                        <a:pt x="347" y="527"/>
                        <a:pt x="333" y="536"/>
                      </a:cubicBezTo>
                      <a:cubicBezTo>
                        <a:pt x="330" y="540"/>
                        <a:pt x="329" y="545"/>
                        <a:pt x="325" y="548"/>
                      </a:cubicBezTo>
                      <a:cubicBezTo>
                        <a:pt x="322" y="551"/>
                        <a:pt x="316" y="549"/>
                        <a:pt x="313" y="552"/>
                      </a:cubicBezTo>
                      <a:cubicBezTo>
                        <a:pt x="300" y="565"/>
                        <a:pt x="320" y="575"/>
                        <a:pt x="293" y="584"/>
                      </a:cubicBezTo>
                      <a:cubicBezTo>
                        <a:pt x="286" y="595"/>
                        <a:pt x="272" y="610"/>
                        <a:pt x="261" y="616"/>
                      </a:cubicBezTo>
                      <a:cubicBezTo>
                        <a:pt x="254" y="620"/>
                        <a:pt x="245" y="621"/>
                        <a:pt x="237" y="624"/>
                      </a:cubicBezTo>
                      <a:cubicBezTo>
                        <a:pt x="233" y="625"/>
                        <a:pt x="225" y="628"/>
                        <a:pt x="225" y="628"/>
                      </a:cubicBezTo>
                      <a:cubicBezTo>
                        <a:pt x="215" y="659"/>
                        <a:pt x="212" y="652"/>
                        <a:pt x="173" y="656"/>
                      </a:cubicBezTo>
                      <a:cubicBezTo>
                        <a:pt x="140" y="667"/>
                        <a:pt x="132" y="687"/>
                        <a:pt x="97" y="696"/>
                      </a:cubicBezTo>
                      <a:cubicBezTo>
                        <a:pt x="77" y="691"/>
                        <a:pt x="75" y="687"/>
                        <a:pt x="81" y="668"/>
                      </a:cubicBezTo>
                      <a:cubicBezTo>
                        <a:pt x="77" y="646"/>
                        <a:pt x="72" y="639"/>
                        <a:pt x="77" y="616"/>
                      </a:cubicBezTo>
                      <a:cubicBezTo>
                        <a:pt x="73" y="598"/>
                        <a:pt x="71" y="587"/>
                        <a:pt x="61" y="572"/>
                      </a:cubicBezTo>
                      <a:cubicBezTo>
                        <a:pt x="58" y="551"/>
                        <a:pt x="51" y="543"/>
                        <a:pt x="45" y="524"/>
                      </a:cubicBezTo>
                      <a:cubicBezTo>
                        <a:pt x="52" y="502"/>
                        <a:pt x="58" y="496"/>
                        <a:pt x="49" y="472"/>
                      </a:cubicBezTo>
                      <a:cubicBezTo>
                        <a:pt x="46" y="463"/>
                        <a:pt x="33" y="448"/>
                        <a:pt x="33" y="448"/>
                      </a:cubicBezTo>
                      <a:cubicBezTo>
                        <a:pt x="42" y="422"/>
                        <a:pt x="42" y="408"/>
                        <a:pt x="33" y="380"/>
                      </a:cubicBezTo>
                      <a:cubicBezTo>
                        <a:pt x="49" y="369"/>
                        <a:pt x="48" y="362"/>
                        <a:pt x="53" y="344"/>
                      </a:cubicBezTo>
                      <a:cubicBezTo>
                        <a:pt x="47" y="327"/>
                        <a:pt x="49" y="308"/>
                        <a:pt x="33" y="332"/>
                      </a:cubicBezTo>
                      <a:cubicBezTo>
                        <a:pt x="40" y="353"/>
                        <a:pt x="29" y="374"/>
                        <a:pt x="17" y="392"/>
                      </a:cubicBezTo>
                      <a:cubicBezTo>
                        <a:pt x="6" y="360"/>
                        <a:pt x="10" y="340"/>
                        <a:pt x="13" y="304"/>
                      </a:cubicBezTo>
                      <a:cubicBezTo>
                        <a:pt x="44" y="314"/>
                        <a:pt x="54" y="289"/>
                        <a:pt x="81" y="280"/>
                      </a:cubicBezTo>
                      <a:cubicBezTo>
                        <a:pt x="94" y="261"/>
                        <a:pt x="85" y="242"/>
                        <a:pt x="105" y="228"/>
                      </a:cubicBezTo>
                      <a:cubicBezTo>
                        <a:pt x="108" y="220"/>
                        <a:pt x="110" y="212"/>
                        <a:pt x="113" y="204"/>
                      </a:cubicBezTo>
                      <a:cubicBezTo>
                        <a:pt x="116" y="196"/>
                        <a:pt x="89" y="196"/>
                        <a:pt x="89" y="196"/>
                      </a:cubicBezTo>
                      <a:cubicBezTo>
                        <a:pt x="81" y="221"/>
                        <a:pt x="58" y="211"/>
                        <a:pt x="37" y="204"/>
                      </a:cubicBezTo>
                      <a:cubicBezTo>
                        <a:pt x="33" y="207"/>
                        <a:pt x="30" y="213"/>
                        <a:pt x="25" y="212"/>
                      </a:cubicBezTo>
                      <a:cubicBezTo>
                        <a:pt x="16" y="210"/>
                        <a:pt x="1" y="196"/>
                        <a:pt x="1" y="196"/>
                      </a:cubicBezTo>
                      <a:cubicBezTo>
                        <a:pt x="4" y="186"/>
                        <a:pt x="4" y="174"/>
                        <a:pt x="9" y="164"/>
                      </a:cubicBezTo>
                      <a:cubicBezTo>
                        <a:pt x="13" y="155"/>
                        <a:pt x="25" y="140"/>
                        <a:pt x="25" y="140"/>
                      </a:cubicBezTo>
                      <a:cubicBezTo>
                        <a:pt x="0" y="132"/>
                        <a:pt x="25" y="128"/>
                        <a:pt x="37" y="124"/>
                      </a:cubicBezTo>
                      <a:cubicBezTo>
                        <a:pt x="58" y="131"/>
                        <a:pt x="75" y="116"/>
                        <a:pt x="97" y="112"/>
                      </a:cubicBezTo>
                      <a:cubicBezTo>
                        <a:pt x="135" y="87"/>
                        <a:pt x="159" y="122"/>
                        <a:pt x="197" y="132"/>
                      </a:cubicBezTo>
                      <a:cubicBezTo>
                        <a:pt x="205" y="129"/>
                        <a:pt x="213" y="127"/>
                        <a:pt x="221" y="124"/>
                      </a:cubicBezTo>
                      <a:cubicBezTo>
                        <a:pt x="225" y="123"/>
                        <a:pt x="226" y="147"/>
                        <a:pt x="233" y="120"/>
                      </a:cubicBezTo>
                      <a:lnTo>
                        <a:pt x="229" y="64"/>
                      </a:lnTo>
                      <a:lnTo>
                        <a:pt x="209" y="40"/>
                      </a:lnTo>
                      <a:cubicBezTo>
                        <a:pt x="243" y="21"/>
                        <a:pt x="240" y="21"/>
                        <a:pt x="261" y="0"/>
                      </a:cubicBezTo>
                      <a:cubicBezTo>
                        <a:pt x="297" y="16"/>
                        <a:pt x="333" y="32"/>
                        <a:pt x="369" y="48"/>
                      </a:cubicBezTo>
                      <a:cubicBezTo>
                        <a:pt x="373" y="50"/>
                        <a:pt x="361" y="44"/>
                        <a:pt x="357" y="44"/>
                      </a:cubicBezTo>
                      <a:cubicBezTo>
                        <a:pt x="349" y="45"/>
                        <a:pt x="333" y="52"/>
                        <a:pt x="333" y="52"/>
                      </a:cubicBezTo>
                      <a:cubicBezTo>
                        <a:pt x="322" y="68"/>
                        <a:pt x="318" y="71"/>
                        <a:pt x="329" y="88"/>
                      </a:cubicBezTo>
                      <a:cubicBezTo>
                        <a:pt x="308" y="119"/>
                        <a:pt x="323" y="118"/>
                        <a:pt x="333" y="148"/>
                      </a:cubicBezTo>
                      <a:cubicBezTo>
                        <a:pt x="320" y="157"/>
                        <a:pt x="314" y="167"/>
                        <a:pt x="301" y="176"/>
                      </a:cubicBezTo>
                      <a:cubicBezTo>
                        <a:pt x="306" y="213"/>
                        <a:pt x="303" y="213"/>
                        <a:pt x="337" y="220"/>
                      </a:cubicBezTo>
                      <a:cubicBezTo>
                        <a:pt x="358" y="216"/>
                        <a:pt x="368" y="214"/>
                        <a:pt x="361" y="192"/>
                      </a:cubicBezTo>
                      <a:cubicBezTo>
                        <a:pt x="362" y="177"/>
                        <a:pt x="362" y="162"/>
                        <a:pt x="365" y="148"/>
                      </a:cubicBezTo>
                      <a:cubicBezTo>
                        <a:pt x="366" y="143"/>
                        <a:pt x="369" y="133"/>
                        <a:pt x="373" y="136"/>
                      </a:cubicBezTo>
                      <a:cubicBezTo>
                        <a:pt x="379" y="140"/>
                        <a:pt x="376" y="149"/>
                        <a:pt x="377" y="156"/>
                      </a:cubicBezTo>
                      <a:cubicBezTo>
                        <a:pt x="404" y="147"/>
                        <a:pt x="409" y="116"/>
                        <a:pt x="417" y="92"/>
                      </a:cubicBezTo>
                      <a:cubicBezTo>
                        <a:pt x="422" y="76"/>
                        <a:pt x="453" y="74"/>
                        <a:pt x="465" y="72"/>
                      </a:cubicBezTo>
                      <a:cubicBezTo>
                        <a:pt x="472" y="92"/>
                        <a:pt x="477" y="93"/>
                        <a:pt x="497" y="88"/>
                      </a:cubicBezTo>
                      <a:cubicBezTo>
                        <a:pt x="512" y="78"/>
                        <a:pt x="515" y="74"/>
                        <a:pt x="509" y="56"/>
                      </a:cubicBezTo>
                      <a:cubicBezTo>
                        <a:pt x="523" y="46"/>
                        <a:pt x="517" y="46"/>
                        <a:pt x="529" y="52"/>
                      </a:cubicBezTo>
                      <a:lnTo>
                        <a:pt x="693" y="72"/>
                      </a:lnTo>
                      <a:lnTo>
                        <a:pt x="541" y="460"/>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6" name="Freeform 120"/>
                <p:cNvSpPr>
                  <a:spLocks/>
                </p:cNvSpPr>
                <p:nvPr userDrawn="1"/>
              </p:nvSpPr>
              <p:spPr bwMode="ltGray">
                <a:xfrm>
                  <a:off x="1173" y="247"/>
                  <a:ext cx="590" cy="95"/>
                </a:xfrm>
                <a:custGeom>
                  <a:avLst/>
                  <a:gdLst/>
                  <a:ahLst/>
                  <a:cxnLst>
                    <a:cxn ang="0">
                      <a:pos x="825" y="0"/>
                    </a:cxn>
                    <a:cxn ang="0">
                      <a:pos x="143" y="29"/>
                    </a:cxn>
                    <a:cxn ang="0">
                      <a:pos x="91" y="42"/>
                    </a:cxn>
                    <a:cxn ang="0">
                      <a:pos x="62" y="42"/>
                    </a:cxn>
                    <a:cxn ang="0">
                      <a:pos x="22" y="77"/>
                    </a:cxn>
                    <a:cxn ang="0">
                      <a:pos x="0" y="105"/>
                    </a:cxn>
                    <a:cxn ang="0">
                      <a:pos x="59" y="115"/>
                    </a:cxn>
                    <a:cxn ang="0">
                      <a:pos x="97" y="96"/>
                    </a:cxn>
                    <a:cxn ang="0">
                      <a:pos x="108" y="84"/>
                    </a:cxn>
                    <a:cxn ang="0">
                      <a:pos x="167" y="52"/>
                    </a:cxn>
                    <a:cxn ang="0">
                      <a:pos x="215" y="46"/>
                    </a:cxn>
                    <a:cxn ang="0">
                      <a:pos x="237" y="94"/>
                    </a:cxn>
                    <a:cxn ang="0">
                      <a:pos x="188" y="109"/>
                    </a:cxn>
                    <a:cxn ang="0">
                      <a:pos x="231" y="113"/>
                    </a:cxn>
                    <a:cxn ang="0">
                      <a:pos x="250" y="90"/>
                    </a:cxn>
                    <a:cxn ang="0">
                      <a:pos x="266" y="92"/>
                    </a:cxn>
                    <a:cxn ang="0">
                      <a:pos x="253" y="54"/>
                    </a:cxn>
                    <a:cxn ang="0">
                      <a:pos x="266" y="44"/>
                    </a:cxn>
                    <a:cxn ang="0">
                      <a:pos x="277" y="88"/>
                    </a:cxn>
                    <a:cxn ang="0">
                      <a:pos x="266" y="113"/>
                    </a:cxn>
                    <a:cxn ang="0">
                      <a:pos x="296" y="130"/>
                    </a:cxn>
                    <a:cxn ang="0">
                      <a:pos x="299" y="92"/>
                    </a:cxn>
                    <a:cxn ang="0">
                      <a:pos x="331" y="103"/>
                    </a:cxn>
                    <a:cxn ang="0">
                      <a:pos x="382" y="73"/>
                    </a:cxn>
                    <a:cxn ang="0">
                      <a:pos x="409" y="50"/>
                    </a:cxn>
                    <a:cxn ang="0">
                      <a:pos x="439" y="56"/>
                    </a:cxn>
                    <a:cxn ang="0">
                      <a:pos x="455" y="50"/>
                    </a:cxn>
                    <a:cxn ang="0">
                      <a:pos x="431" y="44"/>
                    </a:cxn>
                    <a:cxn ang="0">
                      <a:pos x="474" y="35"/>
                    </a:cxn>
                    <a:cxn ang="0">
                      <a:pos x="544" y="54"/>
                    </a:cxn>
                    <a:cxn ang="0">
                      <a:pos x="581" y="42"/>
                    </a:cxn>
                    <a:cxn ang="0">
                      <a:pos x="584" y="63"/>
                    </a:cxn>
                    <a:cxn ang="0">
                      <a:pos x="568" y="101"/>
                    </a:cxn>
                    <a:cxn ang="0">
                      <a:pos x="611" y="88"/>
                    </a:cxn>
                    <a:cxn ang="0">
                      <a:pos x="624" y="80"/>
                    </a:cxn>
                    <a:cxn ang="0">
                      <a:pos x="648" y="61"/>
                    </a:cxn>
                    <a:cxn ang="0">
                      <a:pos x="794" y="84"/>
                    </a:cxn>
                  </a:cxnLst>
                  <a:rect l="0" t="0" r="r" b="b"/>
                  <a:pathLst>
                    <a:path w="931" h="149">
                      <a:moveTo>
                        <a:pt x="794" y="84"/>
                      </a:moveTo>
                      <a:cubicBezTo>
                        <a:pt x="813" y="72"/>
                        <a:pt x="931" y="14"/>
                        <a:pt x="825" y="0"/>
                      </a:cubicBezTo>
                      <a:lnTo>
                        <a:pt x="159" y="0"/>
                      </a:lnTo>
                      <a:cubicBezTo>
                        <a:pt x="149" y="12"/>
                        <a:pt x="162" y="18"/>
                        <a:pt x="143" y="29"/>
                      </a:cubicBezTo>
                      <a:cubicBezTo>
                        <a:pt x="130" y="44"/>
                        <a:pt x="133" y="39"/>
                        <a:pt x="116" y="48"/>
                      </a:cubicBezTo>
                      <a:cubicBezTo>
                        <a:pt x="108" y="46"/>
                        <a:pt x="100" y="44"/>
                        <a:pt x="91" y="42"/>
                      </a:cubicBezTo>
                      <a:cubicBezTo>
                        <a:pt x="89" y="41"/>
                        <a:pt x="83" y="40"/>
                        <a:pt x="83" y="40"/>
                      </a:cubicBezTo>
                      <a:cubicBezTo>
                        <a:pt x="76" y="40"/>
                        <a:pt x="68" y="39"/>
                        <a:pt x="62" y="42"/>
                      </a:cubicBezTo>
                      <a:cubicBezTo>
                        <a:pt x="54" y="45"/>
                        <a:pt x="46" y="61"/>
                        <a:pt x="38" y="67"/>
                      </a:cubicBezTo>
                      <a:cubicBezTo>
                        <a:pt x="32" y="71"/>
                        <a:pt x="27" y="74"/>
                        <a:pt x="22" y="77"/>
                      </a:cubicBezTo>
                      <a:cubicBezTo>
                        <a:pt x="16" y="81"/>
                        <a:pt x="5" y="86"/>
                        <a:pt x="5" y="86"/>
                      </a:cubicBezTo>
                      <a:cubicBezTo>
                        <a:pt x="9" y="95"/>
                        <a:pt x="7" y="97"/>
                        <a:pt x="0" y="105"/>
                      </a:cubicBezTo>
                      <a:cubicBezTo>
                        <a:pt x="17" y="107"/>
                        <a:pt x="22" y="107"/>
                        <a:pt x="16" y="120"/>
                      </a:cubicBezTo>
                      <a:cubicBezTo>
                        <a:pt x="27" y="122"/>
                        <a:pt x="48" y="116"/>
                        <a:pt x="59" y="115"/>
                      </a:cubicBezTo>
                      <a:cubicBezTo>
                        <a:pt x="71" y="112"/>
                        <a:pt x="73" y="117"/>
                        <a:pt x="83" y="111"/>
                      </a:cubicBezTo>
                      <a:cubicBezTo>
                        <a:pt x="89" y="96"/>
                        <a:pt x="83" y="100"/>
                        <a:pt x="97" y="96"/>
                      </a:cubicBezTo>
                      <a:cubicBezTo>
                        <a:pt x="100" y="94"/>
                        <a:pt x="103" y="93"/>
                        <a:pt x="105" y="90"/>
                      </a:cubicBezTo>
                      <a:cubicBezTo>
                        <a:pt x="106" y="88"/>
                        <a:pt x="106" y="85"/>
                        <a:pt x="108" y="84"/>
                      </a:cubicBezTo>
                      <a:cubicBezTo>
                        <a:pt x="112" y="80"/>
                        <a:pt x="140" y="69"/>
                        <a:pt x="148" y="67"/>
                      </a:cubicBezTo>
                      <a:cubicBezTo>
                        <a:pt x="160" y="52"/>
                        <a:pt x="153" y="56"/>
                        <a:pt x="167" y="52"/>
                      </a:cubicBezTo>
                      <a:cubicBezTo>
                        <a:pt x="178" y="55"/>
                        <a:pt x="179" y="62"/>
                        <a:pt x="191" y="58"/>
                      </a:cubicBezTo>
                      <a:cubicBezTo>
                        <a:pt x="199" y="52"/>
                        <a:pt x="206" y="51"/>
                        <a:pt x="215" y="46"/>
                      </a:cubicBezTo>
                      <a:cubicBezTo>
                        <a:pt x="226" y="58"/>
                        <a:pt x="217" y="46"/>
                        <a:pt x="223" y="69"/>
                      </a:cubicBezTo>
                      <a:cubicBezTo>
                        <a:pt x="226" y="79"/>
                        <a:pt x="233" y="85"/>
                        <a:pt x="237" y="94"/>
                      </a:cubicBezTo>
                      <a:cubicBezTo>
                        <a:pt x="227" y="100"/>
                        <a:pt x="229" y="104"/>
                        <a:pt x="218" y="107"/>
                      </a:cubicBezTo>
                      <a:cubicBezTo>
                        <a:pt x="207" y="120"/>
                        <a:pt x="203" y="113"/>
                        <a:pt x="188" y="109"/>
                      </a:cubicBezTo>
                      <a:cubicBezTo>
                        <a:pt x="191" y="117"/>
                        <a:pt x="200" y="127"/>
                        <a:pt x="210" y="132"/>
                      </a:cubicBezTo>
                      <a:cubicBezTo>
                        <a:pt x="218" y="114"/>
                        <a:pt x="211" y="122"/>
                        <a:pt x="231" y="113"/>
                      </a:cubicBezTo>
                      <a:cubicBezTo>
                        <a:pt x="237" y="111"/>
                        <a:pt x="248" y="105"/>
                        <a:pt x="248" y="105"/>
                      </a:cubicBezTo>
                      <a:cubicBezTo>
                        <a:pt x="248" y="100"/>
                        <a:pt x="246" y="94"/>
                        <a:pt x="250" y="90"/>
                      </a:cubicBezTo>
                      <a:cubicBezTo>
                        <a:pt x="253" y="88"/>
                        <a:pt x="254" y="96"/>
                        <a:pt x="258" y="96"/>
                      </a:cubicBezTo>
                      <a:cubicBezTo>
                        <a:pt x="262" y="97"/>
                        <a:pt x="264" y="94"/>
                        <a:pt x="266" y="92"/>
                      </a:cubicBezTo>
                      <a:cubicBezTo>
                        <a:pt x="262" y="82"/>
                        <a:pt x="252" y="77"/>
                        <a:pt x="248" y="67"/>
                      </a:cubicBezTo>
                      <a:cubicBezTo>
                        <a:pt x="250" y="63"/>
                        <a:pt x="255" y="58"/>
                        <a:pt x="253" y="54"/>
                      </a:cubicBezTo>
                      <a:cubicBezTo>
                        <a:pt x="251" y="50"/>
                        <a:pt x="248" y="42"/>
                        <a:pt x="248" y="42"/>
                      </a:cubicBezTo>
                      <a:cubicBezTo>
                        <a:pt x="256" y="32"/>
                        <a:pt x="259" y="35"/>
                        <a:pt x="266" y="44"/>
                      </a:cubicBezTo>
                      <a:cubicBezTo>
                        <a:pt x="270" y="56"/>
                        <a:pt x="276" y="61"/>
                        <a:pt x="285" y="71"/>
                      </a:cubicBezTo>
                      <a:cubicBezTo>
                        <a:pt x="281" y="81"/>
                        <a:pt x="289" y="82"/>
                        <a:pt x="277" y="88"/>
                      </a:cubicBezTo>
                      <a:cubicBezTo>
                        <a:pt x="262" y="106"/>
                        <a:pt x="278" y="83"/>
                        <a:pt x="274" y="101"/>
                      </a:cubicBezTo>
                      <a:cubicBezTo>
                        <a:pt x="274" y="105"/>
                        <a:pt x="268" y="109"/>
                        <a:pt x="266" y="113"/>
                      </a:cubicBezTo>
                      <a:cubicBezTo>
                        <a:pt x="270" y="122"/>
                        <a:pt x="268" y="125"/>
                        <a:pt x="261" y="132"/>
                      </a:cubicBezTo>
                      <a:cubicBezTo>
                        <a:pt x="268" y="149"/>
                        <a:pt x="282" y="134"/>
                        <a:pt x="296" y="130"/>
                      </a:cubicBezTo>
                      <a:cubicBezTo>
                        <a:pt x="299" y="122"/>
                        <a:pt x="295" y="119"/>
                        <a:pt x="299" y="111"/>
                      </a:cubicBezTo>
                      <a:cubicBezTo>
                        <a:pt x="296" y="105"/>
                        <a:pt x="288" y="97"/>
                        <a:pt x="299" y="92"/>
                      </a:cubicBezTo>
                      <a:cubicBezTo>
                        <a:pt x="303" y="90"/>
                        <a:pt x="315" y="88"/>
                        <a:pt x="315" y="88"/>
                      </a:cubicBezTo>
                      <a:cubicBezTo>
                        <a:pt x="326" y="91"/>
                        <a:pt x="325" y="95"/>
                        <a:pt x="331" y="103"/>
                      </a:cubicBezTo>
                      <a:cubicBezTo>
                        <a:pt x="339" y="84"/>
                        <a:pt x="331" y="90"/>
                        <a:pt x="361" y="92"/>
                      </a:cubicBezTo>
                      <a:cubicBezTo>
                        <a:pt x="355" y="76"/>
                        <a:pt x="365" y="76"/>
                        <a:pt x="382" y="73"/>
                      </a:cubicBezTo>
                      <a:cubicBezTo>
                        <a:pt x="383" y="71"/>
                        <a:pt x="387" y="57"/>
                        <a:pt x="393" y="54"/>
                      </a:cubicBezTo>
                      <a:cubicBezTo>
                        <a:pt x="398" y="52"/>
                        <a:pt x="409" y="50"/>
                        <a:pt x="409" y="50"/>
                      </a:cubicBezTo>
                      <a:cubicBezTo>
                        <a:pt x="430" y="54"/>
                        <a:pt x="413" y="58"/>
                        <a:pt x="431" y="63"/>
                      </a:cubicBezTo>
                      <a:cubicBezTo>
                        <a:pt x="433" y="61"/>
                        <a:pt x="435" y="57"/>
                        <a:pt x="439" y="56"/>
                      </a:cubicBezTo>
                      <a:cubicBezTo>
                        <a:pt x="445" y="55"/>
                        <a:pt x="452" y="61"/>
                        <a:pt x="457" y="58"/>
                      </a:cubicBezTo>
                      <a:cubicBezTo>
                        <a:pt x="461" y="57"/>
                        <a:pt x="457" y="52"/>
                        <a:pt x="455" y="50"/>
                      </a:cubicBezTo>
                      <a:cubicBezTo>
                        <a:pt x="451" y="47"/>
                        <a:pt x="444" y="47"/>
                        <a:pt x="439" y="46"/>
                      </a:cubicBezTo>
                      <a:cubicBezTo>
                        <a:pt x="436" y="45"/>
                        <a:pt x="431" y="44"/>
                        <a:pt x="431" y="44"/>
                      </a:cubicBezTo>
                      <a:cubicBezTo>
                        <a:pt x="440" y="38"/>
                        <a:pt x="443" y="36"/>
                        <a:pt x="455" y="40"/>
                      </a:cubicBezTo>
                      <a:cubicBezTo>
                        <a:pt x="461" y="38"/>
                        <a:pt x="467" y="35"/>
                        <a:pt x="474" y="35"/>
                      </a:cubicBezTo>
                      <a:cubicBezTo>
                        <a:pt x="483" y="36"/>
                        <a:pt x="511" y="43"/>
                        <a:pt x="519" y="46"/>
                      </a:cubicBezTo>
                      <a:cubicBezTo>
                        <a:pt x="527" y="49"/>
                        <a:pt x="544" y="54"/>
                        <a:pt x="544" y="54"/>
                      </a:cubicBezTo>
                      <a:cubicBezTo>
                        <a:pt x="548" y="54"/>
                        <a:pt x="560" y="52"/>
                        <a:pt x="565" y="50"/>
                      </a:cubicBezTo>
                      <a:cubicBezTo>
                        <a:pt x="570" y="47"/>
                        <a:pt x="581" y="42"/>
                        <a:pt x="581" y="42"/>
                      </a:cubicBezTo>
                      <a:cubicBezTo>
                        <a:pt x="585" y="42"/>
                        <a:pt x="598" y="44"/>
                        <a:pt x="600" y="48"/>
                      </a:cubicBezTo>
                      <a:cubicBezTo>
                        <a:pt x="603" y="55"/>
                        <a:pt x="589" y="61"/>
                        <a:pt x="584" y="63"/>
                      </a:cubicBezTo>
                      <a:cubicBezTo>
                        <a:pt x="576" y="69"/>
                        <a:pt x="568" y="69"/>
                        <a:pt x="565" y="77"/>
                      </a:cubicBezTo>
                      <a:cubicBezTo>
                        <a:pt x="568" y="86"/>
                        <a:pt x="564" y="92"/>
                        <a:pt x="568" y="101"/>
                      </a:cubicBezTo>
                      <a:cubicBezTo>
                        <a:pt x="574" y="93"/>
                        <a:pt x="577" y="91"/>
                        <a:pt x="589" y="94"/>
                      </a:cubicBezTo>
                      <a:cubicBezTo>
                        <a:pt x="595" y="108"/>
                        <a:pt x="602" y="93"/>
                        <a:pt x="611" y="88"/>
                      </a:cubicBezTo>
                      <a:cubicBezTo>
                        <a:pt x="613" y="86"/>
                        <a:pt x="613" y="83"/>
                        <a:pt x="616" y="82"/>
                      </a:cubicBezTo>
                      <a:cubicBezTo>
                        <a:pt x="618" y="80"/>
                        <a:pt x="622" y="81"/>
                        <a:pt x="624" y="80"/>
                      </a:cubicBezTo>
                      <a:cubicBezTo>
                        <a:pt x="626" y="78"/>
                        <a:pt x="626" y="75"/>
                        <a:pt x="627" y="73"/>
                      </a:cubicBezTo>
                      <a:cubicBezTo>
                        <a:pt x="632" y="65"/>
                        <a:pt x="638" y="63"/>
                        <a:pt x="648" y="61"/>
                      </a:cubicBezTo>
                      <a:cubicBezTo>
                        <a:pt x="664" y="62"/>
                        <a:pt x="684" y="69"/>
                        <a:pt x="700" y="69"/>
                      </a:cubicBezTo>
                      <a:lnTo>
                        <a:pt x="794" y="8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7" name="Freeform 121"/>
                <p:cNvSpPr>
                  <a:spLocks/>
                </p:cNvSpPr>
                <p:nvPr userDrawn="1"/>
              </p:nvSpPr>
              <p:spPr bwMode="ltGray">
                <a:xfrm>
                  <a:off x="1293" y="281"/>
                  <a:ext cx="14" cy="10"/>
                </a:xfrm>
                <a:custGeom>
                  <a:avLst/>
                  <a:gdLst/>
                  <a:ahLst/>
                  <a:cxnLst>
                    <a:cxn ang="0">
                      <a:pos x="3" y="28"/>
                    </a:cxn>
                    <a:cxn ang="0">
                      <a:pos x="31" y="0"/>
                    </a:cxn>
                    <a:cxn ang="0">
                      <a:pos x="19" y="24"/>
                    </a:cxn>
                    <a:cxn ang="0">
                      <a:pos x="3" y="28"/>
                    </a:cxn>
                  </a:cxnLst>
                  <a:rect l="0" t="0" r="r" b="b"/>
                  <a:pathLst>
                    <a:path w="31" h="30">
                      <a:moveTo>
                        <a:pt x="3" y="28"/>
                      </a:moveTo>
                      <a:cubicBezTo>
                        <a:pt x="8" y="8"/>
                        <a:pt x="12" y="6"/>
                        <a:pt x="31" y="0"/>
                      </a:cubicBezTo>
                      <a:cubicBezTo>
                        <a:pt x="29" y="5"/>
                        <a:pt x="25" y="22"/>
                        <a:pt x="19" y="24"/>
                      </a:cubicBezTo>
                      <a:cubicBezTo>
                        <a:pt x="0" y="30"/>
                        <a:pt x="3" y="9"/>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8" name="Freeform 122"/>
                <p:cNvSpPr>
                  <a:spLocks/>
                </p:cNvSpPr>
                <p:nvPr userDrawn="1"/>
              </p:nvSpPr>
              <p:spPr bwMode="ltGray">
                <a:xfrm>
                  <a:off x="1278" y="296"/>
                  <a:ext cx="19" cy="11"/>
                </a:xfrm>
                <a:custGeom>
                  <a:avLst/>
                  <a:gdLst/>
                  <a:ahLst/>
                  <a:cxnLst>
                    <a:cxn ang="0">
                      <a:pos x="6" y="32"/>
                    </a:cxn>
                    <a:cxn ang="0">
                      <a:pos x="22" y="0"/>
                    </a:cxn>
                    <a:cxn ang="0">
                      <a:pos x="38" y="4"/>
                    </a:cxn>
                    <a:cxn ang="0">
                      <a:pos x="6" y="32"/>
                    </a:cxn>
                  </a:cxnLst>
                  <a:rect l="0" t="0" r="r" b="b"/>
                  <a:pathLst>
                    <a:path w="44" h="32">
                      <a:moveTo>
                        <a:pt x="6" y="32"/>
                      </a:moveTo>
                      <a:cubicBezTo>
                        <a:pt x="0" y="14"/>
                        <a:pt x="7" y="10"/>
                        <a:pt x="22" y="0"/>
                      </a:cubicBezTo>
                      <a:cubicBezTo>
                        <a:pt x="27" y="1"/>
                        <a:pt x="35" y="0"/>
                        <a:pt x="38" y="4"/>
                      </a:cubicBezTo>
                      <a:cubicBezTo>
                        <a:pt x="44" y="13"/>
                        <a:pt x="16" y="32"/>
                        <a:pt x="6"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79" name="Freeform 123"/>
                <p:cNvSpPr>
                  <a:spLocks/>
                </p:cNvSpPr>
                <p:nvPr userDrawn="1"/>
              </p:nvSpPr>
              <p:spPr bwMode="ltGray">
                <a:xfrm>
                  <a:off x="1340" y="337"/>
                  <a:ext cx="33" cy="6"/>
                </a:xfrm>
                <a:custGeom>
                  <a:avLst/>
                  <a:gdLst/>
                  <a:ahLst/>
                  <a:cxnLst>
                    <a:cxn ang="0">
                      <a:pos x="37" y="18"/>
                    </a:cxn>
                    <a:cxn ang="0">
                      <a:pos x="25" y="2"/>
                    </a:cxn>
                    <a:cxn ang="0">
                      <a:pos x="37" y="18"/>
                    </a:cxn>
                  </a:cxnLst>
                  <a:rect l="0" t="0" r="r" b="b"/>
                  <a:pathLst>
                    <a:path w="76" h="18">
                      <a:moveTo>
                        <a:pt x="37" y="18"/>
                      </a:moveTo>
                      <a:cubicBezTo>
                        <a:pt x="25" y="14"/>
                        <a:pt x="0" y="10"/>
                        <a:pt x="25" y="2"/>
                      </a:cubicBezTo>
                      <a:cubicBezTo>
                        <a:pt x="76" y="9"/>
                        <a:pt x="46" y="0"/>
                        <a:pt x="37"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0" name="Freeform 124"/>
                <p:cNvSpPr>
                  <a:spLocks/>
                </p:cNvSpPr>
                <p:nvPr userDrawn="1"/>
              </p:nvSpPr>
              <p:spPr bwMode="ltGray">
                <a:xfrm>
                  <a:off x="1395" y="336"/>
                  <a:ext cx="19" cy="15"/>
                </a:xfrm>
                <a:custGeom>
                  <a:avLst/>
                  <a:gdLst/>
                  <a:ahLst/>
                  <a:cxnLst>
                    <a:cxn ang="0">
                      <a:pos x="0" y="21"/>
                    </a:cxn>
                    <a:cxn ang="0">
                      <a:pos x="12" y="9"/>
                    </a:cxn>
                    <a:cxn ang="0">
                      <a:pos x="0" y="21"/>
                    </a:cxn>
                  </a:cxnLst>
                  <a:rect l="0" t="0" r="r" b="b"/>
                  <a:pathLst>
                    <a:path w="42" h="44">
                      <a:moveTo>
                        <a:pt x="0" y="21"/>
                      </a:moveTo>
                      <a:cubicBezTo>
                        <a:pt x="4" y="17"/>
                        <a:pt x="7" y="11"/>
                        <a:pt x="12" y="9"/>
                      </a:cubicBezTo>
                      <a:cubicBezTo>
                        <a:pt x="42" y="0"/>
                        <a:pt x="23" y="44"/>
                        <a:pt x="0" y="2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1" name="Freeform 125"/>
                <p:cNvSpPr>
                  <a:spLocks/>
                </p:cNvSpPr>
                <p:nvPr userDrawn="1"/>
              </p:nvSpPr>
              <p:spPr bwMode="ltGray">
                <a:xfrm>
                  <a:off x="1249" y="295"/>
                  <a:ext cx="14" cy="10"/>
                </a:xfrm>
                <a:custGeom>
                  <a:avLst/>
                  <a:gdLst/>
                  <a:ahLst/>
                  <a:cxnLst>
                    <a:cxn ang="0">
                      <a:pos x="7" y="22"/>
                    </a:cxn>
                    <a:cxn ang="0">
                      <a:pos x="31" y="10"/>
                    </a:cxn>
                    <a:cxn ang="0">
                      <a:pos x="7" y="22"/>
                    </a:cxn>
                  </a:cxnLst>
                  <a:rect l="0" t="0" r="r" b="b"/>
                  <a:pathLst>
                    <a:path w="31" h="30">
                      <a:moveTo>
                        <a:pt x="7" y="22"/>
                      </a:moveTo>
                      <a:cubicBezTo>
                        <a:pt x="0" y="0"/>
                        <a:pt x="15" y="6"/>
                        <a:pt x="31" y="10"/>
                      </a:cubicBezTo>
                      <a:cubicBezTo>
                        <a:pt x="14" y="16"/>
                        <a:pt x="15" y="30"/>
                        <a:pt x="7" y="2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grpSp>
          <p:grpSp>
            <p:nvGrpSpPr>
              <p:cNvPr id="1270855" name="Group 126"/>
              <p:cNvGrpSpPr>
                <a:grpSpLocks/>
              </p:cNvGrpSpPr>
              <p:nvPr userDrawn="1"/>
            </p:nvGrpSpPr>
            <p:grpSpPr bwMode="auto">
              <a:xfrm>
                <a:off x="3709" y="240"/>
                <a:ext cx="1139" cy="429"/>
                <a:chOff x="3709" y="240"/>
                <a:chExt cx="1139" cy="429"/>
              </a:xfrm>
            </p:grpSpPr>
            <p:sp>
              <p:nvSpPr>
                <p:cNvPr id="710783" name="Freeform 127"/>
                <p:cNvSpPr>
                  <a:spLocks/>
                </p:cNvSpPr>
                <p:nvPr userDrawn="1"/>
              </p:nvSpPr>
              <p:spPr bwMode="ltGray">
                <a:xfrm>
                  <a:off x="4808" y="616"/>
                  <a:ext cx="13" cy="14"/>
                </a:xfrm>
                <a:custGeom>
                  <a:avLst/>
                  <a:gdLst/>
                  <a:ahLst/>
                  <a:cxnLst>
                    <a:cxn ang="0">
                      <a:pos x="16" y="33"/>
                    </a:cxn>
                    <a:cxn ang="0">
                      <a:pos x="8" y="21"/>
                    </a:cxn>
                    <a:cxn ang="0">
                      <a:pos x="0" y="9"/>
                    </a:cxn>
                    <a:cxn ang="0">
                      <a:pos x="16" y="3"/>
                    </a:cxn>
                    <a:cxn ang="0">
                      <a:pos x="30" y="23"/>
                    </a:cxn>
                    <a:cxn ang="0">
                      <a:pos x="28" y="31"/>
                    </a:cxn>
                    <a:cxn ang="0">
                      <a:pos x="16" y="33"/>
                    </a:cxn>
                  </a:cxnLst>
                  <a:rect l="0" t="0" r="r" b="b"/>
                  <a:pathLst>
                    <a:path w="30" h="42">
                      <a:moveTo>
                        <a:pt x="16" y="33"/>
                      </a:moveTo>
                      <a:cubicBezTo>
                        <a:pt x="3" y="20"/>
                        <a:pt x="15" y="34"/>
                        <a:pt x="8" y="21"/>
                      </a:cubicBezTo>
                      <a:cubicBezTo>
                        <a:pt x="6" y="17"/>
                        <a:pt x="0" y="9"/>
                        <a:pt x="0" y="9"/>
                      </a:cubicBezTo>
                      <a:cubicBezTo>
                        <a:pt x="5" y="1"/>
                        <a:pt x="7" y="0"/>
                        <a:pt x="16" y="3"/>
                      </a:cubicBezTo>
                      <a:cubicBezTo>
                        <a:pt x="25" y="16"/>
                        <a:pt x="10" y="16"/>
                        <a:pt x="30" y="23"/>
                      </a:cubicBezTo>
                      <a:cubicBezTo>
                        <a:pt x="29" y="26"/>
                        <a:pt x="30" y="29"/>
                        <a:pt x="28" y="31"/>
                      </a:cubicBezTo>
                      <a:cubicBezTo>
                        <a:pt x="15" y="42"/>
                        <a:pt x="16" y="38"/>
                        <a:pt x="16" y="33"/>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4" name="Freeform 128"/>
                <p:cNvSpPr>
                  <a:spLocks/>
                </p:cNvSpPr>
                <p:nvPr userDrawn="1"/>
              </p:nvSpPr>
              <p:spPr bwMode="ltGray">
                <a:xfrm>
                  <a:off x="4656" y="629"/>
                  <a:ext cx="11" cy="5"/>
                </a:xfrm>
                <a:custGeom>
                  <a:avLst/>
                  <a:gdLst/>
                  <a:ahLst/>
                  <a:cxnLst>
                    <a:cxn ang="0">
                      <a:pos x="15" y="16"/>
                    </a:cxn>
                    <a:cxn ang="0">
                      <a:pos x="3" y="8"/>
                    </a:cxn>
                    <a:cxn ang="0">
                      <a:pos x="15" y="0"/>
                    </a:cxn>
                    <a:cxn ang="0">
                      <a:pos x="15" y="16"/>
                    </a:cxn>
                  </a:cxnLst>
                  <a:rect l="0" t="0" r="r" b="b"/>
                  <a:pathLst>
                    <a:path w="25" h="16">
                      <a:moveTo>
                        <a:pt x="15" y="16"/>
                      </a:moveTo>
                      <a:cubicBezTo>
                        <a:pt x="10" y="15"/>
                        <a:pt x="0" y="12"/>
                        <a:pt x="3" y="8"/>
                      </a:cubicBezTo>
                      <a:cubicBezTo>
                        <a:pt x="6" y="4"/>
                        <a:pt x="15" y="0"/>
                        <a:pt x="15" y="0"/>
                      </a:cubicBezTo>
                      <a:cubicBezTo>
                        <a:pt x="17" y="3"/>
                        <a:pt x="25" y="16"/>
                        <a:pt x="15"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5" name="Freeform 129"/>
                <p:cNvSpPr>
                  <a:spLocks/>
                </p:cNvSpPr>
                <p:nvPr userDrawn="1"/>
              </p:nvSpPr>
              <p:spPr bwMode="ltGray">
                <a:xfrm>
                  <a:off x="4608" y="635"/>
                  <a:ext cx="28" cy="16"/>
                </a:xfrm>
                <a:custGeom>
                  <a:avLst/>
                  <a:gdLst/>
                  <a:ahLst/>
                  <a:cxnLst>
                    <a:cxn ang="0">
                      <a:pos x="14" y="24"/>
                    </a:cxn>
                    <a:cxn ang="0">
                      <a:pos x="30" y="4"/>
                    </a:cxn>
                    <a:cxn ang="0">
                      <a:pos x="42" y="0"/>
                    </a:cxn>
                    <a:cxn ang="0">
                      <a:pos x="58" y="12"/>
                    </a:cxn>
                    <a:cxn ang="0">
                      <a:pos x="32" y="26"/>
                    </a:cxn>
                    <a:cxn ang="0">
                      <a:pos x="12" y="46"/>
                    </a:cxn>
                    <a:cxn ang="0">
                      <a:pos x="8" y="20"/>
                    </a:cxn>
                    <a:cxn ang="0">
                      <a:pos x="12" y="14"/>
                    </a:cxn>
                    <a:cxn ang="0">
                      <a:pos x="14" y="24"/>
                    </a:cxn>
                  </a:cxnLst>
                  <a:rect l="0" t="0" r="r" b="b"/>
                  <a:pathLst>
                    <a:path w="65" h="46">
                      <a:moveTo>
                        <a:pt x="14" y="24"/>
                      </a:moveTo>
                      <a:cubicBezTo>
                        <a:pt x="18" y="13"/>
                        <a:pt x="16" y="9"/>
                        <a:pt x="30" y="4"/>
                      </a:cubicBezTo>
                      <a:cubicBezTo>
                        <a:pt x="34" y="3"/>
                        <a:pt x="42" y="0"/>
                        <a:pt x="42" y="0"/>
                      </a:cubicBezTo>
                      <a:cubicBezTo>
                        <a:pt x="50" y="1"/>
                        <a:pt x="65" y="0"/>
                        <a:pt x="58" y="12"/>
                      </a:cubicBezTo>
                      <a:cubicBezTo>
                        <a:pt x="53" y="21"/>
                        <a:pt x="40" y="21"/>
                        <a:pt x="32" y="26"/>
                      </a:cubicBezTo>
                      <a:cubicBezTo>
                        <a:pt x="26" y="35"/>
                        <a:pt x="23" y="42"/>
                        <a:pt x="12" y="46"/>
                      </a:cubicBezTo>
                      <a:cubicBezTo>
                        <a:pt x="0" y="42"/>
                        <a:pt x="5" y="30"/>
                        <a:pt x="8" y="20"/>
                      </a:cubicBezTo>
                      <a:cubicBezTo>
                        <a:pt x="9" y="18"/>
                        <a:pt x="10" y="13"/>
                        <a:pt x="12" y="14"/>
                      </a:cubicBezTo>
                      <a:cubicBezTo>
                        <a:pt x="15" y="16"/>
                        <a:pt x="13" y="21"/>
                        <a:pt x="14"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6" name="Freeform 130"/>
                <p:cNvSpPr>
                  <a:spLocks/>
                </p:cNvSpPr>
                <p:nvPr userDrawn="1"/>
              </p:nvSpPr>
              <p:spPr bwMode="ltGray">
                <a:xfrm>
                  <a:off x="4580" y="635"/>
                  <a:ext cx="28" cy="16"/>
                </a:xfrm>
                <a:custGeom>
                  <a:avLst/>
                  <a:gdLst/>
                  <a:ahLst/>
                  <a:cxnLst>
                    <a:cxn ang="0">
                      <a:pos x="0" y="31"/>
                    </a:cxn>
                    <a:cxn ang="0">
                      <a:pos x="18" y="25"/>
                    </a:cxn>
                    <a:cxn ang="0">
                      <a:pos x="52" y="1"/>
                    </a:cxn>
                    <a:cxn ang="0">
                      <a:pos x="64" y="3"/>
                    </a:cxn>
                    <a:cxn ang="0">
                      <a:pos x="50" y="19"/>
                    </a:cxn>
                    <a:cxn ang="0">
                      <a:pos x="28" y="33"/>
                    </a:cxn>
                    <a:cxn ang="0">
                      <a:pos x="22" y="47"/>
                    </a:cxn>
                    <a:cxn ang="0">
                      <a:pos x="16" y="45"/>
                    </a:cxn>
                    <a:cxn ang="0">
                      <a:pos x="12" y="39"/>
                    </a:cxn>
                    <a:cxn ang="0">
                      <a:pos x="0" y="35"/>
                    </a:cxn>
                    <a:cxn ang="0">
                      <a:pos x="0" y="31"/>
                    </a:cxn>
                  </a:cxnLst>
                  <a:rect l="0" t="0" r="r" b="b"/>
                  <a:pathLst>
                    <a:path w="69" h="47">
                      <a:moveTo>
                        <a:pt x="0" y="31"/>
                      </a:moveTo>
                      <a:cubicBezTo>
                        <a:pt x="7" y="24"/>
                        <a:pt x="9" y="22"/>
                        <a:pt x="18" y="25"/>
                      </a:cubicBezTo>
                      <a:cubicBezTo>
                        <a:pt x="25" y="4"/>
                        <a:pt x="36" y="12"/>
                        <a:pt x="52" y="1"/>
                      </a:cubicBezTo>
                      <a:cubicBezTo>
                        <a:pt x="56" y="2"/>
                        <a:pt x="61" y="0"/>
                        <a:pt x="64" y="3"/>
                      </a:cubicBezTo>
                      <a:cubicBezTo>
                        <a:pt x="69" y="8"/>
                        <a:pt x="50" y="19"/>
                        <a:pt x="50" y="19"/>
                      </a:cubicBezTo>
                      <a:cubicBezTo>
                        <a:pt x="46" y="31"/>
                        <a:pt x="35" y="22"/>
                        <a:pt x="28" y="33"/>
                      </a:cubicBezTo>
                      <a:cubicBezTo>
                        <a:pt x="31" y="41"/>
                        <a:pt x="31" y="44"/>
                        <a:pt x="22" y="47"/>
                      </a:cubicBezTo>
                      <a:cubicBezTo>
                        <a:pt x="20" y="46"/>
                        <a:pt x="18" y="46"/>
                        <a:pt x="16" y="45"/>
                      </a:cubicBezTo>
                      <a:cubicBezTo>
                        <a:pt x="14" y="43"/>
                        <a:pt x="14" y="40"/>
                        <a:pt x="12" y="39"/>
                      </a:cubicBezTo>
                      <a:cubicBezTo>
                        <a:pt x="8" y="37"/>
                        <a:pt x="0" y="35"/>
                        <a:pt x="0" y="35"/>
                      </a:cubicBezTo>
                      <a:cubicBezTo>
                        <a:pt x="2" y="26"/>
                        <a:pt x="3" y="25"/>
                        <a:pt x="0" y="3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7" name="Freeform 131"/>
                <p:cNvSpPr>
                  <a:spLocks/>
                </p:cNvSpPr>
                <p:nvPr userDrawn="1"/>
              </p:nvSpPr>
              <p:spPr bwMode="ltGray">
                <a:xfrm>
                  <a:off x="4424" y="548"/>
                  <a:ext cx="150" cy="93"/>
                </a:xfrm>
                <a:custGeom>
                  <a:avLst/>
                  <a:gdLst/>
                  <a:ahLst/>
                  <a:cxnLst>
                    <a:cxn ang="0">
                      <a:pos x="10" y="4"/>
                    </a:cxn>
                    <a:cxn ang="0">
                      <a:pos x="36" y="18"/>
                    </a:cxn>
                    <a:cxn ang="0">
                      <a:pos x="46" y="30"/>
                    </a:cxn>
                    <a:cxn ang="0">
                      <a:pos x="76" y="52"/>
                    </a:cxn>
                    <a:cxn ang="0">
                      <a:pos x="92" y="66"/>
                    </a:cxn>
                    <a:cxn ang="0">
                      <a:pos x="122" y="98"/>
                    </a:cxn>
                    <a:cxn ang="0">
                      <a:pos x="136" y="128"/>
                    </a:cxn>
                    <a:cxn ang="0">
                      <a:pos x="148" y="132"/>
                    </a:cxn>
                    <a:cxn ang="0">
                      <a:pos x="154" y="150"/>
                    </a:cxn>
                    <a:cxn ang="0">
                      <a:pos x="176" y="152"/>
                    </a:cxn>
                    <a:cxn ang="0">
                      <a:pos x="170" y="196"/>
                    </a:cxn>
                    <a:cxn ang="0">
                      <a:pos x="180" y="224"/>
                    </a:cxn>
                    <a:cxn ang="0">
                      <a:pos x="198" y="232"/>
                    </a:cxn>
                    <a:cxn ang="0">
                      <a:pos x="216" y="234"/>
                    </a:cxn>
                    <a:cxn ang="0">
                      <a:pos x="236" y="242"/>
                    </a:cxn>
                    <a:cxn ang="0">
                      <a:pos x="254" y="236"/>
                    </a:cxn>
                    <a:cxn ang="0">
                      <a:pos x="272" y="248"/>
                    </a:cxn>
                    <a:cxn ang="0">
                      <a:pos x="296" y="256"/>
                    </a:cxn>
                    <a:cxn ang="0">
                      <a:pos x="314" y="264"/>
                    </a:cxn>
                    <a:cxn ang="0">
                      <a:pos x="352" y="266"/>
                    </a:cxn>
                    <a:cxn ang="0">
                      <a:pos x="342" y="274"/>
                    </a:cxn>
                    <a:cxn ang="0">
                      <a:pos x="322" y="272"/>
                    </a:cxn>
                    <a:cxn ang="0">
                      <a:pos x="300" y="270"/>
                    </a:cxn>
                    <a:cxn ang="0">
                      <a:pos x="288" y="266"/>
                    </a:cxn>
                    <a:cxn ang="0">
                      <a:pos x="252" y="264"/>
                    </a:cxn>
                    <a:cxn ang="0">
                      <a:pos x="234" y="260"/>
                    </a:cxn>
                    <a:cxn ang="0">
                      <a:pos x="172" y="242"/>
                    </a:cxn>
                    <a:cxn ang="0">
                      <a:pos x="160" y="216"/>
                    </a:cxn>
                    <a:cxn ang="0">
                      <a:pos x="126" y="200"/>
                    </a:cxn>
                    <a:cxn ang="0">
                      <a:pos x="108" y="186"/>
                    </a:cxn>
                    <a:cxn ang="0">
                      <a:pos x="94" y="158"/>
                    </a:cxn>
                    <a:cxn ang="0">
                      <a:pos x="68" y="108"/>
                    </a:cxn>
                    <a:cxn ang="0">
                      <a:pos x="64" y="102"/>
                    </a:cxn>
                    <a:cxn ang="0">
                      <a:pos x="58" y="100"/>
                    </a:cxn>
                    <a:cxn ang="0">
                      <a:pos x="54" y="88"/>
                    </a:cxn>
                    <a:cxn ang="0">
                      <a:pos x="38" y="58"/>
                    </a:cxn>
                    <a:cxn ang="0">
                      <a:pos x="20" y="40"/>
                    </a:cxn>
                    <a:cxn ang="0">
                      <a:pos x="4" y="22"/>
                    </a:cxn>
                    <a:cxn ang="0">
                      <a:pos x="10" y="2"/>
                    </a:cxn>
                    <a:cxn ang="0">
                      <a:pos x="10" y="4"/>
                    </a:cxn>
                  </a:cxnLst>
                  <a:rect l="0" t="0" r="r" b="b"/>
                  <a:pathLst>
                    <a:path w="355" h="277">
                      <a:moveTo>
                        <a:pt x="10" y="4"/>
                      </a:moveTo>
                      <a:cubicBezTo>
                        <a:pt x="22" y="0"/>
                        <a:pt x="24" y="14"/>
                        <a:pt x="36" y="18"/>
                      </a:cubicBezTo>
                      <a:cubicBezTo>
                        <a:pt x="37" y="19"/>
                        <a:pt x="45" y="29"/>
                        <a:pt x="46" y="30"/>
                      </a:cubicBezTo>
                      <a:cubicBezTo>
                        <a:pt x="56" y="40"/>
                        <a:pt x="67" y="38"/>
                        <a:pt x="76" y="52"/>
                      </a:cubicBezTo>
                      <a:cubicBezTo>
                        <a:pt x="80" y="58"/>
                        <a:pt x="92" y="66"/>
                        <a:pt x="92" y="66"/>
                      </a:cubicBezTo>
                      <a:cubicBezTo>
                        <a:pt x="96" y="79"/>
                        <a:pt x="112" y="88"/>
                        <a:pt x="122" y="98"/>
                      </a:cubicBezTo>
                      <a:cubicBezTo>
                        <a:pt x="124" y="105"/>
                        <a:pt x="130" y="124"/>
                        <a:pt x="136" y="128"/>
                      </a:cubicBezTo>
                      <a:cubicBezTo>
                        <a:pt x="140" y="130"/>
                        <a:pt x="148" y="132"/>
                        <a:pt x="148" y="132"/>
                      </a:cubicBezTo>
                      <a:cubicBezTo>
                        <a:pt x="150" y="138"/>
                        <a:pt x="154" y="150"/>
                        <a:pt x="154" y="150"/>
                      </a:cubicBezTo>
                      <a:cubicBezTo>
                        <a:pt x="161" y="139"/>
                        <a:pt x="168" y="144"/>
                        <a:pt x="176" y="152"/>
                      </a:cubicBezTo>
                      <a:cubicBezTo>
                        <a:pt x="174" y="167"/>
                        <a:pt x="173" y="181"/>
                        <a:pt x="170" y="196"/>
                      </a:cubicBezTo>
                      <a:cubicBezTo>
                        <a:pt x="171" y="202"/>
                        <a:pt x="174" y="220"/>
                        <a:pt x="180" y="224"/>
                      </a:cubicBezTo>
                      <a:cubicBezTo>
                        <a:pt x="185" y="228"/>
                        <a:pt x="193" y="228"/>
                        <a:pt x="198" y="232"/>
                      </a:cubicBezTo>
                      <a:cubicBezTo>
                        <a:pt x="204" y="230"/>
                        <a:pt x="216" y="234"/>
                        <a:pt x="216" y="234"/>
                      </a:cubicBezTo>
                      <a:cubicBezTo>
                        <a:pt x="223" y="241"/>
                        <a:pt x="225" y="245"/>
                        <a:pt x="236" y="242"/>
                      </a:cubicBezTo>
                      <a:cubicBezTo>
                        <a:pt x="242" y="240"/>
                        <a:pt x="254" y="236"/>
                        <a:pt x="254" y="236"/>
                      </a:cubicBezTo>
                      <a:cubicBezTo>
                        <a:pt x="260" y="240"/>
                        <a:pt x="265" y="246"/>
                        <a:pt x="272" y="248"/>
                      </a:cubicBezTo>
                      <a:cubicBezTo>
                        <a:pt x="277" y="250"/>
                        <a:pt x="291" y="252"/>
                        <a:pt x="296" y="256"/>
                      </a:cubicBezTo>
                      <a:cubicBezTo>
                        <a:pt x="301" y="260"/>
                        <a:pt x="314" y="264"/>
                        <a:pt x="314" y="264"/>
                      </a:cubicBezTo>
                      <a:cubicBezTo>
                        <a:pt x="330" y="263"/>
                        <a:pt x="338" y="261"/>
                        <a:pt x="352" y="266"/>
                      </a:cubicBezTo>
                      <a:cubicBezTo>
                        <a:pt x="355" y="275"/>
                        <a:pt x="350" y="277"/>
                        <a:pt x="342" y="274"/>
                      </a:cubicBezTo>
                      <a:cubicBezTo>
                        <a:pt x="336" y="276"/>
                        <a:pt x="322" y="272"/>
                        <a:pt x="322" y="272"/>
                      </a:cubicBezTo>
                      <a:cubicBezTo>
                        <a:pt x="314" y="275"/>
                        <a:pt x="308" y="272"/>
                        <a:pt x="300" y="270"/>
                      </a:cubicBezTo>
                      <a:cubicBezTo>
                        <a:pt x="296" y="269"/>
                        <a:pt x="288" y="266"/>
                        <a:pt x="288" y="266"/>
                      </a:cubicBezTo>
                      <a:cubicBezTo>
                        <a:pt x="276" y="270"/>
                        <a:pt x="264" y="266"/>
                        <a:pt x="252" y="264"/>
                      </a:cubicBezTo>
                      <a:cubicBezTo>
                        <a:pt x="245" y="259"/>
                        <a:pt x="242" y="257"/>
                        <a:pt x="234" y="260"/>
                      </a:cubicBezTo>
                      <a:cubicBezTo>
                        <a:pt x="211" y="252"/>
                        <a:pt x="192" y="256"/>
                        <a:pt x="172" y="242"/>
                      </a:cubicBezTo>
                      <a:cubicBezTo>
                        <a:pt x="165" y="231"/>
                        <a:pt x="176" y="221"/>
                        <a:pt x="160" y="216"/>
                      </a:cubicBezTo>
                      <a:cubicBezTo>
                        <a:pt x="154" y="233"/>
                        <a:pt x="136" y="203"/>
                        <a:pt x="126" y="200"/>
                      </a:cubicBezTo>
                      <a:cubicBezTo>
                        <a:pt x="120" y="196"/>
                        <a:pt x="114" y="190"/>
                        <a:pt x="108" y="186"/>
                      </a:cubicBezTo>
                      <a:cubicBezTo>
                        <a:pt x="104" y="175"/>
                        <a:pt x="104" y="165"/>
                        <a:pt x="94" y="158"/>
                      </a:cubicBezTo>
                      <a:cubicBezTo>
                        <a:pt x="83" y="142"/>
                        <a:pt x="85" y="119"/>
                        <a:pt x="68" y="108"/>
                      </a:cubicBezTo>
                      <a:cubicBezTo>
                        <a:pt x="67" y="106"/>
                        <a:pt x="66" y="104"/>
                        <a:pt x="64" y="102"/>
                      </a:cubicBezTo>
                      <a:cubicBezTo>
                        <a:pt x="62" y="101"/>
                        <a:pt x="59" y="102"/>
                        <a:pt x="58" y="100"/>
                      </a:cubicBezTo>
                      <a:cubicBezTo>
                        <a:pt x="56" y="97"/>
                        <a:pt x="54" y="88"/>
                        <a:pt x="54" y="88"/>
                      </a:cubicBezTo>
                      <a:cubicBezTo>
                        <a:pt x="59" y="73"/>
                        <a:pt x="52" y="61"/>
                        <a:pt x="38" y="58"/>
                      </a:cubicBezTo>
                      <a:cubicBezTo>
                        <a:pt x="32" y="49"/>
                        <a:pt x="31" y="44"/>
                        <a:pt x="20" y="40"/>
                      </a:cubicBezTo>
                      <a:cubicBezTo>
                        <a:pt x="16" y="27"/>
                        <a:pt x="16" y="26"/>
                        <a:pt x="4" y="22"/>
                      </a:cubicBezTo>
                      <a:cubicBezTo>
                        <a:pt x="1" y="13"/>
                        <a:pt x="0" y="5"/>
                        <a:pt x="10" y="2"/>
                      </a:cubicBezTo>
                      <a:cubicBezTo>
                        <a:pt x="18" y="5"/>
                        <a:pt x="18" y="4"/>
                        <a:pt x="10"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8" name="Freeform 132"/>
                <p:cNvSpPr>
                  <a:spLocks/>
                </p:cNvSpPr>
                <p:nvPr userDrawn="1"/>
              </p:nvSpPr>
              <p:spPr bwMode="ltGray">
                <a:xfrm>
                  <a:off x="4515" y="541"/>
                  <a:ext cx="67" cy="68"/>
                </a:xfrm>
                <a:custGeom>
                  <a:avLst/>
                  <a:gdLst/>
                  <a:ahLst/>
                  <a:cxnLst>
                    <a:cxn ang="0">
                      <a:pos x="54" y="66"/>
                    </a:cxn>
                    <a:cxn ang="0">
                      <a:pos x="66" y="58"/>
                    </a:cxn>
                    <a:cxn ang="0">
                      <a:pos x="68" y="52"/>
                    </a:cxn>
                    <a:cxn ang="0">
                      <a:pos x="80" y="44"/>
                    </a:cxn>
                    <a:cxn ang="0">
                      <a:pos x="106" y="22"/>
                    </a:cxn>
                    <a:cxn ang="0">
                      <a:pos x="112" y="4"/>
                    </a:cxn>
                    <a:cxn ang="0">
                      <a:pos x="124" y="0"/>
                    </a:cxn>
                    <a:cxn ang="0">
                      <a:pos x="150" y="28"/>
                    </a:cxn>
                    <a:cxn ang="0">
                      <a:pos x="146" y="44"/>
                    </a:cxn>
                    <a:cxn ang="0">
                      <a:pos x="126" y="64"/>
                    </a:cxn>
                    <a:cxn ang="0">
                      <a:pos x="132" y="94"/>
                    </a:cxn>
                    <a:cxn ang="0">
                      <a:pos x="142" y="110"/>
                    </a:cxn>
                    <a:cxn ang="0">
                      <a:pos x="146" y="128"/>
                    </a:cxn>
                    <a:cxn ang="0">
                      <a:pos x="128" y="128"/>
                    </a:cxn>
                    <a:cxn ang="0">
                      <a:pos x="116" y="146"/>
                    </a:cxn>
                    <a:cxn ang="0">
                      <a:pos x="104" y="156"/>
                    </a:cxn>
                    <a:cxn ang="0">
                      <a:pos x="100" y="198"/>
                    </a:cxn>
                    <a:cxn ang="0">
                      <a:pos x="88" y="202"/>
                    </a:cxn>
                    <a:cxn ang="0">
                      <a:pos x="82" y="206"/>
                    </a:cxn>
                    <a:cxn ang="0">
                      <a:pos x="76" y="202"/>
                    </a:cxn>
                    <a:cxn ang="0">
                      <a:pos x="72" y="190"/>
                    </a:cxn>
                    <a:cxn ang="0">
                      <a:pos x="60" y="186"/>
                    </a:cxn>
                    <a:cxn ang="0">
                      <a:pos x="42" y="194"/>
                    </a:cxn>
                    <a:cxn ang="0">
                      <a:pos x="28" y="186"/>
                    </a:cxn>
                    <a:cxn ang="0">
                      <a:pos x="10" y="148"/>
                    </a:cxn>
                    <a:cxn ang="0">
                      <a:pos x="4" y="130"/>
                    </a:cxn>
                    <a:cxn ang="0">
                      <a:pos x="0" y="118"/>
                    </a:cxn>
                    <a:cxn ang="0">
                      <a:pos x="20" y="96"/>
                    </a:cxn>
                    <a:cxn ang="0">
                      <a:pos x="32" y="104"/>
                    </a:cxn>
                    <a:cxn ang="0">
                      <a:pos x="34" y="80"/>
                    </a:cxn>
                    <a:cxn ang="0">
                      <a:pos x="52" y="70"/>
                    </a:cxn>
                    <a:cxn ang="0">
                      <a:pos x="54" y="66"/>
                    </a:cxn>
                  </a:cxnLst>
                  <a:rect l="0" t="0" r="r" b="b"/>
                  <a:pathLst>
                    <a:path w="156" h="206">
                      <a:moveTo>
                        <a:pt x="54" y="66"/>
                      </a:moveTo>
                      <a:cubicBezTo>
                        <a:pt x="58" y="63"/>
                        <a:pt x="64" y="63"/>
                        <a:pt x="66" y="58"/>
                      </a:cubicBezTo>
                      <a:cubicBezTo>
                        <a:pt x="67" y="56"/>
                        <a:pt x="67" y="53"/>
                        <a:pt x="68" y="52"/>
                      </a:cubicBezTo>
                      <a:cubicBezTo>
                        <a:pt x="71" y="49"/>
                        <a:pt x="80" y="44"/>
                        <a:pt x="80" y="44"/>
                      </a:cubicBezTo>
                      <a:cubicBezTo>
                        <a:pt x="113" y="55"/>
                        <a:pt x="85" y="29"/>
                        <a:pt x="106" y="22"/>
                      </a:cubicBezTo>
                      <a:cubicBezTo>
                        <a:pt x="110" y="17"/>
                        <a:pt x="108" y="9"/>
                        <a:pt x="112" y="4"/>
                      </a:cubicBezTo>
                      <a:cubicBezTo>
                        <a:pt x="115" y="1"/>
                        <a:pt x="124" y="0"/>
                        <a:pt x="124" y="0"/>
                      </a:cubicBezTo>
                      <a:cubicBezTo>
                        <a:pt x="138" y="14"/>
                        <a:pt x="126" y="23"/>
                        <a:pt x="150" y="28"/>
                      </a:cubicBezTo>
                      <a:cubicBezTo>
                        <a:pt x="156" y="36"/>
                        <a:pt x="154" y="39"/>
                        <a:pt x="146" y="44"/>
                      </a:cubicBezTo>
                      <a:cubicBezTo>
                        <a:pt x="141" y="52"/>
                        <a:pt x="135" y="61"/>
                        <a:pt x="126" y="64"/>
                      </a:cubicBezTo>
                      <a:cubicBezTo>
                        <a:pt x="118" y="75"/>
                        <a:pt x="128" y="83"/>
                        <a:pt x="132" y="94"/>
                      </a:cubicBezTo>
                      <a:cubicBezTo>
                        <a:pt x="129" y="103"/>
                        <a:pt x="135" y="105"/>
                        <a:pt x="142" y="110"/>
                      </a:cubicBezTo>
                      <a:cubicBezTo>
                        <a:pt x="145" y="119"/>
                        <a:pt x="141" y="120"/>
                        <a:pt x="146" y="128"/>
                      </a:cubicBezTo>
                      <a:cubicBezTo>
                        <a:pt x="142" y="139"/>
                        <a:pt x="135" y="133"/>
                        <a:pt x="128" y="128"/>
                      </a:cubicBezTo>
                      <a:cubicBezTo>
                        <a:pt x="116" y="132"/>
                        <a:pt x="122" y="136"/>
                        <a:pt x="116" y="146"/>
                      </a:cubicBezTo>
                      <a:cubicBezTo>
                        <a:pt x="113" y="151"/>
                        <a:pt x="108" y="152"/>
                        <a:pt x="104" y="156"/>
                      </a:cubicBezTo>
                      <a:cubicBezTo>
                        <a:pt x="107" y="167"/>
                        <a:pt x="112" y="191"/>
                        <a:pt x="100" y="198"/>
                      </a:cubicBezTo>
                      <a:cubicBezTo>
                        <a:pt x="96" y="200"/>
                        <a:pt x="92" y="200"/>
                        <a:pt x="88" y="202"/>
                      </a:cubicBezTo>
                      <a:cubicBezTo>
                        <a:pt x="86" y="203"/>
                        <a:pt x="84" y="205"/>
                        <a:pt x="82" y="206"/>
                      </a:cubicBezTo>
                      <a:cubicBezTo>
                        <a:pt x="80" y="205"/>
                        <a:pt x="77" y="204"/>
                        <a:pt x="76" y="202"/>
                      </a:cubicBezTo>
                      <a:cubicBezTo>
                        <a:pt x="74" y="198"/>
                        <a:pt x="76" y="191"/>
                        <a:pt x="72" y="190"/>
                      </a:cubicBezTo>
                      <a:cubicBezTo>
                        <a:pt x="68" y="189"/>
                        <a:pt x="60" y="186"/>
                        <a:pt x="60" y="186"/>
                      </a:cubicBezTo>
                      <a:cubicBezTo>
                        <a:pt x="53" y="188"/>
                        <a:pt x="49" y="192"/>
                        <a:pt x="42" y="194"/>
                      </a:cubicBezTo>
                      <a:cubicBezTo>
                        <a:pt x="34" y="189"/>
                        <a:pt x="37" y="183"/>
                        <a:pt x="28" y="186"/>
                      </a:cubicBezTo>
                      <a:cubicBezTo>
                        <a:pt x="12" y="181"/>
                        <a:pt x="19" y="161"/>
                        <a:pt x="10" y="148"/>
                      </a:cubicBezTo>
                      <a:cubicBezTo>
                        <a:pt x="5" y="121"/>
                        <a:pt x="11" y="147"/>
                        <a:pt x="4" y="130"/>
                      </a:cubicBezTo>
                      <a:cubicBezTo>
                        <a:pt x="2" y="126"/>
                        <a:pt x="0" y="118"/>
                        <a:pt x="0" y="118"/>
                      </a:cubicBezTo>
                      <a:cubicBezTo>
                        <a:pt x="2" y="95"/>
                        <a:pt x="0" y="83"/>
                        <a:pt x="20" y="96"/>
                      </a:cubicBezTo>
                      <a:cubicBezTo>
                        <a:pt x="23" y="105"/>
                        <a:pt x="23" y="110"/>
                        <a:pt x="32" y="104"/>
                      </a:cubicBezTo>
                      <a:cubicBezTo>
                        <a:pt x="35" y="95"/>
                        <a:pt x="29" y="88"/>
                        <a:pt x="34" y="80"/>
                      </a:cubicBezTo>
                      <a:cubicBezTo>
                        <a:pt x="36" y="76"/>
                        <a:pt x="48" y="73"/>
                        <a:pt x="52" y="70"/>
                      </a:cubicBezTo>
                      <a:cubicBezTo>
                        <a:pt x="57" y="63"/>
                        <a:pt x="58" y="62"/>
                        <a:pt x="54" y="6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89" name="Freeform 133"/>
                <p:cNvSpPr>
                  <a:spLocks/>
                </p:cNvSpPr>
                <p:nvPr userDrawn="1"/>
              </p:nvSpPr>
              <p:spPr bwMode="ltGray">
                <a:xfrm>
                  <a:off x="4580" y="572"/>
                  <a:ext cx="47" cy="13"/>
                </a:xfrm>
                <a:custGeom>
                  <a:avLst/>
                  <a:gdLst/>
                  <a:ahLst/>
                  <a:cxnLst>
                    <a:cxn ang="0">
                      <a:pos x="4" y="32"/>
                    </a:cxn>
                    <a:cxn ang="0">
                      <a:pos x="18" y="10"/>
                    </a:cxn>
                    <a:cxn ang="0">
                      <a:pos x="46" y="20"/>
                    </a:cxn>
                    <a:cxn ang="0">
                      <a:pos x="72" y="14"/>
                    </a:cxn>
                    <a:cxn ang="0">
                      <a:pos x="90" y="0"/>
                    </a:cxn>
                    <a:cxn ang="0">
                      <a:pos x="76" y="26"/>
                    </a:cxn>
                    <a:cxn ang="0">
                      <a:pos x="60" y="38"/>
                    </a:cxn>
                    <a:cxn ang="0">
                      <a:pos x="42" y="32"/>
                    </a:cxn>
                    <a:cxn ang="0">
                      <a:pos x="14" y="30"/>
                    </a:cxn>
                    <a:cxn ang="0">
                      <a:pos x="4" y="32"/>
                    </a:cxn>
                  </a:cxnLst>
                  <a:rect l="0" t="0" r="r" b="b"/>
                  <a:pathLst>
                    <a:path w="109" h="38">
                      <a:moveTo>
                        <a:pt x="4" y="32"/>
                      </a:moveTo>
                      <a:cubicBezTo>
                        <a:pt x="7" y="22"/>
                        <a:pt x="7" y="14"/>
                        <a:pt x="18" y="10"/>
                      </a:cubicBezTo>
                      <a:cubicBezTo>
                        <a:pt x="28" y="12"/>
                        <a:pt x="37" y="14"/>
                        <a:pt x="46" y="20"/>
                      </a:cubicBezTo>
                      <a:cubicBezTo>
                        <a:pt x="62" y="15"/>
                        <a:pt x="54" y="17"/>
                        <a:pt x="72" y="14"/>
                      </a:cubicBezTo>
                      <a:cubicBezTo>
                        <a:pt x="77" y="9"/>
                        <a:pt x="90" y="0"/>
                        <a:pt x="90" y="0"/>
                      </a:cubicBezTo>
                      <a:cubicBezTo>
                        <a:pt x="109" y="6"/>
                        <a:pt x="85" y="23"/>
                        <a:pt x="76" y="26"/>
                      </a:cubicBezTo>
                      <a:cubicBezTo>
                        <a:pt x="71" y="33"/>
                        <a:pt x="68" y="35"/>
                        <a:pt x="60" y="38"/>
                      </a:cubicBezTo>
                      <a:cubicBezTo>
                        <a:pt x="54" y="36"/>
                        <a:pt x="42" y="32"/>
                        <a:pt x="42" y="32"/>
                      </a:cubicBezTo>
                      <a:cubicBezTo>
                        <a:pt x="33" y="23"/>
                        <a:pt x="26" y="26"/>
                        <a:pt x="14" y="30"/>
                      </a:cubicBezTo>
                      <a:cubicBezTo>
                        <a:pt x="1" y="28"/>
                        <a:pt x="0" y="24"/>
                        <a:pt x="4"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0" name="Freeform 134"/>
                <p:cNvSpPr>
                  <a:spLocks/>
                </p:cNvSpPr>
                <p:nvPr userDrawn="1"/>
              </p:nvSpPr>
              <p:spPr bwMode="ltGray">
                <a:xfrm>
                  <a:off x="4579" y="588"/>
                  <a:ext cx="31" cy="34"/>
                </a:xfrm>
                <a:custGeom>
                  <a:avLst/>
                  <a:gdLst/>
                  <a:ahLst/>
                  <a:cxnLst>
                    <a:cxn ang="0">
                      <a:pos x="8" y="18"/>
                    </a:cxn>
                    <a:cxn ang="0">
                      <a:pos x="18" y="0"/>
                    </a:cxn>
                    <a:cxn ang="0">
                      <a:pos x="34" y="18"/>
                    </a:cxn>
                    <a:cxn ang="0">
                      <a:pos x="62" y="4"/>
                    </a:cxn>
                    <a:cxn ang="0">
                      <a:pos x="46" y="34"/>
                    </a:cxn>
                    <a:cxn ang="0">
                      <a:pos x="54" y="48"/>
                    </a:cxn>
                    <a:cxn ang="0">
                      <a:pos x="58" y="60"/>
                    </a:cxn>
                    <a:cxn ang="0">
                      <a:pos x="46" y="74"/>
                    </a:cxn>
                    <a:cxn ang="0">
                      <a:pos x="34" y="60"/>
                    </a:cxn>
                    <a:cxn ang="0">
                      <a:pos x="22" y="48"/>
                    </a:cxn>
                    <a:cxn ang="0">
                      <a:pos x="28" y="68"/>
                    </a:cxn>
                    <a:cxn ang="0">
                      <a:pos x="30" y="74"/>
                    </a:cxn>
                    <a:cxn ang="0">
                      <a:pos x="20" y="104"/>
                    </a:cxn>
                    <a:cxn ang="0">
                      <a:pos x="12" y="102"/>
                    </a:cxn>
                    <a:cxn ang="0">
                      <a:pos x="8" y="90"/>
                    </a:cxn>
                    <a:cxn ang="0">
                      <a:pos x="0" y="54"/>
                    </a:cxn>
                    <a:cxn ang="0">
                      <a:pos x="2" y="30"/>
                    </a:cxn>
                    <a:cxn ang="0">
                      <a:pos x="8" y="18"/>
                    </a:cxn>
                  </a:cxnLst>
                  <a:rect l="0" t="0" r="r" b="b"/>
                  <a:pathLst>
                    <a:path w="76" h="104">
                      <a:moveTo>
                        <a:pt x="8" y="18"/>
                      </a:moveTo>
                      <a:cubicBezTo>
                        <a:pt x="10" y="8"/>
                        <a:pt x="9" y="3"/>
                        <a:pt x="18" y="0"/>
                      </a:cubicBezTo>
                      <a:cubicBezTo>
                        <a:pt x="28" y="3"/>
                        <a:pt x="25" y="12"/>
                        <a:pt x="34" y="18"/>
                      </a:cubicBezTo>
                      <a:cubicBezTo>
                        <a:pt x="46" y="16"/>
                        <a:pt x="51" y="8"/>
                        <a:pt x="62" y="4"/>
                      </a:cubicBezTo>
                      <a:cubicBezTo>
                        <a:pt x="76" y="9"/>
                        <a:pt x="56" y="31"/>
                        <a:pt x="46" y="34"/>
                      </a:cubicBezTo>
                      <a:cubicBezTo>
                        <a:pt x="51" y="56"/>
                        <a:pt x="43" y="29"/>
                        <a:pt x="54" y="48"/>
                      </a:cubicBezTo>
                      <a:cubicBezTo>
                        <a:pt x="56" y="52"/>
                        <a:pt x="58" y="60"/>
                        <a:pt x="58" y="60"/>
                      </a:cubicBezTo>
                      <a:cubicBezTo>
                        <a:pt x="55" y="68"/>
                        <a:pt x="54" y="71"/>
                        <a:pt x="46" y="74"/>
                      </a:cubicBezTo>
                      <a:cubicBezTo>
                        <a:pt x="38" y="71"/>
                        <a:pt x="37" y="68"/>
                        <a:pt x="34" y="60"/>
                      </a:cubicBezTo>
                      <a:cubicBezTo>
                        <a:pt x="33" y="50"/>
                        <a:pt x="32" y="33"/>
                        <a:pt x="22" y="48"/>
                      </a:cubicBezTo>
                      <a:cubicBezTo>
                        <a:pt x="25" y="60"/>
                        <a:pt x="23" y="53"/>
                        <a:pt x="28" y="68"/>
                      </a:cubicBezTo>
                      <a:cubicBezTo>
                        <a:pt x="29" y="70"/>
                        <a:pt x="30" y="74"/>
                        <a:pt x="30" y="74"/>
                      </a:cubicBezTo>
                      <a:cubicBezTo>
                        <a:pt x="24" y="84"/>
                        <a:pt x="22" y="93"/>
                        <a:pt x="20" y="104"/>
                      </a:cubicBezTo>
                      <a:cubicBezTo>
                        <a:pt x="17" y="103"/>
                        <a:pt x="14" y="104"/>
                        <a:pt x="12" y="102"/>
                      </a:cubicBezTo>
                      <a:cubicBezTo>
                        <a:pt x="9" y="99"/>
                        <a:pt x="8" y="90"/>
                        <a:pt x="8" y="90"/>
                      </a:cubicBezTo>
                      <a:cubicBezTo>
                        <a:pt x="13" y="75"/>
                        <a:pt x="14" y="64"/>
                        <a:pt x="0" y="54"/>
                      </a:cubicBezTo>
                      <a:cubicBezTo>
                        <a:pt x="1" y="46"/>
                        <a:pt x="1" y="38"/>
                        <a:pt x="2" y="30"/>
                      </a:cubicBezTo>
                      <a:cubicBezTo>
                        <a:pt x="2" y="27"/>
                        <a:pt x="13" y="2"/>
                        <a:pt x="8"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1" name="Freeform 135"/>
                <p:cNvSpPr>
                  <a:spLocks/>
                </p:cNvSpPr>
                <p:nvPr userDrawn="1"/>
              </p:nvSpPr>
              <p:spPr bwMode="ltGray">
                <a:xfrm>
                  <a:off x="4632" y="569"/>
                  <a:ext cx="16" cy="20"/>
                </a:xfrm>
                <a:custGeom>
                  <a:avLst/>
                  <a:gdLst/>
                  <a:ahLst/>
                  <a:cxnLst>
                    <a:cxn ang="0">
                      <a:pos x="3" y="28"/>
                    </a:cxn>
                    <a:cxn ang="0">
                      <a:pos x="13" y="0"/>
                    </a:cxn>
                    <a:cxn ang="0">
                      <a:pos x="15" y="28"/>
                    </a:cxn>
                    <a:cxn ang="0">
                      <a:pos x="37" y="38"/>
                    </a:cxn>
                    <a:cxn ang="0">
                      <a:pos x="19" y="44"/>
                    </a:cxn>
                    <a:cxn ang="0">
                      <a:pos x="5" y="58"/>
                    </a:cxn>
                    <a:cxn ang="0">
                      <a:pos x="1" y="34"/>
                    </a:cxn>
                    <a:cxn ang="0">
                      <a:pos x="3" y="28"/>
                    </a:cxn>
                  </a:cxnLst>
                  <a:rect l="0" t="0" r="r" b="b"/>
                  <a:pathLst>
                    <a:path w="37" h="61">
                      <a:moveTo>
                        <a:pt x="3" y="28"/>
                      </a:moveTo>
                      <a:cubicBezTo>
                        <a:pt x="5" y="14"/>
                        <a:pt x="2" y="7"/>
                        <a:pt x="13" y="0"/>
                      </a:cubicBezTo>
                      <a:cubicBezTo>
                        <a:pt x="26" y="9"/>
                        <a:pt x="23" y="17"/>
                        <a:pt x="15" y="28"/>
                      </a:cubicBezTo>
                      <a:cubicBezTo>
                        <a:pt x="25" y="31"/>
                        <a:pt x="33" y="27"/>
                        <a:pt x="37" y="38"/>
                      </a:cubicBezTo>
                      <a:cubicBezTo>
                        <a:pt x="30" y="45"/>
                        <a:pt x="28" y="47"/>
                        <a:pt x="19" y="44"/>
                      </a:cubicBezTo>
                      <a:cubicBezTo>
                        <a:pt x="13" y="54"/>
                        <a:pt x="18" y="61"/>
                        <a:pt x="5" y="58"/>
                      </a:cubicBezTo>
                      <a:cubicBezTo>
                        <a:pt x="0" y="50"/>
                        <a:pt x="3" y="44"/>
                        <a:pt x="1" y="34"/>
                      </a:cubicBezTo>
                      <a:cubicBezTo>
                        <a:pt x="2" y="32"/>
                        <a:pt x="3" y="28"/>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2" name="Freeform 136"/>
                <p:cNvSpPr>
                  <a:spLocks/>
                </p:cNvSpPr>
                <p:nvPr userDrawn="1"/>
              </p:nvSpPr>
              <p:spPr bwMode="ltGray">
                <a:xfrm>
                  <a:off x="4637" y="601"/>
                  <a:ext cx="20" cy="10"/>
                </a:xfrm>
                <a:custGeom>
                  <a:avLst/>
                  <a:gdLst/>
                  <a:ahLst/>
                  <a:cxnLst>
                    <a:cxn ang="0">
                      <a:pos x="7" y="0"/>
                    </a:cxn>
                    <a:cxn ang="0">
                      <a:pos x="29" y="0"/>
                    </a:cxn>
                    <a:cxn ang="0">
                      <a:pos x="49" y="16"/>
                    </a:cxn>
                    <a:cxn ang="0">
                      <a:pos x="35" y="14"/>
                    </a:cxn>
                    <a:cxn ang="0">
                      <a:pos x="3" y="16"/>
                    </a:cxn>
                    <a:cxn ang="0">
                      <a:pos x="7" y="0"/>
                    </a:cxn>
                  </a:cxnLst>
                  <a:rect l="0" t="0" r="r" b="b"/>
                  <a:pathLst>
                    <a:path w="49" h="29">
                      <a:moveTo>
                        <a:pt x="7" y="0"/>
                      </a:moveTo>
                      <a:cubicBezTo>
                        <a:pt x="15" y="6"/>
                        <a:pt x="19" y="2"/>
                        <a:pt x="29" y="0"/>
                      </a:cubicBezTo>
                      <a:cubicBezTo>
                        <a:pt x="45" y="5"/>
                        <a:pt x="40" y="3"/>
                        <a:pt x="49" y="16"/>
                      </a:cubicBezTo>
                      <a:cubicBezTo>
                        <a:pt x="46" y="29"/>
                        <a:pt x="42" y="21"/>
                        <a:pt x="35" y="14"/>
                      </a:cubicBezTo>
                      <a:cubicBezTo>
                        <a:pt x="26" y="15"/>
                        <a:pt x="12" y="19"/>
                        <a:pt x="3" y="16"/>
                      </a:cubicBezTo>
                      <a:cubicBezTo>
                        <a:pt x="0" y="6"/>
                        <a:pt x="7" y="10"/>
                        <a:pt x="7" y="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3" name="Freeform 137"/>
                <p:cNvSpPr>
                  <a:spLocks/>
                </p:cNvSpPr>
                <p:nvPr userDrawn="1"/>
              </p:nvSpPr>
              <p:spPr bwMode="ltGray">
                <a:xfrm>
                  <a:off x="4656" y="585"/>
                  <a:ext cx="26" cy="17"/>
                </a:xfrm>
                <a:custGeom>
                  <a:avLst/>
                  <a:gdLst/>
                  <a:ahLst/>
                  <a:cxnLst>
                    <a:cxn ang="0">
                      <a:pos x="21" y="38"/>
                    </a:cxn>
                    <a:cxn ang="0">
                      <a:pos x="15" y="26"/>
                    </a:cxn>
                    <a:cxn ang="0">
                      <a:pos x="3" y="22"/>
                    </a:cxn>
                    <a:cxn ang="0">
                      <a:pos x="13" y="8"/>
                    </a:cxn>
                    <a:cxn ang="0">
                      <a:pos x="25" y="0"/>
                    </a:cxn>
                    <a:cxn ang="0">
                      <a:pos x="49" y="10"/>
                    </a:cxn>
                    <a:cxn ang="0">
                      <a:pos x="53" y="20"/>
                    </a:cxn>
                    <a:cxn ang="0">
                      <a:pos x="61" y="32"/>
                    </a:cxn>
                    <a:cxn ang="0">
                      <a:pos x="41" y="38"/>
                    </a:cxn>
                    <a:cxn ang="0">
                      <a:pos x="23" y="44"/>
                    </a:cxn>
                    <a:cxn ang="0">
                      <a:pos x="21" y="38"/>
                    </a:cxn>
                  </a:cxnLst>
                  <a:rect l="0" t="0" r="r" b="b"/>
                  <a:pathLst>
                    <a:path w="61" h="48">
                      <a:moveTo>
                        <a:pt x="21" y="38"/>
                      </a:moveTo>
                      <a:cubicBezTo>
                        <a:pt x="19" y="34"/>
                        <a:pt x="19" y="29"/>
                        <a:pt x="15" y="26"/>
                      </a:cubicBezTo>
                      <a:cubicBezTo>
                        <a:pt x="12" y="24"/>
                        <a:pt x="3" y="22"/>
                        <a:pt x="3" y="22"/>
                      </a:cubicBezTo>
                      <a:cubicBezTo>
                        <a:pt x="0" y="12"/>
                        <a:pt x="5" y="12"/>
                        <a:pt x="13" y="8"/>
                      </a:cubicBezTo>
                      <a:cubicBezTo>
                        <a:pt x="17" y="6"/>
                        <a:pt x="25" y="0"/>
                        <a:pt x="25" y="0"/>
                      </a:cubicBezTo>
                      <a:cubicBezTo>
                        <a:pt x="37" y="2"/>
                        <a:pt x="41" y="2"/>
                        <a:pt x="49" y="10"/>
                      </a:cubicBezTo>
                      <a:cubicBezTo>
                        <a:pt x="45" y="21"/>
                        <a:pt x="46" y="12"/>
                        <a:pt x="53" y="20"/>
                      </a:cubicBezTo>
                      <a:cubicBezTo>
                        <a:pt x="56" y="24"/>
                        <a:pt x="61" y="32"/>
                        <a:pt x="61" y="32"/>
                      </a:cubicBezTo>
                      <a:cubicBezTo>
                        <a:pt x="56" y="47"/>
                        <a:pt x="53" y="42"/>
                        <a:pt x="41" y="38"/>
                      </a:cubicBezTo>
                      <a:cubicBezTo>
                        <a:pt x="27" y="47"/>
                        <a:pt x="34" y="48"/>
                        <a:pt x="23" y="44"/>
                      </a:cubicBezTo>
                      <a:cubicBezTo>
                        <a:pt x="22" y="42"/>
                        <a:pt x="21" y="38"/>
                        <a:pt x="21" y="3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4" name="Freeform 138"/>
                <p:cNvSpPr>
                  <a:spLocks/>
                </p:cNvSpPr>
                <p:nvPr userDrawn="1"/>
              </p:nvSpPr>
              <p:spPr bwMode="ltGray">
                <a:xfrm>
                  <a:off x="4664" y="593"/>
                  <a:ext cx="123" cy="61"/>
                </a:xfrm>
                <a:custGeom>
                  <a:avLst/>
                  <a:gdLst/>
                  <a:ahLst/>
                  <a:cxnLst>
                    <a:cxn ang="0">
                      <a:pos x="46" y="28"/>
                    </a:cxn>
                    <a:cxn ang="0">
                      <a:pos x="36" y="14"/>
                    </a:cxn>
                    <a:cxn ang="0">
                      <a:pos x="26" y="30"/>
                    </a:cxn>
                    <a:cxn ang="0">
                      <a:pos x="0" y="24"/>
                    </a:cxn>
                    <a:cxn ang="0">
                      <a:pos x="10" y="42"/>
                    </a:cxn>
                    <a:cxn ang="0">
                      <a:pos x="16" y="62"/>
                    </a:cxn>
                    <a:cxn ang="0">
                      <a:pos x="24" y="48"/>
                    </a:cxn>
                    <a:cxn ang="0">
                      <a:pos x="30" y="44"/>
                    </a:cxn>
                    <a:cxn ang="0">
                      <a:pos x="48" y="56"/>
                    </a:cxn>
                    <a:cxn ang="0">
                      <a:pos x="70" y="62"/>
                    </a:cxn>
                    <a:cxn ang="0">
                      <a:pos x="88" y="72"/>
                    </a:cxn>
                    <a:cxn ang="0">
                      <a:pos x="106" y="102"/>
                    </a:cxn>
                    <a:cxn ang="0">
                      <a:pos x="104" y="122"/>
                    </a:cxn>
                    <a:cxn ang="0">
                      <a:pos x="98" y="134"/>
                    </a:cxn>
                    <a:cxn ang="0">
                      <a:pos x="122" y="128"/>
                    </a:cxn>
                    <a:cxn ang="0">
                      <a:pos x="140" y="140"/>
                    </a:cxn>
                    <a:cxn ang="0">
                      <a:pos x="168" y="148"/>
                    </a:cxn>
                    <a:cxn ang="0">
                      <a:pos x="174" y="146"/>
                    </a:cxn>
                    <a:cxn ang="0">
                      <a:pos x="168" y="134"/>
                    </a:cxn>
                    <a:cxn ang="0">
                      <a:pos x="178" y="136"/>
                    </a:cxn>
                    <a:cxn ang="0">
                      <a:pos x="186" y="118"/>
                    </a:cxn>
                    <a:cxn ang="0">
                      <a:pos x="202" y="122"/>
                    </a:cxn>
                    <a:cxn ang="0">
                      <a:pos x="214" y="130"/>
                    </a:cxn>
                    <a:cxn ang="0">
                      <a:pos x="244" y="168"/>
                    </a:cxn>
                    <a:cxn ang="0">
                      <a:pos x="262" y="178"/>
                    </a:cxn>
                    <a:cxn ang="0">
                      <a:pos x="284" y="170"/>
                    </a:cxn>
                    <a:cxn ang="0">
                      <a:pos x="268" y="160"/>
                    </a:cxn>
                    <a:cxn ang="0">
                      <a:pos x="256" y="138"/>
                    </a:cxn>
                    <a:cxn ang="0">
                      <a:pos x="250" y="132"/>
                    </a:cxn>
                    <a:cxn ang="0">
                      <a:pos x="248" y="122"/>
                    </a:cxn>
                    <a:cxn ang="0">
                      <a:pos x="236" y="116"/>
                    </a:cxn>
                    <a:cxn ang="0">
                      <a:pos x="240" y="96"/>
                    </a:cxn>
                    <a:cxn ang="0">
                      <a:pos x="220" y="86"/>
                    </a:cxn>
                    <a:cxn ang="0">
                      <a:pos x="210" y="70"/>
                    </a:cxn>
                    <a:cxn ang="0">
                      <a:pos x="190" y="54"/>
                    </a:cxn>
                    <a:cxn ang="0">
                      <a:pos x="168" y="38"/>
                    </a:cxn>
                    <a:cxn ang="0">
                      <a:pos x="156" y="34"/>
                    </a:cxn>
                    <a:cxn ang="0">
                      <a:pos x="120" y="16"/>
                    </a:cxn>
                    <a:cxn ang="0">
                      <a:pos x="102" y="4"/>
                    </a:cxn>
                    <a:cxn ang="0">
                      <a:pos x="96" y="0"/>
                    </a:cxn>
                    <a:cxn ang="0">
                      <a:pos x="70" y="10"/>
                    </a:cxn>
                    <a:cxn ang="0">
                      <a:pos x="56" y="32"/>
                    </a:cxn>
                    <a:cxn ang="0">
                      <a:pos x="46" y="28"/>
                    </a:cxn>
                  </a:cxnLst>
                  <a:rect l="0" t="0" r="r" b="b"/>
                  <a:pathLst>
                    <a:path w="286" h="182">
                      <a:moveTo>
                        <a:pt x="46" y="28"/>
                      </a:moveTo>
                      <a:cubicBezTo>
                        <a:pt x="41" y="14"/>
                        <a:pt x="46" y="17"/>
                        <a:pt x="36" y="14"/>
                      </a:cubicBezTo>
                      <a:cubicBezTo>
                        <a:pt x="31" y="17"/>
                        <a:pt x="26" y="30"/>
                        <a:pt x="26" y="30"/>
                      </a:cubicBezTo>
                      <a:cubicBezTo>
                        <a:pt x="12" y="25"/>
                        <a:pt x="19" y="21"/>
                        <a:pt x="0" y="24"/>
                      </a:cubicBezTo>
                      <a:cubicBezTo>
                        <a:pt x="2" y="33"/>
                        <a:pt x="2" y="37"/>
                        <a:pt x="10" y="42"/>
                      </a:cubicBezTo>
                      <a:cubicBezTo>
                        <a:pt x="12" y="49"/>
                        <a:pt x="14" y="55"/>
                        <a:pt x="16" y="62"/>
                      </a:cubicBezTo>
                      <a:cubicBezTo>
                        <a:pt x="24" y="59"/>
                        <a:pt x="27" y="57"/>
                        <a:pt x="24" y="48"/>
                      </a:cubicBezTo>
                      <a:cubicBezTo>
                        <a:pt x="26" y="47"/>
                        <a:pt x="28" y="43"/>
                        <a:pt x="30" y="44"/>
                      </a:cubicBezTo>
                      <a:cubicBezTo>
                        <a:pt x="48" y="48"/>
                        <a:pt x="36" y="52"/>
                        <a:pt x="48" y="56"/>
                      </a:cubicBezTo>
                      <a:cubicBezTo>
                        <a:pt x="74" y="65"/>
                        <a:pt x="47" y="56"/>
                        <a:pt x="70" y="62"/>
                      </a:cubicBezTo>
                      <a:cubicBezTo>
                        <a:pt x="77" y="64"/>
                        <a:pt x="88" y="72"/>
                        <a:pt x="88" y="72"/>
                      </a:cubicBezTo>
                      <a:cubicBezTo>
                        <a:pt x="96" y="84"/>
                        <a:pt x="102" y="87"/>
                        <a:pt x="106" y="102"/>
                      </a:cubicBezTo>
                      <a:cubicBezTo>
                        <a:pt x="105" y="109"/>
                        <a:pt x="106" y="115"/>
                        <a:pt x="104" y="122"/>
                      </a:cubicBezTo>
                      <a:cubicBezTo>
                        <a:pt x="103" y="126"/>
                        <a:pt x="94" y="132"/>
                        <a:pt x="98" y="134"/>
                      </a:cubicBezTo>
                      <a:cubicBezTo>
                        <a:pt x="106" y="137"/>
                        <a:pt x="122" y="128"/>
                        <a:pt x="122" y="128"/>
                      </a:cubicBezTo>
                      <a:cubicBezTo>
                        <a:pt x="130" y="131"/>
                        <a:pt x="133" y="135"/>
                        <a:pt x="140" y="140"/>
                      </a:cubicBezTo>
                      <a:cubicBezTo>
                        <a:pt x="148" y="145"/>
                        <a:pt x="159" y="145"/>
                        <a:pt x="168" y="148"/>
                      </a:cubicBezTo>
                      <a:cubicBezTo>
                        <a:pt x="170" y="147"/>
                        <a:pt x="173" y="148"/>
                        <a:pt x="174" y="146"/>
                      </a:cubicBezTo>
                      <a:cubicBezTo>
                        <a:pt x="176" y="142"/>
                        <a:pt x="164" y="136"/>
                        <a:pt x="168" y="134"/>
                      </a:cubicBezTo>
                      <a:cubicBezTo>
                        <a:pt x="171" y="132"/>
                        <a:pt x="175" y="135"/>
                        <a:pt x="178" y="136"/>
                      </a:cubicBezTo>
                      <a:cubicBezTo>
                        <a:pt x="182" y="131"/>
                        <a:pt x="186" y="118"/>
                        <a:pt x="186" y="118"/>
                      </a:cubicBezTo>
                      <a:cubicBezTo>
                        <a:pt x="189" y="119"/>
                        <a:pt x="199" y="120"/>
                        <a:pt x="202" y="122"/>
                      </a:cubicBezTo>
                      <a:cubicBezTo>
                        <a:pt x="206" y="124"/>
                        <a:pt x="214" y="130"/>
                        <a:pt x="214" y="130"/>
                      </a:cubicBezTo>
                      <a:cubicBezTo>
                        <a:pt x="224" y="145"/>
                        <a:pt x="228" y="158"/>
                        <a:pt x="244" y="168"/>
                      </a:cubicBezTo>
                      <a:cubicBezTo>
                        <a:pt x="250" y="172"/>
                        <a:pt x="262" y="178"/>
                        <a:pt x="262" y="178"/>
                      </a:cubicBezTo>
                      <a:cubicBezTo>
                        <a:pt x="265" y="178"/>
                        <a:pt x="286" y="182"/>
                        <a:pt x="284" y="170"/>
                      </a:cubicBezTo>
                      <a:cubicBezTo>
                        <a:pt x="283" y="164"/>
                        <a:pt x="268" y="160"/>
                        <a:pt x="268" y="160"/>
                      </a:cubicBezTo>
                      <a:cubicBezTo>
                        <a:pt x="261" y="150"/>
                        <a:pt x="270" y="143"/>
                        <a:pt x="256" y="138"/>
                      </a:cubicBezTo>
                      <a:cubicBezTo>
                        <a:pt x="254" y="136"/>
                        <a:pt x="251" y="135"/>
                        <a:pt x="250" y="132"/>
                      </a:cubicBezTo>
                      <a:cubicBezTo>
                        <a:pt x="248" y="129"/>
                        <a:pt x="250" y="125"/>
                        <a:pt x="248" y="122"/>
                      </a:cubicBezTo>
                      <a:cubicBezTo>
                        <a:pt x="246" y="118"/>
                        <a:pt x="240" y="118"/>
                        <a:pt x="236" y="116"/>
                      </a:cubicBezTo>
                      <a:cubicBezTo>
                        <a:pt x="230" y="107"/>
                        <a:pt x="227" y="100"/>
                        <a:pt x="240" y="96"/>
                      </a:cubicBezTo>
                      <a:cubicBezTo>
                        <a:pt x="236" y="83"/>
                        <a:pt x="236" y="84"/>
                        <a:pt x="220" y="86"/>
                      </a:cubicBezTo>
                      <a:cubicBezTo>
                        <a:pt x="209" y="82"/>
                        <a:pt x="208" y="82"/>
                        <a:pt x="210" y="70"/>
                      </a:cubicBezTo>
                      <a:cubicBezTo>
                        <a:pt x="207" y="60"/>
                        <a:pt x="199" y="57"/>
                        <a:pt x="190" y="54"/>
                      </a:cubicBezTo>
                      <a:cubicBezTo>
                        <a:pt x="181" y="45"/>
                        <a:pt x="181" y="42"/>
                        <a:pt x="168" y="38"/>
                      </a:cubicBezTo>
                      <a:cubicBezTo>
                        <a:pt x="164" y="37"/>
                        <a:pt x="156" y="34"/>
                        <a:pt x="156" y="34"/>
                      </a:cubicBezTo>
                      <a:cubicBezTo>
                        <a:pt x="146" y="24"/>
                        <a:pt x="134" y="21"/>
                        <a:pt x="120" y="16"/>
                      </a:cubicBezTo>
                      <a:cubicBezTo>
                        <a:pt x="113" y="14"/>
                        <a:pt x="108" y="8"/>
                        <a:pt x="102" y="4"/>
                      </a:cubicBezTo>
                      <a:cubicBezTo>
                        <a:pt x="100" y="3"/>
                        <a:pt x="96" y="0"/>
                        <a:pt x="96" y="0"/>
                      </a:cubicBezTo>
                      <a:cubicBezTo>
                        <a:pt x="83" y="2"/>
                        <a:pt x="79" y="1"/>
                        <a:pt x="70" y="10"/>
                      </a:cubicBezTo>
                      <a:cubicBezTo>
                        <a:pt x="67" y="19"/>
                        <a:pt x="63" y="27"/>
                        <a:pt x="56" y="32"/>
                      </a:cubicBezTo>
                      <a:cubicBezTo>
                        <a:pt x="49" y="30"/>
                        <a:pt x="52" y="31"/>
                        <a:pt x="46"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5" name="Freeform 139"/>
                <p:cNvSpPr>
                  <a:spLocks/>
                </p:cNvSpPr>
                <p:nvPr userDrawn="1"/>
              </p:nvSpPr>
              <p:spPr bwMode="ltGray">
                <a:xfrm>
                  <a:off x="4770" y="599"/>
                  <a:ext cx="33" cy="26"/>
                </a:xfrm>
                <a:custGeom>
                  <a:avLst/>
                  <a:gdLst/>
                  <a:ahLst/>
                  <a:cxnLst>
                    <a:cxn ang="0">
                      <a:pos x="1" y="58"/>
                    </a:cxn>
                    <a:cxn ang="0">
                      <a:pos x="27" y="60"/>
                    </a:cxn>
                    <a:cxn ang="0">
                      <a:pos x="45" y="48"/>
                    </a:cxn>
                    <a:cxn ang="0">
                      <a:pos x="57" y="30"/>
                    </a:cxn>
                    <a:cxn ang="0">
                      <a:pos x="43" y="14"/>
                    </a:cxn>
                    <a:cxn ang="0">
                      <a:pos x="43" y="4"/>
                    </a:cxn>
                    <a:cxn ang="0">
                      <a:pos x="71" y="26"/>
                    </a:cxn>
                    <a:cxn ang="0">
                      <a:pos x="67" y="54"/>
                    </a:cxn>
                    <a:cxn ang="0">
                      <a:pos x="33" y="78"/>
                    </a:cxn>
                    <a:cxn ang="0">
                      <a:pos x="9" y="66"/>
                    </a:cxn>
                    <a:cxn ang="0">
                      <a:pos x="3" y="62"/>
                    </a:cxn>
                    <a:cxn ang="0">
                      <a:pos x="1" y="58"/>
                    </a:cxn>
                  </a:cxnLst>
                  <a:rect l="0" t="0" r="r" b="b"/>
                  <a:pathLst>
                    <a:path w="78" h="78">
                      <a:moveTo>
                        <a:pt x="1" y="58"/>
                      </a:moveTo>
                      <a:cubicBezTo>
                        <a:pt x="6" y="44"/>
                        <a:pt x="18" y="57"/>
                        <a:pt x="27" y="60"/>
                      </a:cubicBezTo>
                      <a:cubicBezTo>
                        <a:pt x="35" y="57"/>
                        <a:pt x="38" y="52"/>
                        <a:pt x="45" y="48"/>
                      </a:cubicBezTo>
                      <a:cubicBezTo>
                        <a:pt x="48" y="40"/>
                        <a:pt x="51" y="36"/>
                        <a:pt x="57" y="30"/>
                      </a:cubicBezTo>
                      <a:cubicBezTo>
                        <a:pt x="55" y="23"/>
                        <a:pt x="43" y="14"/>
                        <a:pt x="43" y="14"/>
                      </a:cubicBezTo>
                      <a:cubicBezTo>
                        <a:pt x="33" y="0"/>
                        <a:pt x="30" y="1"/>
                        <a:pt x="43" y="4"/>
                      </a:cubicBezTo>
                      <a:cubicBezTo>
                        <a:pt x="54" y="11"/>
                        <a:pt x="58" y="22"/>
                        <a:pt x="71" y="26"/>
                      </a:cubicBezTo>
                      <a:cubicBezTo>
                        <a:pt x="78" y="37"/>
                        <a:pt x="78" y="46"/>
                        <a:pt x="67" y="54"/>
                      </a:cubicBezTo>
                      <a:cubicBezTo>
                        <a:pt x="51" y="49"/>
                        <a:pt x="53" y="71"/>
                        <a:pt x="33" y="78"/>
                      </a:cubicBezTo>
                      <a:cubicBezTo>
                        <a:pt x="16" y="72"/>
                        <a:pt x="25" y="76"/>
                        <a:pt x="9" y="66"/>
                      </a:cubicBezTo>
                      <a:cubicBezTo>
                        <a:pt x="7" y="65"/>
                        <a:pt x="3" y="62"/>
                        <a:pt x="3" y="62"/>
                      </a:cubicBezTo>
                      <a:cubicBezTo>
                        <a:pt x="0" y="54"/>
                        <a:pt x="13" y="42"/>
                        <a:pt x="1" y="5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6" name="Freeform 140"/>
                <p:cNvSpPr>
                  <a:spLocks/>
                </p:cNvSpPr>
                <p:nvPr userDrawn="1"/>
              </p:nvSpPr>
              <p:spPr bwMode="ltGray">
                <a:xfrm>
                  <a:off x="4840" y="544"/>
                  <a:ext cx="8" cy="6"/>
                </a:xfrm>
                <a:custGeom>
                  <a:avLst/>
                  <a:gdLst/>
                  <a:ahLst/>
                  <a:cxnLst>
                    <a:cxn ang="0">
                      <a:pos x="3" y="4"/>
                    </a:cxn>
                    <a:cxn ang="0">
                      <a:pos x="3" y="14"/>
                    </a:cxn>
                    <a:cxn ang="0">
                      <a:pos x="3" y="4"/>
                    </a:cxn>
                  </a:cxnLst>
                  <a:rect l="0" t="0" r="r" b="b"/>
                  <a:pathLst>
                    <a:path w="17" h="18">
                      <a:moveTo>
                        <a:pt x="3" y="4"/>
                      </a:moveTo>
                      <a:cubicBezTo>
                        <a:pt x="17" y="7"/>
                        <a:pt x="16" y="18"/>
                        <a:pt x="3" y="14"/>
                      </a:cubicBezTo>
                      <a:cubicBezTo>
                        <a:pt x="0" y="6"/>
                        <a:pt x="7" y="0"/>
                        <a:pt x="3" y="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7" name="Freeform 141"/>
                <p:cNvSpPr>
                  <a:spLocks/>
                </p:cNvSpPr>
                <p:nvPr userDrawn="1"/>
              </p:nvSpPr>
              <p:spPr bwMode="ltGray">
                <a:xfrm>
                  <a:off x="4747" y="494"/>
                  <a:ext cx="8" cy="5"/>
                </a:xfrm>
                <a:custGeom>
                  <a:avLst/>
                  <a:gdLst/>
                  <a:ahLst/>
                  <a:cxnLst>
                    <a:cxn ang="0">
                      <a:pos x="7" y="12"/>
                    </a:cxn>
                    <a:cxn ang="0">
                      <a:pos x="17" y="2"/>
                    </a:cxn>
                    <a:cxn ang="0">
                      <a:pos x="9" y="12"/>
                    </a:cxn>
                    <a:cxn ang="0">
                      <a:pos x="7" y="12"/>
                    </a:cxn>
                  </a:cxnLst>
                  <a:rect l="0" t="0" r="r" b="b"/>
                  <a:pathLst>
                    <a:path w="20" h="15">
                      <a:moveTo>
                        <a:pt x="7" y="12"/>
                      </a:moveTo>
                      <a:cubicBezTo>
                        <a:pt x="0" y="1"/>
                        <a:pt x="6" y="0"/>
                        <a:pt x="17" y="2"/>
                      </a:cubicBezTo>
                      <a:cubicBezTo>
                        <a:pt x="20" y="10"/>
                        <a:pt x="18" y="15"/>
                        <a:pt x="9" y="12"/>
                      </a:cubicBezTo>
                      <a:cubicBezTo>
                        <a:pt x="4" y="4"/>
                        <a:pt x="4" y="4"/>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8" name="Freeform 142"/>
                <p:cNvSpPr>
                  <a:spLocks/>
                </p:cNvSpPr>
                <p:nvPr userDrawn="1"/>
              </p:nvSpPr>
              <p:spPr bwMode="ltGray">
                <a:xfrm>
                  <a:off x="4676" y="536"/>
                  <a:ext cx="8" cy="5"/>
                </a:xfrm>
                <a:custGeom>
                  <a:avLst/>
                  <a:gdLst/>
                  <a:ahLst/>
                  <a:cxnLst>
                    <a:cxn ang="0">
                      <a:pos x="7" y="12"/>
                    </a:cxn>
                    <a:cxn ang="0">
                      <a:pos x="15" y="2"/>
                    </a:cxn>
                    <a:cxn ang="0">
                      <a:pos x="15" y="14"/>
                    </a:cxn>
                    <a:cxn ang="0">
                      <a:pos x="7" y="12"/>
                    </a:cxn>
                  </a:cxnLst>
                  <a:rect l="0" t="0" r="r" b="b"/>
                  <a:pathLst>
                    <a:path w="20" h="15">
                      <a:moveTo>
                        <a:pt x="7" y="12"/>
                      </a:moveTo>
                      <a:cubicBezTo>
                        <a:pt x="0" y="2"/>
                        <a:pt x="3" y="0"/>
                        <a:pt x="15" y="2"/>
                      </a:cubicBezTo>
                      <a:cubicBezTo>
                        <a:pt x="16" y="4"/>
                        <a:pt x="20" y="12"/>
                        <a:pt x="15" y="14"/>
                      </a:cubicBezTo>
                      <a:cubicBezTo>
                        <a:pt x="12" y="15"/>
                        <a:pt x="7" y="12"/>
                        <a:pt x="7"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799" name="Freeform 143"/>
                <p:cNvSpPr>
                  <a:spLocks/>
                </p:cNvSpPr>
                <p:nvPr userDrawn="1"/>
              </p:nvSpPr>
              <p:spPr bwMode="ltGray">
                <a:xfrm>
                  <a:off x="4598" y="523"/>
                  <a:ext cx="33" cy="27"/>
                </a:xfrm>
                <a:custGeom>
                  <a:avLst/>
                  <a:gdLst/>
                  <a:ahLst/>
                  <a:cxnLst>
                    <a:cxn ang="0">
                      <a:pos x="0" y="50"/>
                    </a:cxn>
                    <a:cxn ang="0">
                      <a:pos x="14" y="24"/>
                    </a:cxn>
                    <a:cxn ang="0">
                      <a:pos x="26" y="20"/>
                    </a:cxn>
                    <a:cxn ang="0">
                      <a:pos x="48" y="18"/>
                    </a:cxn>
                    <a:cxn ang="0">
                      <a:pos x="58" y="0"/>
                    </a:cxn>
                    <a:cxn ang="0">
                      <a:pos x="80" y="40"/>
                    </a:cxn>
                    <a:cxn ang="0">
                      <a:pos x="70" y="56"/>
                    </a:cxn>
                    <a:cxn ang="0">
                      <a:pos x="54" y="62"/>
                    </a:cxn>
                    <a:cxn ang="0">
                      <a:pos x="48" y="80"/>
                    </a:cxn>
                    <a:cxn ang="0">
                      <a:pos x="32" y="68"/>
                    </a:cxn>
                    <a:cxn ang="0">
                      <a:pos x="38" y="52"/>
                    </a:cxn>
                    <a:cxn ang="0">
                      <a:pos x="30" y="28"/>
                    </a:cxn>
                    <a:cxn ang="0">
                      <a:pos x="20" y="48"/>
                    </a:cxn>
                    <a:cxn ang="0">
                      <a:pos x="8" y="56"/>
                    </a:cxn>
                    <a:cxn ang="0">
                      <a:pos x="0" y="50"/>
                    </a:cxn>
                  </a:cxnLst>
                  <a:rect l="0" t="0" r="r" b="b"/>
                  <a:pathLst>
                    <a:path w="80" h="80">
                      <a:moveTo>
                        <a:pt x="0" y="50"/>
                      </a:moveTo>
                      <a:cubicBezTo>
                        <a:pt x="1" y="47"/>
                        <a:pt x="12" y="25"/>
                        <a:pt x="14" y="24"/>
                      </a:cubicBezTo>
                      <a:cubicBezTo>
                        <a:pt x="17" y="22"/>
                        <a:pt x="26" y="20"/>
                        <a:pt x="26" y="20"/>
                      </a:cubicBezTo>
                      <a:cubicBezTo>
                        <a:pt x="34" y="23"/>
                        <a:pt x="40" y="21"/>
                        <a:pt x="48" y="18"/>
                      </a:cubicBezTo>
                      <a:cubicBezTo>
                        <a:pt x="52" y="12"/>
                        <a:pt x="54" y="6"/>
                        <a:pt x="58" y="0"/>
                      </a:cubicBezTo>
                      <a:cubicBezTo>
                        <a:pt x="70" y="4"/>
                        <a:pt x="76" y="28"/>
                        <a:pt x="80" y="40"/>
                      </a:cubicBezTo>
                      <a:cubicBezTo>
                        <a:pt x="75" y="54"/>
                        <a:pt x="80" y="50"/>
                        <a:pt x="70" y="56"/>
                      </a:cubicBezTo>
                      <a:cubicBezTo>
                        <a:pt x="61" y="53"/>
                        <a:pt x="59" y="54"/>
                        <a:pt x="54" y="62"/>
                      </a:cubicBezTo>
                      <a:cubicBezTo>
                        <a:pt x="57" y="71"/>
                        <a:pt x="56" y="75"/>
                        <a:pt x="48" y="80"/>
                      </a:cubicBezTo>
                      <a:cubicBezTo>
                        <a:pt x="40" y="77"/>
                        <a:pt x="39" y="72"/>
                        <a:pt x="32" y="68"/>
                      </a:cubicBezTo>
                      <a:cubicBezTo>
                        <a:pt x="26" y="59"/>
                        <a:pt x="30" y="57"/>
                        <a:pt x="38" y="52"/>
                      </a:cubicBezTo>
                      <a:cubicBezTo>
                        <a:pt x="41" y="42"/>
                        <a:pt x="39" y="34"/>
                        <a:pt x="30" y="28"/>
                      </a:cubicBezTo>
                      <a:cubicBezTo>
                        <a:pt x="20" y="31"/>
                        <a:pt x="30" y="40"/>
                        <a:pt x="20" y="48"/>
                      </a:cubicBezTo>
                      <a:cubicBezTo>
                        <a:pt x="16" y="51"/>
                        <a:pt x="8" y="56"/>
                        <a:pt x="8" y="56"/>
                      </a:cubicBezTo>
                      <a:cubicBezTo>
                        <a:pt x="2" y="50"/>
                        <a:pt x="5" y="50"/>
                        <a:pt x="0" y="50"/>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0" name="Freeform 144"/>
                <p:cNvSpPr>
                  <a:spLocks/>
                </p:cNvSpPr>
                <p:nvPr userDrawn="1"/>
              </p:nvSpPr>
              <p:spPr bwMode="ltGray">
                <a:xfrm>
                  <a:off x="4588" y="466"/>
                  <a:ext cx="40" cy="59"/>
                </a:xfrm>
                <a:custGeom>
                  <a:avLst/>
                  <a:gdLst/>
                  <a:ahLst/>
                  <a:cxnLst>
                    <a:cxn ang="0">
                      <a:pos x="14" y="96"/>
                    </a:cxn>
                    <a:cxn ang="0">
                      <a:pos x="26" y="128"/>
                    </a:cxn>
                    <a:cxn ang="0">
                      <a:pos x="32" y="108"/>
                    </a:cxn>
                    <a:cxn ang="0">
                      <a:pos x="52" y="100"/>
                    </a:cxn>
                    <a:cxn ang="0">
                      <a:pos x="46" y="124"/>
                    </a:cxn>
                    <a:cxn ang="0">
                      <a:pos x="66" y="126"/>
                    </a:cxn>
                    <a:cxn ang="0">
                      <a:pos x="76" y="142"/>
                    </a:cxn>
                    <a:cxn ang="0">
                      <a:pos x="58" y="148"/>
                    </a:cxn>
                    <a:cxn ang="0">
                      <a:pos x="74" y="174"/>
                    </a:cxn>
                    <a:cxn ang="0">
                      <a:pos x="84" y="154"/>
                    </a:cxn>
                    <a:cxn ang="0">
                      <a:pos x="82" y="112"/>
                    </a:cxn>
                    <a:cxn ang="0">
                      <a:pos x="60" y="106"/>
                    </a:cxn>
                    <a:cxn ang="0">
                      <a:pos x="50" y="82"/>
                    </a:cxn>
                    <a:cxn ang="0">
                      <a:pos x="34" y="82"/>
                    </a:cxn>
                    <a:cxn ang="0">
                      <a:pos x="30" y="70"/>
                    </a:cxn>
                    <a:cxn ang="0">
                      <a:pos x="42" y="42"/>
                    </a:cxn>
                    <a:cxn ang="0">
                      <a:pos x="30" y="0"/>
                    </a:cxn>
                    <a:cxn ang="0">
                      <a:pos x="18" y="22"/>
                    </a:cxn>
                    <a:cxn ang="0">
                      <a:pos x="4" y="46"/>
                    </a:cxn>
                    <a:cxn ang="0">
                      <a:pos x="14" y="76"/>
                    </a:cxn>
                    <a:cxn ang="0">
                      <a:pos x="14" y="96"/>
                    </a:cxn>
                  </a:cxnLst>
                  <a:rect l="0" t="0" r="r" b="b"/>
                  <a:pathLst>
                    <a:path w="94" h="174">
                      <a:moveTo>
                        <a:pt x="14" y="96"/>
                      </a:moveTo>
                      <a:cubicBezTo>
                        <a:pt x="11" y="109"/>
                        <a:pt x="15" y="120"/>
                        <a:pt x="26" y="128"/>
                      </a:cubicBezTo>
                      <a:cubicBezTo>
                        <a:pt x="34" y="120"/>
                        <a:pt x="35" y="119"/>
                        <a:pt x="32" y="108"/>
                      </a:cubicBezTo>
                      <a:cubicBezTo>
                        <a:pt x="35" y="92"/>
                        <a:pt x="39" y="92"/>
                        <a:pt x="52" y="100"/>
                      </a:cubicBezTo>
                      <a:cubicBezTo>
                        <a:pt x="59" y="110"/>
                        <a:pt x="49" y="114"/>
                        <a:pt x="46" y="124"/>
                      </a:cubicBezTo>
                      <a:cubicBezTo>
                        <a:pt x="50" y="137"/>
                        <a:pt x="57" y="129"/>
                        <a:pt x="66" y="126"/>
                      </a:cubicBezTo>
                      <a:cubicBezTo>
                        <a:pt x="77" y="129"/>
                        <a:pt x="79" y="131"/>
                        <a:pt x="76" y="142"/>
                      </a:cubicBezTo>
                      <a:cubicBezTo>
                        <a:pt x="67" y="139"/>
                        <a:pt x="65" y="141"/>
                        <a:pt x="58" y="148"/>
                      </a:cubicBezTo>
                      <a:cubicBezTo>
                        <a:pt x="60" y="160"/>
                        <a:pt x="62" y="170"/>
                        <a:pt x="74" y="174"/>
                      </a:cubicBezTo>
                      <a:cubicBezTo>
                        <a:pt x="77" y="165"/>
                        <a:pt x="74" y="157"/>
                        <a:pt x="84" y="154"/>
                      </a:cubicBezTo>
                      <a:cubicBezTo>
                        <a:pt x="91" y="143"/>
                        <a:pt x="94" y="122"/>
                        <a:pt x="82" y="112"/>
                      </a:cubicBezTo>
                      <a:cubicBezTo>
                        <a:pt x="77" y="108"/>
                        <a:pt x="66" y="108"/>
                        <a:pt x="60" y="106"/>
                      </a:cubicBezTo>
                      <a:cubicBezTo>
                        <a:pt x="65" y="92"/>
                        <a:pt x="66" y="87"/>
                        <a:pt x="50" y="82"/>
                      </a:cubicBezTo>
                      <a:cubicBezTo>
                        <a:pt x="48" y="82"/>
                        <a:pt x="37" y="86"/>
                        <a:pt x="34" y="82"/>
                      </a:cubicBezTo>
                      <a:cubicBezTo>
                        <a:pt x="32" y="79"/>
                        <a:pt x="30" y="70"/>
                        <a:pt x="30" y="70"/>
                      </a:cubicBezTo>
                      <a:cubicBezTo>
                        <a:pt x="32" y="54"/>
                        <a:pt x="32" y="52"/>
                        <a:pt x="42" y="42"/>
                      </a:cubicBezTo>
                      <a:cubicBezTo>
                        <a:pt x="41" y="30"/>
                        <a:pt x="45" y="5"/>
                        <a:pt x="30" y="0"/>
                      </a:cubicBezTo>
                      <a:cubicBezTo>
                        <a:pt x="14" y="4"/>
                        <a:pt x="16" y="4"/>
                        <a:pt x="18" y="22"/>
                      </a:cubicBezTo>
                      <a:cubicBezTo>
                        <a:pt x="16" y="39"/>
                        <a:pt x="15" y="35"/>
                        <a:pt x="4" y="46"/>
                      </a:cubicBezTo>
                      <a:cubicBezTo>
                        <a:pt x="0" y="59"/>
                        <a:pt x="5" y="67"/>
                        <a:pt x="14" y="76"/>
                      </a:cubicBezTo>
                      <a:cubicBezTo>
                        <a:pt x="15" y="80"/>
                        <a:pt x="17" y="93"/>
                        <a:pt x="14" y="9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1" name="Freeform 145"/>
                <p:cNvSpPr>
                  <a:spLocks/>
                </p:cNvSpPr>
                <p:nvPr userDrawn="1"/>
              </p:nvSpPr>
              <p:spPr bwMode="ltGray">
                <a:xfrm>
                  <a:off x="4598" y="508"/>
                  <a:ext cx="14" cy="17"/>
                </a:xfrm>
                <a:custGeom>
                  <a:avLst/>
                  <a:gdLst/>
                  <a:ahLst/>
                  <a:cxnLst>
                    <a:cxn ang="0">
                      <a:pos x="6" y="24"/>
                    </a:cxn>
                    <a:cxn ang="0">
                      <a:pos x="12" y="0"/>
                    </a:cxn>
                    <a:cxn ang="0">
                      <a:pos x="20" y="16"/>
                    </a:cxn>
                    <a:cxn ang="0">
                      <a:pos x="22" y="24"/>
                    </a:cxn>
                    <a:cxn ang="0">
                      <a:pos x="28" y="26"/>
                    </a:cxn>
                    <a:cxn ang="0">
                      <a:pos x="32" y="38"/>
                    </a:cxn>
                    <a:cxn ang="0">
                      <a:pos x="18" y="50"/>
                    </a:cxn>
                    <a:cxn ang="0">
                      <a:pos x="6" y="24"/>
                    </a:cxn>
                  </a:cxnLst>
                  <a:rect l="0" t="0" r="r" b="b"/>
                  <a:pathLst>
                    <a:path w="32" h="50">
                      <a:moveTo>
                        <a:pt x="6" y="24"/>
                      </a:moveTo>
                      <a:cubicBezTo>
                        <a:pt x="0" y="15"/>
                        <a:pt x="3" y="6"/>
                        <a:pt x="12" y="0"/>
                      </a:cubicBezTo>
                      <a:cubicBezTo>
                        <a:pt x="23" y="3"/>
                        <a:pt x="23" y="5"/>
                        <a:pt x="20" y="16"/>
                      </a:cubicBezTo>
                      <a:cubicBezTo>
                        <a:pt x="21" y="19"/>
                        <a:pt x="20" y="22"/>
                        <a:pt x="22" y="24"/>
                      </a:cubicBezTo>
                      <a:cubicBezTo>
                        <a:pt x="23" y="26"/>
                        <a:pt x="27" y="24"/>
                        <a:pt x="28" y="26"/>
                      </a:cubicBezTo>
                      <a:cubicBezTo>
                        <a:pt x="30" y="29"/>
                        <a:pt x="32" y="38"/>
                        <a:pt x="32" y="38"/>
                      </a:cubicBezTo>
                      <a:cubicBezTo>
                        <a:pt x="29" y="46"/>
                        <a:pt x="26" y="47"/>
                        <a:pt x="18" y="50"/>
                      </a:cubicBezTo>
                      <a:cubicBezTo>
                        <a:pt x="12" y="41"/>
                        <a:pt x="18" y="24"/>
                        <a:pt x="6" y="2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2" name="Freeform 146"/>
                <p:cNvSpPr>
                  <a:spLocks/>
                </p:cNvSpPr>
                <p:nvPr userDrawn="1"/>
              </p:nvSpPr>
              <p:spPr bwMode="ltGray">
                <a:xfrm>
                  <a:off x="4570" y="512"/>
                  <a:ext cx="19" cy="17"/>
                </a:xfrm>
                <a:custGeom>
                  <a:avLst/>
                  <a:gdLst/>
                  <a:ahLst/>
                  <a:cxnLst>
                    <a:cxn ang="0">
                      <a:pos x="0" y="44"/>
                    </a:cxn>
                    <a:cxn ang="0">
                      <a:pos x="22" y="20"/>
                    </a:cxn>
                    <a:cxn ang="0">
                      <a:pos x="36" y="0"/>
                    </a:cxn>
                    <a:cxn ang="0">
                      <a:pos x="24" y="28"/>
                    </a:cxn>
                    <a:cxn ang="0">
                      <a:pos x="2" y="50"/>
                    </a:cxn>
                    <a:cxn ang="0">
                      <a:pos x="0" y="44"/>
                    </a:cxn>
                  </a:cxnLst>
                  <a:rect l="0" t="0" r="r" b="b"/>
                  <a:pathLst>
                    <a:path w="43" h="50">
                      <a:moveTo>
                        <a:pt x="0" y="44"/>
                      </a:moveTo>
                      <a:cubicBezTo>
                        <a:pt x="6" y="38"/>
                        <a:pt x="18" y="29"/>
                        <a:pt x="22" y="20"/>
                      </a:cubicBezTo>
                      <a:cubicBezTo>
                        <a:pt x="27" y="10"/>
                        <a:pt x="25" y="4"/>
                        <a:pt x="36" y="0"/>
                      </a:cubicBezTo>
                      <a:cubicBezTo>
                        <a:pt x="43" y="11"/>
                        <a:pt x="36" y="24"/>
                        <a:pt x="24" y="28"/>
                      </a:cubicBezTo>
                      <a:cubicBezTo>
                        <a:pt x="21" y="38"/>
                        <a:pt x="12" y="47"/>
                        <a:pt x="2" y="50"/>
                      </a:cubicBezTo>
                      <a:cubicBezTo>
                        <a:pt x="1" y="48"/>
                        <a:pt x="0" y="44"/>
                        <a:pt x="0" y="44"/>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3" name="Freeform 147"/>
                <p:cNvSpPr>
                  <a:spLocks/>
                </p:cNvSpPr>
                <p:nvPr userDrawn="1"/>
              </p:nvSpPr>
              <p:spPr bwMode="ltGray">
                <a:xfrm>
                  <a:off x="4784" y="275"/>
                  <a:ext cx="18" cy="10"/>
                </a:xfrm>
                <a:custGeom>
                  <a:avLst/>
                  <a:gdLst/>
                  <a:ahLst/>
                  <a:cxnLst>
                    <a:cxn ang="0">
                      <a:pos x="0" y="25"/>
                    </a:cxn>
                    <a:cxn ang="0">
                      <a:pos x="12" y="29"/>
                    </a:cxn>
                    <a:cxn ang="0">
                      <a:pos x="0" y="25"/>
                    </a:cxn>
                  </a:cxnLst>
                  <a:rect l="0" t="0" r="r" b="b"/>
                  <a:pathLst>
                    <a:path w="41" h="29">
                      <a:moveTo>
                        <a:pt x="0" y="25"/>
                      </a:moveTo>
                      <a:cubicBezTo>
                        <a:pt x="10" y="11"/>
                        <a:pt x="41" y="0"/>
                        <a:pt x="12" y="29"/>
                      </a:cubicBezTo>
                      <a:cubicBezTo>
                        <a:pt x="8" y="28"/>
                        <a:pt x="0" y="25"/>
                        <a:pt x="0"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4" name="Freeform 148"/>
                <p:cNvSpPr>
                  <a:spLocks/>
                </p:cNvSpPr>
                <p:nvPr userDrawn="1"/>
              </p:nvSpPr>
              <p:spPr bwMode="ltGray">
                <a:xfrm>
                  <a:off x="4293" y="246"/>
                  <a:ext cx="438" cy="152"/>
                </a:xfrm>
                <a:custGeom>
                  <a:avLst/>
                  <a:gdLst/>
                  <a:ahLst/>
                  <a:cxnLst>
                    <a:cxn ang="0">
                      <a:pos x="73" y="1"/>
                    </a:cxn>
                    <a:cxn ang="0">
                      <a:pos x="438" y="0"/>
                    </a:cxn>
                    <a:cxn ang="0">
                      <a:pos x="416" y="54"/>
                    </a:cxn>
                    <a:cxn ang="0">
                      <a:pos x="397" y="68"/>
                    </a:cxn>
                    <a:cxn ang="0">
                      <a:pos x="392" y="70"/>
                    </a:cxn>
                    <a:cxn ang="0">
                      <a:pos x="375" y="73"/>
                    </a:cxn>
                    <a:cxn ang="0">
                      <a:pos x="361" y="88"/>
                    </a:cxn>
                    <a:cxn ang="0">
                      <a:pos x="362" y="99"/>
                    </a:cxn>
                    <a:cxn ang="0">
                      <a:pos x="364" y="107"/>
                    </a:cxn>
                    <a:cxn ang="0">
                      <a:pos x="366" y="113"/>
                    </a:cxn>
                    <a:cxn ang="0">
                      <a:pos x="362" y="122"/>
                    </a:cxn>
                    <a:cxn ang="0">
                      <a:pos x="351" y="120"/>
                    </a:cxn>
                    <a:cxn ang="0">
                      <a:pos x="342" y="129"/>
                    </a:cxn>
                    <a:cxn ang="0">
                      <a:pos x="347" y="105"/>
                    </a:cxn>
                    <a:cxn ang="0">
                      <a:pos x="338" y="100"/>
                    </a:cxn>
                    <a:cxn ang="0">
                      <a:pos x="344" y="93"/>
                    </a:cxn>
                    <a:cxn ang="0">
                      <a:pos x="342" y="89"/>
                    </a:cxn>
                    <a:cxn ang="0">
                      <a:pos x="320" y="94"/>
                    </a:cxn>
                    <a:cxn ang="0">
                      <a:pos x="317" y="85"/>
                    </a:cxn>
                    <a:cxn ang="0">
                      <a:pos x="297" y="94"/>
                    </a:cxn>
                    <a:cxn ang="0">
                      <a:pos x="320" y="103"/>
                    </a:cxn>
                    <a:cxn ang="0">
                      <a:pos x="305" y="117"/>
                    </a:cxn>
                    <a:cxn ang="0">
                      <a:pos x="311" y="126"/>
                    </a:cxn>
                    <a:cxn ang="0">
                      <a:pos x="315" y="138"/>
                    </a:cxn>
                    <a:cxn ang="0">
                      <a:pos x="309" y="139"/>
                    </a:cxn>
                    <a:cxn ang="0">
                      <a:pos x="314" y="144"/>
                    </a:cxn>
                    <a:cxn ang="0">
                      <a:pos x="307" y="152"/>
                    </a:cxn>
                    <a:cxn ang="0">
                      <a:pos x="0" y="149"/>
                    </a:cxn>
                    <a:cxn ang="0">
                      <a:pos x="73" y="1"/>
                    </a:cxn>
                  </a:cxnLst>
                  <a:rect l="0" t="0" r="r" b="b"/>
                  <a:pathLst>
                    <a:path w="438" h="152">
                      <a:moveTo>
                        <a:pt x="73" y="1"/>
                      </a:moveTo>
                      <a:lnTo>
                        <a:pt x="438" y="0"/>
                      </a:lnTo>
                      <a:cubicBezTo>
                        <a:pt x="432" y="15"/>
                        <a:pt x="429" y="42"/>
                        <a:pt x="416" y="54"/>
                      </a:cubicBezTo>
                      <a:cubicBezTo>
                        <a:pt x="410" y="60"/>
                        <a:pt x="405" y="63"/>
                        <a:pt x="397" y="68"/>
                      </a:cubicBezTo>
                      <a:cubicBezTo>
                        <a:pt x="396" y="69"/>
                        <a:pt x="392" y="70"/>
                        <a:pt x="392" y="70"/>
                      </a:cubicBezTo>
                      <a:cubicBezTo>
                        <a:pt x="377" y="63"/>
                        <a:pt x="385" y="68"/>
                        <a:pt x="375" y="73"/>
                      </a:cubicBezTo>
                      <a:cubicBezTo>
                        <a:pt x="371" y="82"/>
                        <a:pt x="371" y="83"/>
                        <a:pt x="361" y="88"/>
                      </a:cubicBezTo>
                      <a:cubicBezTo>
                        <a:pt x="359" y="92"/>
                        <a:pt x="364" y="93"/>
                        <a:pt x="362" y="99"/>
                      </a:cubicBezTo>
                      <a:cubicBezTo>
                        <a:pt x="363" y="102"/>
                        <a:pt x="364" y="105"/>
                        <a:pt x="364" y="107"/>
                      </a:cubicBezTo>
                      <a:cubicBezTo>
                        <a:pt x="365" y="109"/>
                        <a:pt x="366" y="111"/>
                        <a:pt x="366" y="113"/>
                      </a:cubicBezTo>
                      <a:cubicBezTo>
                        <a:pt x="365" y="115"/>
                        <a:pt x="364" y="120"/>
                        <a:pt x="362" y="122"/>
                      </a:cubicBezTo>
                      <a:cubicBezTo>
                        <a:pt x="359" y="123"/>
                        <a:pt x="354" y="119"/>
                        <a:pt x="351" y="120"/>
                      </a:cubicBezTo>
                      <a:cubicBezTo>
                        <a:pt x="347" y="129"/>
                        <a:pt x="352" y="127"/>
                        <a:pt x="342" y="129"/>
                      </a:cubicBezTo>
                      <a:cubicBezTo>
                        <a:pt x="340" y="123"/>
                        <a:pt x="345" y="111"/>
                        <a:pt x="347" y="105"/>
                      </a:cubicBezTo>
                      <a:cubicBezTo>
                        <a:pt x="347" y="100"/>
                        <a:pt x="338" y="102"/>
                        <a:pt x="338" y="100"/>
                      </a:cubicBezTo>
                      <a:cubicBezTo>
                        <a:pt x="338" y="98"/>
                        <a:pt x="344" y="95"/>
                        <a:pt x="344" y="93"/>
                      </a:cubicBezTo>
                      <a:cubicBezTo>
                        <a:pt x="344" y="92"/>
                        <a:pt x="344" y="89"/>
                        <a:pt x="342" y="89"/>
                      </a:cubicBezTo>
                      <a:cubicBezTo>
                        <a:pt x="339" y="89"/>
                        <a:pt x="324" y="94"/>
                        <a:pt x="320" y="94"/>
                      </a:cubicBezTo>
                      <a:cubicBezTo>
                        <a:pt x="317" y="86"/>
                        <a:pt x="328" y="88"/>
                        <a:pt x="317" y="85"/>
                      </a:cubicBezTo>
                      <a:cubicBezTo>
                        <a:pt x="311" y="91"/>
                        <a:pt x="306" y="93"/>
                        <a:pt x="297" y="94"/>
                      </a:cubicBezTo>
                      <a:cubicBezTo>
                        <a:pt x="300" y="104"/>
                        <a:pt x="307" y="101"/>
                        <a:pt x="320" y="103"/>
                      </a:cubicBezTo>
                      <a:cubicBezTo>
                        <a:pt x="318" y="109"/>
                        <a:pt x="311" y="111"/>
                        <a:pt x="305" y="117"/>
                      </a:cubicBezTo>
                      <a:lnTo>
                        <a:pt x="311" y="126"/>
                      </a:lnTo>
                      <a:lnTo>
                        <a:pt x="315" y="138"/>
                      </a:lnTo>
                      <a:lnTo>
                        <a:pt x="309" y="139"/>
                      </a:lnTo>
                      <a:lnTo>
                        <a:pt x="314" y="144"/>
                      </a:lnTo>
                      <a:lnTo>
                        <a:pt x="307" y="152"/>
                      </a:lnTo>
                      <a:lnTo>
                        <a:pt x="0" y="149"/>
                      </a:lnTo>
                      <a:lnTo>
                        <a:pt x="73" y="1"/>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5" name="Freeform 149"/>
                <p:cNvSpPr>
                  <a:spLocks/>
                </p:cNvSpPr>
                <p:nvPr userDrawn="1"/>
              </p:nvSpPr>
              <p:spPr bwMode="ltGray">
                <a:xfrm>
                  <a:off x="4732" y="240"/>
                  <a:ext cx="20" cy="55"/>
                </a:xfrm>
                <a:custGeom>
                  <a:avLst/>
                  <a:gdLst/>
                  <a:ahLst/>
                  <a:cxnLst>
                    <a:cxn ang="0">
                      <a:pos x="5" y="156"/>
                    </a:cxn>
                    <a:cxn ang="0">
                      <a:pos x="15" y="108"/>
                    </a:cxn>
                    <a:cxn ang="0">
                      <a:pos x="17" y="68"/>
                    </a:cxn>
                    <a:cxn ang="0">
                      <a:pos x="11" y="40"/>
                    </a:cxn>
                    <a:cxn ang="0">
                      <a:pos x="17" y="12"/>
                    </a:cxn>
                    <a:cxn ang="0">
                      <a:pos x="21" y="0"/>
                    </a:cxn>
                    <a:cxn ang="0">
                      <a:pos x="31" y="30"/>
                    </a:cxn>
                    <a:cxn ang="0">
                      <a:pos x="47" y="98"/>
                    </a:cxn>
                    <a:cxn ang="0">
                      <a:pos x="31" y="108"/>
                    </a:cxn>
                    <a:cxn ang="0">
                      <a:pos x="23" y="126"/>
                    </a:cxn>
                    <a:cxn ang="0">
                      <a:pos x="21" y="132"/>
                    </a:cxn>
                    <a:cxn ang="0">
                      <a:pos x="27" y="134"/>
                    </a:cxn>
                    <a:cxn ang="0">
                      <a:pos x="31" y="146"/>
                    </a:cxn>
                    <a:cxn ang="0">
                      <a:pos x="13" y="148"/>
                    </a:cxn>
                    <a:cxn ang="0">
                      <a:pos x="7" y="160"/>
                    </a:cxn>
                    <a:cxn ang="0">
                      <a:pos x="3" y="154"/>
                    </a:cxn>
                    <a:cxn ang="0">
                      <a:pos x="5" y="156"/>
                    </a:cxn>
                  </a:cxnLst>
                  <a:rect l="0" t="0" r="r" b="b"/>
                  <a:pathLst>
                    <a:path w="47" h="165">
                      <a:moveTo>
                        <a:pt x="5" y="156"/>
                      </a:moveTo>
                      <a:cubicBezTo>
                        <a:pt x="0" y="141"/>
                        <a:pt x="1" y="118"/>
                        <a:pt x="15" y="108"/>
                      </a:cubicBezTo>
                      <a:cubicBezTo>
                        <a:pt x="16" y="95"/>
                        <a:pt x="17" y="81"/>
                        <a:pt x="17" y="68"/>
                      </a:cubicBezTo>
                      <a:cubicBezTo>
                        <a:pt x="17" y="58"/>
                        <a:pt x="11" y="40"/>
                        <a:pt x="11" y="40"/>
                      </a:cubicBezTo>
                      <a:cubicBezTo>
                        <a:pt x="14" y="20"/>
                        <a:pt x="11" y="29"/>
                        <a:pt x="17" y="12"/>
                      </a:cubicBezTo>
                      <a:cubicBezTo>
                        <a:pt x="18" y="8"/>
                        <a:pt x="21" y="0"/>
                        <a:pt x="21" y="0"/>
                      </a:cubicBezTo>
                      <a:cubicBezTo>
                        <a:pt x="38" y="6"/>
                        <a:pt x="33" y="7"/>
                        <a:pt x="31" y="30"/>
                      </a:cubicBezTo>
                      <a:cubicBezTo>
                        <a:pt x="38" y="52"/>
                        <a:pt x="40" y="76"/>
                        <a:pt x="47" y="98"/>
                      </a:cubicBezTo>
                      <a:cubicBezTo>
                        <a:pt x="44" y="116"/>
                        <a:pt x="45" y="113"/>
                        <a:pt x="31" y="108"/>
                      </a:cubicBezTo>
                      <a:cubicBezTo>
                        <a:pt x="25" y="118"/>
                        <a:pt x="28" y="112"/>
                        <a:pt x="23" y="126"/>
                      </a:cubicBezTo>
                      <a:cubicBezTo>
                        <a:pt x="22" y="128"/>
                        <a:pt x="21" y="132"/>
                        <a:pt x="21" y="132"/>
                      </a:cubicBezTo>
                      <a:cubicBezTo>
                        <a:pt x="23" y="133"/>
                        <a:pt x="26" y="132"/>
                        <a:pt x="27" y="134"/>
                      </a:cubicBezTo>
                      <a:cubicBezTo>
                        <a:pt x="29" y="137"/>
                        <a:pt x="31" y="146"/>
                        <a:pt x="31" y="146"/>
                      </a:cubicBezTo>
                      <a:cubicBezTo>
                        <a:pt x="27" y="165"/>
                        <a:pt x="23" y="155"/>
                        <a:pt x="13" y="148"/>
                      </a:cubicBezTo>
                      <a:cubicBezTo>
                        <a:pt x="11" y="152"/>
                        <a:pt x="11" y="160"/>
                        <a:pt x="7" y="160"/>
                      </a:cubicBezTo>
                      <a:cubicBezTo>
                        <a:pt x="5" y="160"/>
                        <a:pt x="4" y="156"/>
                        <a:pt x="3" y="154"/>
                      </a:cubicBezTo>
                      <a:cubicBezTo>
                        <a:pt x="3" y="153"/>
                        <a:pt x="4" y="155"/>
                        <a:pt x="5" y="15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6" name="Freeform 150"/>
                <p:cNvSpPr>
                  <a:spLocks/>
                </p:cNvSpPr>
                <p:nvPr userDrawn="1"/>
              </p:nvSpPr>
              <p:spPr bwMode="ltGray">
                <a:xfrm>
                  <a:off x="4720" y="287"/>
                  <a:ext cx="59" cy="34"/>
                </a:xfrm>
                <a:custGeom>
                  <a:avLst/>
                  <a:gdLst/>
                  <a:ahLst/>
                  <a:cxnLst>
                    <a:cxn ang="0">
                      <a:pos x="26" y="61"/>
                    </a:cxn>
                    <a:cxn ang="0">
                      <a:pos x="30" y="43"/>
                    </a:cxn>
                    <a:cxn ang="0">
                      <a:pos x="50" y="33"/>
                    </a:cxn>
                    <a:cxn ang="0">
                      <a:pos x="54" y="45"/>
                    </a:cxn>
                    <a:cxn ang="0">
                      <a:pos x="66" y="49"/>
                    </a:cxn>
                    <a:cxn ang="0">
                      <a:pos x="80" y="55"/>
                    </a:cxn>
                    <a:cxn ang="0">
                      <a:pos x="116" y="33"/>
                    </a:cxn>
                    <a:cxn ang="0">
                      <a:pos x="130" y="17"/>
                    </a:cxn>
                    <a:cxn ang="0">
                      <a:pos x="138" y="11"/>
                    </a:cxn>
                    <a:cxn ang="0">
                      <a:pos x="106" y="49"/>
                    </a:cxn>
                    <a:cxn ang="0">
                      <a:pos x="84" y="67"/>
                    </a:cxn>
                    <a:cxn ang="0">
                      <a:pos x="66" y="81"/>
                    </a:cxn>
                    <a:cxn ang="0">
                      <a:pos x="48" y="103"/>
                    </a:cxn>
                    <a:cxn ang="0">
                      <a:pos x="26" y="89"/>
                    </a:cxn>
                    <a:cxn ang="0">
                      <a:pos x="20" y="87"/>
                    </a:cxn>
                    <a:cxn ang="0">
                      <a:pos x="22" y="97"/>
                    </a:cxn>
                    <a:cxn ang="0">
                      <a:pos x="0" y="97"/>
                    </a:cxn>
                    <a:cxn ang="0">
                      <a:pos x="10" y="79"/>
                    </a:cxn>
                    <a:cxn ang="0">
                      <a:pos x="26" y="61"/>
                    </a:cxn>
                  </a:cxnLst>
                  <a:rect l="0" t="0" r="r" b="b"/>
                  <a:pathLst>
                    <a:path w="138" h="103">
                      <a:moveTo>
                        <a:pt x="26" y="61"/>
                      </a:moveTo>
                      <a:cubicBezTo>
                        <a:pt x="29" y="53"/>
                        <a:pt x="33" y="51"/>
                        <a:pt x="30" y="43"/>
                      </a:cubicBezTo>
                      <a:cubicBezTo>
                        <a:pt x="33" y="27"/>
                        <a:pt x="37" y="24"/>
                        <a:pt x="50" y="33"/>
                      </a:cubicBezTo>
                      <a:cubicBezTo>
                        <a:pt x="51" y="37"/>
                        <a:pt x="53" y="41"/>
                        <a:pt x="54" y="45"/>
                      </a:cubicBezTo>
                      <a:cubicBezTo>
                        <a:pt x="55" y="49"/>
                        <a:pt x="66" y="49"/>
                        <a:pt x="66" y="49"/>
                      </a:cubicBezTo>
                      <a:cubicBezTo>
                        <a:pt x="75" y="43"/>
                        <a:pt x="77" y="45"/>
                        <a:pt x="80" y="55"/>
                      </a:cubicBezTo>
                      <a:cubicBezTo>
                        <a:pt x="92" y="47"/>
                        <a:pt x="101" y="37"/>
                        <a:pt x="116" y="33"/>
                      </a:cubicBezTo>
                      <a:cubicBezTo>
                        <a:pt x="125" y="19"/>
                        <a:pt x="120" y="24"/>
                        <a:pt x="130" y="17"/>
                      </a:cubicBezTo>
                      <a:cubicBezTo>
                        <a:pt x="134" y="11"/>
                        <a:pt x="134" y="0"/>
                        <a:pt x="138" y="11"/>
                      </a:cubicBezTo>
                      <a:cubicBezTo>
                        <a:pt x="135" y="31"/>
                        <a:pt x="126" y="45"/>
                        <a:pt x="106" y="49"/>
                      </a:cubicBezTo>
                      <a:cubicBezTo>
                        <a:pt x="97" y="55"/>
                        <a:pt x="93" y="61"/>
                        <a:pt x="84" y="67"/>
                      </a:cubicBezTo>
                      <a:cubicBezTo>
                        <a:pt x="80" y="79"/>
                        <a:pt x="79" y="79"/>
                        <a:pt x="66" y="81"/>
                      </a:cubicBezTo>
                      <a:cubicBezTo>
                        <a:pt x="60" y="90"/>
                        <a:pt x="57" y="97"/>
                        <a:pt x="48" y="103"/>
                      </a:cubicBezTo>
                      <a:cubicBezTo>
                        <a:pt x="42" y="94"/>
                        <a:pt x="37" y="93"/>
                        <a:pt x="26" y="89"/>
                      </a:cubicBezTo>
                      <a:cubicBezTo>
                        <a:pt x="24" y="88"/>
                        <a:pt x="20" y="87"/>
                        <a:pt x="20" y="87"/>
                      </a:cubicBezTo>
                      <a:cubicBezTo>
                        <a:pt x="10" y="90"/>
                        <a:pt x="14" y="94"/>
                        <a:pt x="22" y="97"/>
                      </a:cubicBezTo>
                      <a:cubicBezTo>
                        <a:pt x="14" y="103"/>
                        <a:pt x="9" y="100"/>
                        <a:pt x="0" y="97"/>
                      </a:cubicBezTo>
                      <a:cubicBezTo>
                        <a:pt x="2" y="87"/>
                        <a:pt x="1" y="82"/>
                        <a:pt x="10" y="79"/>
                      </a:cubicBezTo>
                      <a:cubicBezTo>
                        <a:pt x="15" y="63"/>
                        <a:pt x="14" y="69"/>
                        <a:pt x="26" y="6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7" name="Freeform 151"/>
                <p:cNvSpPr>
                  <a:spLocks/>
                </p:cNvSpPr>
                <p:nvPr userDrawn="1"/>
              </p:nvSpPr>
              <p:spPr bwMode="ltGray">
                <a:xfrm>
                  <a:off x="4656" y="319"/>
                  <a:ext cx="80" cy="72"/>
                </a:xfrm>
                <a:custGeom>
                  <a:avLst/>
                  <a:gdLst/>
                  <a:ahLst/>
                  <a:cxnLst>
                    <a:cxn ang="0">
                      <a:pos x="158" y="24"/>
                    </a:cxn>
                    <a:cxn ang="0">
                      <a:pos x="160" y="6"/>
                    </a:cxn>
                    <a:cxn ang="0">
                      <a:pos x="170" y="0"/>
                    </a:cxn>
                    <a:cxn ang="0">
                      <a:pos x="182" y="24"/>
                    </a:cxn>
                    <a:cxn ang="0">
                      <a:pos x="188" y="42"/>
                    </a:cxn>
                    <a:cxn ang="0">
                      <a:pos x="178" y="58"/>
                    </a:cxn>
                    <a:cxn ang="0">
                      <a:pos x="170" y="76"/>
                    </a:cxn>
                    <a:cxn ang="0">
                      <a:pos x="162" y="126"/>
                    </a:cxn>
                    <a:cxn ang="0">
                      <a:pos x="144" y="136"/>
                    </a:cxn>
                    <a:cxn ang="0">
                      <a:pos x="120" y="138"/>
                    </a:cxn>
                    <a:cxn ang="0">
                      <a:pos x="112" y="124"/>
                    </a:cxn>
                    <a:cxn ang="0">
                      <a:pos x="102" y="146"/>
                    </a:cxn>
                    <a:cxn ang="0">
                      <a:pos x="90" y="150"/>
                    </a:cxn>
                    <a:cxn ang="0">
                      <a:pos x="80" y="132"/>
                    </a:cxn>
                    <a:cxn ang="0">
                      <a:pos x="58" y="144"/>
                    </a:cxn>
                    <a:cxn ang="0">
                      <a:pos x="76" y="142"/>
                    </a:cxn>
                    <a:cxn ang="0">
                      <a:pos x="78" y="160"/>
                    </a:cxn>
                    <a:cxn ang="0">
                      <a:pos x="58" y="166"/>
                    </a:cxn>
                    <a:cxn ang="0">
                      <a:pos x="34" y="166"/>
                    </a:cxn>
                    <a:cxn ang="0">
                      <a:pos x="36" y="154"/>
                    </a:cxn>
                    <a:cxn ang="0">
                      <a:pos x="46" y="144"/>
                    </a:cxn>
                    <a:cxn ang="0">
                      <a:pos x="34" y="148"/>
                    </a:cxn>
                    <a:cxn ang="0">
                      <a:pos x="26" y="166"/>
                    </a:cxn>
                    <a:cxn ang="0">
                      <a:pos x="30" y="190"/>
                    </a:cxn>
                    <a:cxn ang="0">
                      <a:pos x="14" y="200"/>
                    </a:cxn>
                    <a:cxn ang="0">
                      <a:pos x="0" y="214"/>
                    </a:cxn>
                    <a:cxn ang="0">
                      <a:pos x="8" y="188"/>
                    </a:cxn>
                    <a:cxn ang="0">
                      <a:pos x="0" y="164"/>
                    </a:cxn>
                    <a:cxn ang="0">
                      <a:pos x="14" y="152"/>
                    </a:cxn>
                    <a:cxn ang="0">
                      <a:pos x="32" y="134"/>
                    </a:cxn>
                    <a:cxn ang="0">
                      <a:pos x="44" y="118"/>
                    </a:cxn>
                    <a:cxn ang="0">
                      <a:pos x="72" y="116"/>
                    </a:cxn>
                    <a:cxn ang="0">
                      <a:pos x="84" y="112"/>
                    </a:cxn>
                    <a:cxn ang="0">
                      <a:pos x="114" y="78"/>
                    </a:cxn>
                    <a:cxn ang="0">
                      <a:pos x="120" y="92"/>
                    </a:cxn>
                    <a:cxn ang="0">
                      <a:pos x="132" y="76"/>
                    </a:cxn>
                    <a:cxn ang="0">
                      <a:pos x="150" y="54"/>
                    </a:cxn>
                    <a:cxn ang="0">
                      <a:pos x="154" y="42"/>
                    </a:cxn>
                    <a:cxn ang="0">
                      <a:pos x="148" y="38"/>
                    </a:cxn>
                    <a:cxn ang="0">
                      <a:pos x="152" y="32"/>
                    </a:cxn>
                    <a:cxn ang="0">
                      <a:pos x="158" y="24"/>
                    </a:cxn>
                  </a:cxnLst>
                  <a:rect l="0" t="0" r="r" b="b"/>
                  <a:pathLst>
                    <a:path w="188" h="214">
                      <a:moveTo>
                        <a:pt x="158" y="24"/>
                      </a:moveTo>
                      <a:cubicBezTo>
                        <a:pt x="156" y="18"/>
                        <a:pt x="160" y="6"/>
                        <a:pt x="160" y="6"/>
                      </a:cubicBezTo>
                      <a:cubicBezTo>
                        <a:pt x="167" y="16"/>
                        <a:pt x="167" y="8"/>
                        <a:pt x="170" y="0"/>
                      </a:cubicBezTo>
                      <a:cubicBezTo>
                        <a:pt x="181" y="4"/>
                        <a:pt x="179" y="14"/>
                        <a:pt x="182" y="24"/>
                      </a:cubicBezTo>
                      <a:cubicBezTo>
                        <a:pt x="184" y="30"/>
                        <a:pt x="188" y="42"/>
                        <a:pt x="188" y="42"/>
                      </a:cubicBezTo>
                      <a:cubicBezTo>
                        <a:pt x="183" y="56"/>
                        <a:pt x="188" y="52"/>
                        <a:pt x="178" y="58"/>
                      </a:cubicBezTo>
                      <a:cubicBezTo>
                        <a:pt x="174" y="63"/>
                        <a:pt x="170" y="76"/>
                        <a:pt x="170" y="76"/>
                      </a:cubicBezTo>
                      <a:cubicBezTo>
                        <a:pt x="169" y="100"/>
                        <a:pt x="173" y="110"/>
                        <a:pt x="162" y="126"/>
                      </a:cubicBezTo>
                      <a:cubicBezTo>
                        <a:pt x="150" y="118"/>
                        <a:pt x="155" y="132"/>
                        <a:pt x="144" y="136"/>
                      </a:cubicBezTo>
                      <a:cubicBezTo>
                        <a:pt x="135" y="134"/>
                        <a:pt x="129" y="135"/>
                        <a:pt x="120" y="138"/>
                      </a:cubicBezTo>
                      <a:cubicBezTo>
                        <a:pt x="114" y="129"/>
                        <a:pt x="122" y="127"/>
                        <a:pt x="112" y="124"/>
                      </a:cubicBezTo>
                      <a:cubicBezTo>
                        <a:pt x="108" y="130"/>
                        <a:pt x="108" y="142"/>
                        <a:pt x="102" y="146"/>
                      </a:cubicBezTo>
                      <a:cubicBezTo>
                        <a:pt x="98" y="148"/>
                        <a:pt x="90" y="150"/>
                        <a:pt x="90" y="150"/>
                      </a:cubicBezTo>
                      <a:cubicBezTo>
                        <a:pt x="87" y="141"/>
                        <a:pt x="89" y="135"/>
                        <a:pt x="80" y="132"/>
                      </a:cubicBezTo>
                      <a:cubicBezTo>
                        <a:pt x="68" y="134"/>
                        <a:pt x="65" y="134"/>
                        <a:pt x="58" y="144"/>
                      </a:cubicBezTo>
                      <a:cubicBezTo>
                        <a:pt x="66" y="150"/>
                        <a:pt x="68" y="147"/>
                        <a:pt x="76" y="142"/>
                      </a:cubicBezTo>
                      <a:cubicBezTo>
                        <a:pt x="81" y="146"/>
                        <a:pt x="85" y="155"/>
                        <a:pt x="78" y="160"/>
                      </a:cubicBezTo>
                      <a:cubicBezTo>
                        <a:pt x="75" y="162"/>
                        <a:pt x="62" y="165"/>
                        <a:pt x="58" y="166"/>
                      </a:cubicBezTo>
                      <a:cubicBezTo>
                        <a:pt x="48" y="173"/>
                        <a:pt x="44" y="173"/>
                        <a:pt x="34" y="166"/>
                      </a:cubicBezTo>
                      <a:cubicBezTo>
                        <a:pt x="35" y="162"/>
                        <a:pt x="34" y="158"/>
                        <a:pt x="36" y="154"/>
                      </a:cubicBezTo>
                      <a:cubicBezTo>
                        <a:pt x="38" y="150"/>
                        <a:pt x="55" y="146"/>
                        <a:pt x="46" y="144"/>
                      </a:cubicBezTo>
                      <a:cubicBezTo>
                        <a:pt x="42" y="143"/>
                        <a:pt x="34" y="148"/>
                        <a:pt x="34" y="148"/>
                      </a:cubicBezTo>
                      <a:cubicBezTo>
                        <a:pt x="32" y="155"/>
                        <a:pt x="28" y="159"/>
                        <a:pt x="26" y="166"/>
                      </a:cubicBezTo>
                      <a:cubicBezTo>
                        <a:pt x="36" y="182"/>
                        <a:pt x="36" y="173"/>
                        <a:pt x="30" y="190"/>
                      </a:cubicBezTo>
                      <a:cubicBezTo>
                        <a:pt x="28" y="196"/>
                        <a:pt x="14" y="200"/>
                        <a:pt x="14" y="200"/>
                      </a:cubicBezTo>
                      <a:cubicBezTo>
                        <a:pt x="5" y="214"/>
                        <a:pt x="11" y="210"/>
                        <a:pt x="0" y="214"/>
                      </a:cubicBezTo>
                      <a:cubicBezTo>
                        <a:pt x="2" y="202"/>
                        <a:pt x="5" y="198"/>
                        <a:pt x="8" y="188"/>
                      </a:cubicBezTo>
                      <a:cubicBezTo>
                        <a:pt x="6" y="178"/>
                        <a:pt x="3" y="173"/>
                        <a:pt x="0" y="164"/>
                      </a:cubicBezTo>
                      <a:cubicBezTo>
                        <a:pt x="3" y="156"/>
                        <a:pt x="7" y="157"/>
                        <a:pt x="14" y="152"/>
                      </a:cubicBezTo>
                      <a:cubicBezTo>
                        <a:pt x="18" y="141"/>
                        <a:pt x="23" y="140"/>
                        <a:pt x="32" y="134"/>
                      </a:cubicBezTo>
                      <a:cubicBezTo>
                        <a:pt x="37" y="127"/>
                        <a:pt x="37" y="123"/>
                        <a:pt x="44" y="118"/>
                      </a:cubicBezTo>
                      <a:cubicBezTo>
                        <a:pt x="64" y="121"/>
                        <a:pt x="55" y="122"/>
                        <a:pt x="72" y="116"/>
                      </a:cubicBezTo>
                      <a:cubicBezTo>
                        <a:pt x="76" y="115"/>
                        <a:pt x="84" y="112"/>
                        <a:pt x="84" y="112"/>
                      </a:cubicBezTo>
                      <a:cubicBezTo>
                        <a:pt x="105" y="119"/>
                        <a:pt x="97" y="84"/>
                        <a:pt x="114" y="78"/>
                      </a:cubicBezTo>
                      <a:cubicBezTo>
                        <a:pt x="117" y="87"/>
                        <a:pt x="110" y="89"/>
                        <a:pt x="120" y="92"/>
                      </a:cubicBezTo>
                      <a:cubicBezTo>
                        <a:pt x="125" y="85"/>
                        <a:pt x="125" y="81"/>
                        <a:pt x="132" y="76"/>
                      </a:cubicBezTo>
                      <a:cubicBezTo>
                        <a:pt x="138" y="68"/>
                        <a:pt x="146" y="65"/>
                        <a:pt x="150" y="54"/>
                      </a:cubicBezTo>
                      <a:cubicBezTo>
                        <a:pt x="151" y="50"/>
                        <a:pt x="154" y="42"/>
                        <a:pt x="154" y="42"/>
                      </a:cubicBezTo>
                      <a:cubicBezTo>
                        <a:pt x="152" y="41"/>
                        <a:pt x="148" y="40"/>
                        <a:pt x="148" y="38"/>
                      </a:cubicBezTo>
                      <a:cubicBezTo>
                        <a:pt x="148" y="36"/>
                        <a:pt x="161" y="33"/>
                        <a:pt x="152" y="32"/>
                      </a:cubicBezTo>
                      <a:lnTo>
                        <a:pt x="158" y="2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8" name="Freeform 152"/>
                <p:cNvSpPr>
                  <a:spLocks/>
                </p:cNvSpPr>
                <p:nvPr userDrawn="1"/>
              </p:nvSpPr>
              <p:spPr bwMode="ltGray">
                <a:xfrm>
                  <a:off x="4708" y="340"/>
                  <a:ext cx="6" cy="4"/>
                </a:xfrm>
                <a:custGeom>
                  <a:avLst/>
                  <a:gdLst/>
                  <a:ahLst/>
                  <a:cxnLst>
                    <a:cxn ang="0">
                      <a:pos x="0" y="9"/>
                    </a:cxn>
                    <a:cxn ang="0">
                      <a:pos x="4" y="13"/>
                    </a:cxn>
                    <a:cxn ang="0">
                      <a:pos x="0" y="9"/>
                    </a:cxn>
                  </a:cxnLst>
                  <a:rect l="0" t="0" r="r" b="b"/>
                  <a:pathLst>
                    <a:path w="13" h="13">
                      <a:moveTo>
                        <a:pt x="0" y="9"/>
                      </a:moveTo>
                      <a:cubicBezTo>
                        <a:pt x="6" y="0"/>
                        <a:pt x="13" y="7"/>
                        <a:pt x="4" y="13"/>
                      </a:cubicBezTo>
                      <a:cubicBezTo>
                        <a:pt x="0" y="6"/>
                        <a:pt x="0" y="5"/>
                        <a:pt x="0" y="9"/>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09" name="Freeform 153"/>
                <p:cNvSpPr>
                  <a:spLocks/>
                </p:cNvSpPr>
                <p:nvPr userDrawn="1"/>
              </p:nvSpPr>
              <p:spPr bwMode="ltGray">
                <a:xfrm>
                  <a:off x="4262" y="389"/>
                  <a:ext cx="346" cy="189"/>
                </a:xfrm>
                <a:custGeom>
                  <a:avLst/>
                  <a:gdLst/>
                  <a:ahLst/>
                  <a:cxnLst>
                    <a:cxn ang="0">
                      <a:pos x="812" y="26"/>
                    </a:cxn>
                    <a:cxn ang="0">
                      <a:pos x="778" y="78"/>
                    </a:cxn>
                    <a:cxn ang="0">
                      <a:pos x="748" y="122"/>
                    </a:cxn>
                    <a:cxn ang="0">
                      <a:pos x="722" y="142"/>
                    </a:cxn>
                    <a:cxn ang="0">
                      <a:pos x="634" y="180"/>
                    </a:cxn>
                    <a:cxn ang="0">
                      <a:pos x="632" y="210"/>
                    </a:cxn>
                    <a:cxn ang="0">
                      <a:pos x="604" y="230"/>
                    </a:cxn>
                    <a:cxn ang="0">
                      <a:pos x="620" y="178"/>
                    </a:cxn>
                    <a:cxn ang="0">
                      <a:pos x="576" y="188"/>
                    </a:cxn>
                    <a:cxn ang="0">
                      <a:pos x="556" y="218"/>
                    </a:cxn>
                    <a:cxn ang="0">
                      <a:pos x="596" y="280"/>
                    </a:cxn>
                    <a:cxn ang="0">
                      <a:pos x="594" y="368"/>
                    </a:cxn>
                    <a:cxn ang="0">
                      <a:pos x="542" y="406"/>
                    </a:cxn>
                    <a:cxn ang="0">
                      <a:pos x="522" y="386"/>
                    </a:cxn>
                    <a:cxn ang="0">
                      <a:pos x="482" y="348"/>
                    </a:cxn>
                    <a:cxn ang="0">
                      <a:pos x="462" y="348"/>
                    </a:cxn>
                    <a:cxn ang="0">
                      <a:pos x="450" y="394"/>
                    </a:cxn>
                    <a:cxn ang="0">
                      <a:pos x="500" y="464"/>
                    </a:cxn>
                    <a:cxn ang="0">
                      <a:pos x="510" y="524"/>
                    </a:cxn>
                    <a:cxn ang="0">
                      <a:pos x="526" y="560"/>
                    </a:cxn>
                    <a:cxn ang="0">
                      <a:pos x="492" y="544"/>
                    </a:cxn>
                    <a:cxn ang="0">
                      <a:pos x="470" y="518"/>
                    </a:cxn>
                    <a:cxn ang="0">
                      <a:pos x="422" y="424"/>
                    </a:cxn>
                    <a:cxn ang="0">
                      <a:pos x="426" y="310"/>
                    </a:cxn>
                    <a:cxn ang="0">
                      <a:pos x="422" y="268"/>
                    </a:cxn>
                    <a:cxn ang="0">
                      <a:pos x="412" y="276"/>
                    </a:cxn>
                    <a:cxn ang="0">
                      <a:pos x="386" y="266"/>
                    </a:cxn>
                    <a:cxn ang="0">
                      <a:pos x="360" y="170"/>
                    </a:cxn>
                    <a:cxn ang="0">
                      <a:pos x="330" y="166"/>
                    </a:cxn>
                    <a:cxn ang="0">
                      <a:pos x="288" y="172"/>
                    </a:cxn>
                    <a:cxn ang="0">
                      <a:pos x="242" y="232"/>
                    </a:cxn>
                    <a:cxn ang="0">
                      <a:pos x="196" y="268"/>
                    </a:cxn>
                    <a:cxn ang="0">
                      <a:pos x="184" y="274"/>
                    </a:cxn>
                    <a:cxn ang="0">
                      <a:pos x="160" y="328"/>
                    </a:cxn>
                    <a:cxn ang="0">
                      <a:pos x="152" y="354"/>
                    </a:cxn>
                    <a:cxn ang="0">
                      <a:pos x="128" y="404"/>
                    </a:cxn>
                    <a:cxn ang="0">
                      <a:pos x="94" y="392"/>
                    </a:cxn>
                    <a:cxn ang="0">
                      <a:pos x="66" y="258"/>
                    </a:cxn>
                    <a:cxn ang="0">
                      <a:pos x="72" y="156"/>
                    </a:cxn>
                    <a:cxn ang="0">
                      <a:pos x="44" y="180"/>
                    </a:cxn>
                    <a:cxn ang="0">
                      <a:pos x="20" y="150"/>
                    </a:cxn>
                    <a:cxn ang="0">
                      <a:pos x="24" y="138"/>
                    </a:cxn>
                    <a:cxn ang="0">
                      <a:pos x="0" y="92"/>
                    </a:cxn>
                    <a:cxn ang="0">
                      <a:pos x="798" y="6"/>
                    </a:cxn>
                  </a:cxnLst>
                  <a:rect l="0" t="0" r="r" b="b"/>
                  <a:pathLst>
                    <a:path w="812" h="564">
                      <a:moveTo>
                        <a:pt x="798" y="6"/>
                      </a:moveTo>
                      <a:cubicBezTo>
                        <a:pt x="801" y="15"/>
                        <a:pt x="809" y="16"/>
                        <a:pt x="812" y="26"/>
                      </a:cubicBezTo>
                      <a:cubicBezTo>
                        <a:pt x="809" y="36"/>
                        <a:pt x="801" y="41"/>
                        <a:pt x="796" y="50"/>
                      </a:cubicBezTo>
                      <a:cubicBezTo>
                        <a:pt x="791" y="61"/>
                        <a:pt x="788" y="71"/>
                        <a:pt x="778" y="78"/>
                      </a:cubicBezTo>
                      <a:cubicBezTo>
                        <a:pt x="773" y="85"/>
                        <a:pt x="771" y="88"/>
                        <a:pt x="774" y="96"/>
                      </a:cubicBezTo>
                      <a:cubicBezTo>
                        <a:pt x="767" y="107"/>
                        <a:pt x="758" y="114"/>
                        <a:pt x="748" y="122"/>
                      </a:cubicBezTo>
                      <a:cubicBezTo>
                        <a:pt x="744" y="125"/>
                        <a:pt x="736" y="130"/>
                        <a:pt x="736" y="130"/>
                      </a:cubicBezTo>
                      <a:cubicBezTo>
                        <a:pt x="740" y="141"/>
                        <a:pt x="731" y="140"/>
                        <a:pt x="722" y="142"/>
                      </a:cubicBezTo>
                      <a:cubicBezTo>
                        <a:pt x="716" y="148"/>
                        <a:pt x="712" y="151"/>
                        <a:pt x="704" y="154"/>
                      </a:cubicBezTo>
                      <a:cubicBezTo>
                        <a:pt x="686" y="150"/>
                        <a:pt x="650" y="169"/>
                        <a:pt x="634" y="180"/>
                      </a:cubicBezTo>
                      <a:cubicBezTo>
                        <a:pt x="636" y="189"/>
                        <a:pt x="631" y="193"/>
                        <a:pt x="640" y="196"/>
                      </a:cubicBezTo>
                      <a:cubicBezTo>
                        <a:pt x="643" y="205"/>
                        <a:pt x="640" y="207"/>
                        <a:pt x="632" y="210"/>
                      </a:cubicBezTo>
                      <a:cubicBezTo>
                        <a:pt x="626" y="219"/>
                        <a:pt x="623" y="226"/>
                        <a:pt x="614" y="232"/>
                      </a:cubicBezTo>
                      <a:cubicBezTo>
                        <a:pt x="611" y="231"/>
                        <a:pt x="606" y="233"/>
                        <a:pt x="604" y="230"/>
                      </a:cubicBezTo>
                      <a:cubicBezTo>
                        <a:pt x="599" y="220"/>
                        <a:pt x="610" y="199"/>
                        <a:pt x="620" y="196"/>
                      </a:cubicBezTo>
                      <a:cubicBezTo>
                        <a:pt x="623" y="187"/>
                        <a:pt x="617" y="187"/>
                        <a:pt x="620" y="178"/>
                      </a:cubicBezTo>
                      <a:cubicBezTo>
                        <a:pt x="617" y="164"/>
                        <a:pt x="609" y="168"/>
                        <a:pt x="598" y="172"/>
                      </a:cubicBezTo>
                      <a:cubicBezTo>
                        <a:pt x="592" y="180"/>
                        <a:pt x="585" y="185"/>
                        <a:pt x="576" y="188"/>
                      </a:cubicBezTo>
                      <a:cubicBezTo>
                        <a:pt x="572" y="194"/>
                        <a:pt x="568" y="200"/>
                        <a:pt x="564" y="206"/>
                      </a:cubicBezTo>
                      <a:cubicBezTo>
                        <a:pt x="561" y="210"/>
                        <a:pt x="556" y="218"/>
                        <a:pt x="556" y="218"/>
                      </a:cubicBezTo>
                      <a:cubicBezTo>
                        <a:pt x="558" y="234"/>
                        <a:pt x="559" y="243"/>
                        <a:pt x="572" y="252"/>
                      </a:cubicBezTo>
                      <a:cubicBezTo>
                        <a:pt x="579" y="262"/>
                        <a:pt x="586" y="273"/>
                        <a:pt x="596" y="280"/>
                      </a:cubicBezTo>
                      <a:cubicBezTo>
                        <a:pt x="598" y="286"/>
                        <a:pt x="602" y="298"/>
                        <a:pt x="602" y="298"/>
                      </a:cubicBezTo>
                      <a:cubicBezTo>
                        <a:pt x="601" y="308"/>
                        <a:pt x="599" y="361"/>
                        <a:pt x="594" y="368"/>
                      </a:cubicBezTo>
                      <a:cubicBezTo>
                        <a:pt x="590" y="374"/>
                        <a:pt x="576" y="378"/>
                        <a:pt x="570" y="382"/>
                      </a:cubicBezTo>
                      <a:cubicBezTo>
                        <a:pt x="563" y="393"/>
                        <a:pt x="550" y="396"/>
                        <a:pt x="542" y="406"/>
                      </a:cubicBezTo>
                      <a:cubicBezTo>
                        <a:pt x="536" y="413"/>
                        <a:pt x="539" y="417"/>
                        <a:pt x="530" y="420"/>
                      </a:cubicBezTo>
                      <a:cubicBezTo>
                        <a:pt x="526" y="408"/>
                        <a:pt x="538" y="391"/>
                        <a:pt x="522" y="386"/>
                      </a:cubicBezTo>
                      <a:cubicBezTo>
                        <a:pt x="516" y="377"/>
                        <a:pt x="510" y="364"/>
                        <a:pt x="502" y="356"/>
                      </a:cubicBezTo>
                      <a:cubicBezTo>
                        <a:pt x="497" y="341"/>
                        <a:pt x="505" y="360"/>
                        <a:pt x="482" y="348"/>
                      </a:cubicBezTo>
                      <a:cubicBezTo>
                        <a:pt x="478" y="346"/>
                        <a:pt x="478" y="339"/>
                        <a:pt x="474" y="336"/>
                      </a:cubicBezTo>
                      <a:cubicBezTo>
                        <a:pt x="470" y="323"/>
                        <a:pt x="466" y="342"/>
                        <a:pt x="462" y="348"/>
                      </a:cubicBezTo>
                      <a:cubicBezTo>
                        <a:pt x="460" y="358"/>
                        <a:pt x="456" y="363"/>
                        <a:pt x="454" y="374"/>
                      </a:cubicBezTo>
                      <a:cubicBezTo>
                        <a:pt x="457" y="383"/>
                        <a:pt x="455" y="387"/>
                        <a:pt x="450" y="394"/>
                      </a:cubicBezTo>
                      <a:cubicBezTo>
                        <a:pt x="454" y="399"/>
                        <a:pt x="464" y="411"/>
                        <a:pt x="466" y="418"/>
                      </a:cubicBezTo>
                      <a:cubicBezTo>
                        <a:pt x="474" y="443"/>
                        <a:pt x="472" y="458"/>
                        <a:pt x="500" y="464"/>
                      </a:cubicBezTo>
                      <a:cubicBezTo>
                        <a:pt x="507" y="469"/>
                        <a:pt x="510" y="474"/>
                        <a:pt x="516" y="480"/>
                      </a:cubicBezTo>
                      <a:cubicBezTo>
                        <a:pt x="511" y="494"/>
                        <a:pt x="513" y="509"/>
                        <a:pt x="510" y="524"/>
                      </a:cubicBezTo>
                      <a:cubicBezTo>
                        <a:pt x="512" y="537"/>
                        <a:pt x="511" y="541"/>
                        <a:pt x="522" y="548"/>
                      </a:cubicBezTo>
                      <a:cubicBezTo>
                        <a:pt x="523" y="552"/>
                        <a:pt x="525" y="556"/>
                        <a:pt x="526" y="560"/>
                      </a:cubicBezTo>
                      <a:cubicBezTo>
                        <a:pt x="527" y="564"/>
                        <a:pt x="514" y="556"/>
                        <a:pt x="514" y="556"/>
                      </a:cubicBezTo>
                      <a:cubicBezTo>
                        <a:pt x="502" y="564"/>
                        <a:pt x="501" y="551"/>
                        <a:pt x="492" y="544"/>
                      </a:cubicBezTo>
                      <a:cubicBezTo>
                        <a:pt x="488" y="541"/>
                        <a:pt x="480" y="536"/>
                        <a:pt x="480" y="536"/>
                      </a:cubicBezTo>
                      <a:cubicBezTo>
                        <a:pt x="471" y="522"/>
                        <a:pt x="474" y="529"/>
                        <a:pt x="470" y="518"/>
                      </a:cubicBezTo>
                      <a:cubicBezTo>
                        <a:pt x="467" y="491"/>
                        <a:pt x="461" y="446"/>
                        <a:pt x="436" y="430"/>
                      </a:cubicBezTo>
                      <a:cubicBezTo>
                        <a:pt x="428" y="433"/>
                        <a:pt x="425" y="433"/>
                        <a:pt x="422" y="424"/>
                      </a:cubicBezTo>
                      <a:cubicBezTo>
                        <a:pt x="427" y="404"/>
                        <a:pt x="432" y="383"/>
                        <a:pt x="438" y="364"/>
                      </a:cubicBezTo>
                      <a:cubicBezTo>
                        <a:pt x="436" y="343"/>
                        <a:pt x="431" y="330"/>
                        <a:pt x="426" y="310"/>
                      </a:cubicBezTo>
                      <a:cubicBezTo>
                        <a:pt x="429" y="302"/>
                        <a:pt x="425" y="300"/>
                        <a:pt x="422" y="292"/>
                      </a:cubicBezTo>
                      <a:cubicBezTo>
                        <a:pt x="424" y="282"/>
                        <a:pt x="428" y="277"/>
                        <a:pt x="422" y="268"/>
                      </a:cubicBezTo>
                      <a:cubicBezTo>
                        <a:pt x="420" y="269"/>
                        <a:pt x="418" y="269"/>
                        <a:pt x="416" y="270"/>
                      </a:cubicBezTo>
                      <a:cubicBezTo>
                        <a:pt x="414" y="272"/>
                        <a:pt x="414" y="275"/>
                        <a:pt x="412" y="276"/>
                      </a:cubicBezTo>
                      <a:cubicBezTo>
                        <a:pt x="408" y="278"/>
                        <a:pt x="400" y="280"/>
                        <a:pt x="400" y="280"/>
                      </a:cubicBezTo>
                      <a:cubicBezTo>
                        <a:pt x="394" y="274"/>
                        <a:pt x="389" y="274"/>
                        <a:pt x="386" y="266"/>
                      </a:cubicBezTo>
                      <a:cubicBezTo>
                        <a:pt x="391" y="251"/>
                        <a:pt x="379" y="206"/>
                        <a:pt x="364" y="196"/>
                      </a:cubicBezTo>
                      <a:cubicBezTo>
                        <a:pt x="357" y="186"/>
                        <a:pt x="358" y="182"/>
                        <a:pt x="360" y="170"/>
                      </a:cubicBezTo>
                      <a:cubicBezTo>
                        <a:pt x="358" y="160"/>
                        <a:pt x="356" y="147"/>
                        <a:pt x="346" y="144"/>
                      </a:cubicBezTo>
                      <a:cubicBezTo>
                        <a:pt x="343" y="154"/>
                        <a:pt x="338" y="160"/>
                        <a:pt x="330" y="166"/>
                      </a:cubicBezTo>
                      <a:cubicBezTo>
                        <a:pt x="323" y="164"/>
                        <a:pt x="308" y="160"/>
                        <a:pt x="308" y="160"/>
                      </a:cubicBezTo>
                      <a:cubicBezTo>
                        <a:pt x="296" y="162"/>
                        <a:pt x="297" y="166"/>
                        <a:pt x="288" y="172"/>
                      </a:cubicBezTo>
                      <a:cubicBezTo>
                        <a:pt x="284" y="185"/>
                        <a:pt x="282" y="191"/>
                        <a:pt x="268" y="196"/>
                      </a:cubicBezTo>
                      <a:cubicBezTo>
                        <a:pt x="264" y="200"/>
                        <a:pt x="243" y="231"/>
                        <a:pt x="242" y="232"/>
                      </a:cubicBezTo>
                      <a:cubicBezTo>
                        <a:pt x="231" y="239"/>
                        <a:pt x="215" y="247"/>
                        <a:pt x="206" y="256"/>
                      </a:cubicBezTo>
                      <a:cubicBezTo>
                        <a:pt x="202" y="260"/>
                        <a:pt x="200" y="265"/>
                        <a:pt x="196" y="268"/>
                      </a:cubicBezTo>
                      <a:cubicBezTo>
                        <a:pt x="194" y="269"/>
                        <a:pt x="192" y="269"/>
                        <a:pt x="190" y="270"/>
                      </a:cubicBezTo>
                      <a:cubicBezTo>
                        <a:pt x="188" y="271"/>
                        <a:pt x="186" y="272"/>
                        <a:pt x="184" y="274"/>
                      </a:cubicBezTo>
                      <a:cubicBezTo>
                        <a:pt x="180" y="278"/>
                        <a:pt x="172" y="286"/>
                        <a:pt x="172" y="286"/>
                      </a:cubicBezTo>
                      <a:cubicBezTo>
                        <a:pt x="167" y="300"/>
                        <a:pt x="165" y="314"/>
                        <a:pt x="160" y="328"/>
                      </a:cubicBezTo>
                      <a:cubicBezTo>
                        <a:pt x="158" y="335"/>
                        <a:pt x="156" y="341"/>
                        <a:pt x="154" y="348"/>
                      </a:cubicBezTo>
                      <a:cubicBezTo>
                        <a:pt x="153" y="350"/>
                        <a:pt x="152" y="354"/>
                        <a:pt x="152" y="354"/>
                      </a:cubicBezTo>
                      <a:cubicBezTo>
                        <a:pt x="152" y="359"/>
                        <a:pt x="156" y="384"/>
                        <a:pt x="146" y="392"/>
                      </a:cubicBezTo>
                      <a:cubicBezTo>
                        <a:pt x="141" y="397"/>
                        <a:pt x="128" y="404"/>
                        <a:pt x="128" y="404"/>
                      </a:cubicBezTo>
                      <a:cubicBezTo>
                        <a:pt x="125" y="412"/>
                        <a:pt x="122" y="421"/>
                        <a:pt x="114" y="424"/>
                      </a:cubicBezTo>
                      <a:cubicBezTo>
                        <a:pt x="100" y="419"/>
                        <a:pt x="97" y="405"/>
                        <a:pt x="94" y="392"/>
                      </a:cubicBezTo>
                      <a:cubicBezTo>
                        <a:pt x="86" y="362"/>
                        <a:pt x="82" y="332"/>
                        <a:pt x="72" y="302"/>
                      </a:cubicBezTo>
                      <a:cubicBezTo>
                        <a:pt x="71" y="281"/>
                        <a:pt x="70" y="275"/>
                        <a:pt x="66" y="258"/>
                      </a:cubicBezTo>
                      <a:cubicBezTo>
                        <a:pt x="66" y="251"/>
                        <a:pt x="68" y="219"/>
                        <a:pt x="64" y="208"/>
                      </a:cubicBezTo>
                      <a:cubicBezTo>
                        <a:pt x="70" y="191"/>
                        <a:pt x="66" y="173"/>
                        <a:pt x="72" y="156"/>
                      </a:cubicBezTo>
                      <a:cubicBezTo>
                        <a:pt x="66" y="139"/>
                        <a:pt x="60" y="168"/>
                        <a:pt x="56" y="172"/>
                      </a:cubicBezTo>
                      <a:cubicBezTo>
                        <a:pt x="53" y="175"/>
                        <a:pt x="44" y="180"/>
                        <a:pt x="44" y="180"/>
                      </a:cubicBezTo>
                      <a:cubicBezTo>
                        <a:pt x="35" y="177"/>
                        <a:pt x="28" y="173"/>
                        <a:pt x="24" y="162"/>
                      </a:cubicBezTo>
                      <a:cubicBezTo>
                        <a:pt x="23" y="158"/>
                        <a:pt x="20" y="150"/>
                        <a:pt x="20" y="150"/>
                      </a:cubicBezTo>
                      <a:cubicBezTo>
                        <a:pt x="30" y="148"/>
                        <a:pt x="30" y="143"/>
                        <a:pt x="38" y="138"/>
                      </a:cubicBezTo>
                      <a:cubicBezTo>
                        <a:pt x="35" y="128"/>
                        <a:pt x="31" y="133"/>
                        <a:pt x="24" y="138"/>
                      </a:cubicBezTo>
                      <a:cubicBezTo>
                        <a:pt x="15" y="135"/>
                        <a:pt x="15" y="132"/>
                        <a:pt x="18" y="124"/>
                      </a:cubicBezTo>
                      <a:cubicBezTo>
                        <a:pt x="11" y="114"/>
                        <a:pt x="9" y="101"/>
                        <a:pt x="0" y="92"/>
                      </a:cubicBezTo>
                      <a:lnTo>
                        <a:pt x="76" y="0"/>
                      </a:lnTo>
                      <a:lnTo>
                        <a:pt x="798" y="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0" name="Freeform 154"/>
                <p:cNvSpPr>
                  <a:spLocks/>
                </p:cNvSpPr>
                <p:nvPr userDrawn="1"/>
              </p:nvSpPr>
              <p:spPr bwMode="ltGray">
                <a:xfrm>
                  <a:off x="4322" y="519"/>
                  <a:ext cx="19" cy="29"/>
                </a:xfrm>
                <a:custGeom>
                  <a:avLst/>
                  <a:gdLst/>
                  <a:ahLst/>
                  <a:cxnLst>
                    <a:cxn ang="0">
                      <a:pos x="7" y="11"/>
                    </a:cxn>
                    <a:cxn ang="0">
                      <a:pos x="17" y="3"/>
                    </a:cxn>
                    <a:cxn ang="0">
                      <a:pos x="37" y="33"/>
                    </a:cxn>
                    <a:cxn ang="0">
                      <a:pos x="19" y="85"/>
                    </a:cxn>
                    <a:cxn ang="0">
                      <a:pos x="1" y="69"/>
                    </a:cxn>
                    <a:cxn ang="0">
                      <a:pos x="7" y="11"/>
                    </a:cxn>
                  </a:cxnLst>
                  <a:rect l="0" t="0" r="r" b="b"/>
                  <a:pathLst>
                    <a:path w="43" h="85">
                      <a:moveTo>
                        <a:pt x="7" y="11"/>
                      </a:moveTo>
                      <a:cubicBezTo>
                        <a:pt x="4" y="2"/>
                        <a:pt x="9" y="0"/>
                        <a:pt x="17" y="3"/>
                      </a:cubicBezTo>
                      <a:cubicBezTo>
                        <a:pt x="24" y="13"/>
                        <a:pt x="28" y="24"/>
                        <a:pt x="37" y="33"/>
                      </a:cubicBezTo>
                      <a:cubicBezTo>
                        <a:pt x="43" y="52"/>
                        <a:pt x="40" y="78"/>
                        <a:pt x="19" y="85"/>
                      </a:cubicBezTo>
                      <a:cubicBezTo>
                        <a:pt x="6" y="81"/>
                        <a:pt x="5" y="81"/>
                        <a:pt x="1" y="69"/>
                      </a:cubicBezTo>
                      <a:cubicBezTo>
                        <a:pt x="2" y="66"/>
                        <a:pt x="0" y="4"/>
                        <a:pt x="7" y="1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1" name="Freeform 155"/>
                <p:cNvSpPr>
                  <a:spLocks/>
                </p:cNvSpPr>
                <p:nvPr userDrawn="1"/>
              </p:nvSpPr>
              <p:spPr bwMode="ltGray">
                <a:xfrm>
                  <a:off x="4589" y="421"/>
                  <a:ext cx="18" cy="24"/>
                </a:xfrm>
                <a:custGeom>
                  <a:avLst/>
                  <a:gdLst/>
                  <a:ahLst/>
                  <a:cxnLst>
                    <a:cxn ang="0">
                      <a:pos x="13" y="28"/>
                    </a:cxn>
                    <a:cxn ang="0">
                      <a:pos x="29" y="2"/>
                    </a:cxn>
                    <a:cxn ang="0">
                      <a:pos x="43" y="4"/>
                    </a:cxn>
                    <a:cxn ang="0">
                      <a:pos x="39" y="26"/>
                    </a:cxn>
                    <a:cxn ang="0">
                      <a:pos x="13" y="74"/>
                    </a:cxn>
                    <a:cxn ang="0">
                      <a:pos x="7" y="60"/>
                    </a:cxn>
                    <a:cxn ang="0">
                      <a:pos x="3" y="36"/>
                    </a:cxn>
                    <a:cxn ang="0">
                      <a:pos x="13" y="28"/>
                    </a:cxn>
                  </a:cxnLst>
                  <a:rect l="0" t="0" r="r" b="b"/>
                  <a:pathLst>
                    <a:path w="44" h="74">
                      <a:moveTo>
                        <a:pt x="13" y="28"/>
                      </a:moveTo>
                      <a:cubicBezTo>
                        <a:pt x="15" y="13"/>
                        <a:pt x="14" y="7"/>
                        <a:pt x="29" y="2"/>
                      </a:cubicBezTo>
                      <a:cubicBezTo>
                        <a:pt x="34" y="3"/>
                        <a:pt x="40" y="0"/>
                        <a:pt x="43" y="4"/>
                      </a:cubicBezTo>
                      <a:cubicBezTo>
                        <a:pt x="44" y="6"/>
                        <a:pt x="41" y="21"/>
                        <a:pt x="39" y="26"/>
                      </a:cubicBezTo>
                      <a:cubicBezTo>
                        <a:pt x="31" y="43"/>
                        <a:pt x="30" y="63"/>
                        <a:pt x="13" y="74"/>
                      </a:cubicBezTo>
                      <a:cubicBezTo>
                        <a:pt x="4" y="71"/>
                        <a:pt x="4" y="68"/>
                        <a:pt x="7" y="60"/>
                      </a:cubicBezTo>
                      <a:cubicBezTo>
                        <a:pt x="5" y="50"/>
                        <a:pt x="0" y="46"/>
                        <a:pt x="3" y="36"/>
                      </a:cubicBezTo>
                      <a:cubicBezTo>
                        <a:pt x="4" y="32"/>
                        <a:pt x="8" y="23"/>
                        <a:pt x="1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2" name="Freeform 156"/>
                <p:cNvSpPr>
                  <a:spLocks/>
                </p:cNvSpPr>
                <p:nvPr userDrawn="1"/>
              </p:nvSpPr>
              <p:spPr bwMode="ltGray">
                <a:xfrm>
                  <a:off x="4639" y="409"/>
                  <a:ext cx="9" cy="10"/>
                </a:xfrm>
                <a:custGeom>
                  <a:avLst/>
                  <a:gdLst/>
                  <a:ahLst/>
                  <a:cxnLst>
                    <a:cxn ang="0">
                      <a:pos x="7" y="16"/>
                    </a:cxn>
                    <a:cxn ang="0">
                      <a:pos x="5" y="30"/>
                    </a:cxn>
                    <a:cxn ang="0">
                      <a:pos x="7" y="16"/>
                    </a:cxn>
                  </a:cxnLst>
                  <a:rect l="0" t="0" r="r" b="b"/>
                  <a:pathLst>
                    <a:path w="20" h="30">
                      <a:moveTo>
                        <a:pt x="7" y="16"/>
                      </a:moveTo>
                      <a:cubicBezTo>
                        <a:pt x="18" y="0"/>
                        <a:pt x="20" y="20"/>
                        <a:pt x="5" y="30"/>
                      </a:cubicBezTo>
                      <a:cubicBezTo>
                        <a:pt x="0" y="23"/>
                        <a:pt x="1" y="22"/>
                        <a:pt x="7" y="16"/>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3" name="Freeform 157"/>
                <p:cNvSpPr>
                  <a:spLocks/>
                </p:cNvSpPr>
                <p:nvPr userDrawn="1"/>
              </p:nvSpPr>
              <p:spPr bwMode="ltGray">
                <a:xfrm>
                  <a:off x="3710" y="315"/>
                  <a:ext cx="432" cy="354"/>
                </a:xfrm>
                <a:custGeom>
                  <a:avLst/>
                  <a:gdLst/>
                  <a:ahLst/>
                  <a:cxnLst>
                    <a:cxn ang="0">
                      <a:pos x="481" y="464"/>
                    </a:cxn>
                    <a:cxn ang="0">
                      <a:pos x="486" y="451"/>
                    </a:cxn>
                    <a:cxn ang="0">
                      <a:pos x="500" y="413"/>
                    </a:cxn>
                    <a:cxn ang="0">
                      <a:pos x="309" y="287"/>
                    </a:cxn>
                    <a:cxn ang="0">
                      <a:pos x="282" y="346"/>
                    </a:cxn>
                    <a:cxn ang="0">
                      <a:pos x="303" y="556"/>
                    </a:cxn>
                    <a:cxn ang="0">
                      <a:pos x="282" y="494"/>
                    </a:cxn>
                    <a:cxn ang="0">
                      <a:pos x="242" y="439"/>
                    </a:cxn>
                    <a:cxn ang="0">
                      <a:pos x="245" y="413"/>
                    </a:cxn>
                    <a:cxn ang="0">
                      <a:pos x="247" y="394"/>
                    </a:cxn>
                    <a:cxn ang="0">
                      <a:pos x="220" y="375"/>
                    </a:cxn>
                    <a:cxn ang="0">
                      <a:pos x="194" y="346"/>
                    </a:cxn>
                    <a:cxn ang="0">
                      <a:pos x="148" y="354"/>
                    </a:cxn>
                    <a:cxn ang="0">
                      <a:pos x="126" y="365"/>
                    </a:cxn>
                    <a:cxn ang="0">
                      <a:pos x="78" y="365"/>
                    </a:cxn>
                    <a:cxn ang="0">
                      <a:pos x="22" y="312"/>
                    </a:cxn>
                    <a:cxn ang="0">
                      <a:pos x="11" y="295"/>
                    </a:cxn>
                    <a:cxn ang="0">
                      <a:pos x="0" y="264"/>
                    </a:cxn>
                    <a:cxn ang="0">
                      <a:pos x="24" y="213"/>
                    </a:cxn>
                    <a:cxn ang="0">
                      <a:pos x="32" y="181"/>
                    </a:cxn>
                    <a:cxn ang="0">
                      <a:pos x="51" y="143"/>
                    </a:cxn>
                    <a:cxn ang="0">
                      <a:pos x="81" y="116"/>
                    </a:cxn>
                    <a:cxn ang="0">
                      <a:pos x="167" y="67"/>
                    </a:cxn>
                    <a:cxn ang="0">
                      <a:pos x="220" y="30"/>
                    </a:cxn>
                    <a:cxn ang="0">
                      <a:pos x="258" y="6"/>
                    </a:cxn>
                    <a:cxn ang="0">
                      <a:pos x="363" y="2"/>
                    </a:cxn>
                    <a:cxn ang="0">
                      <a:pos x="398" y="0"/>
                    </a:cxn>
                    <a:cxn ang="0">
                      <a:pos x="384" y="34"/>
                    </a:cxn>
                    <a:cxn ang="0">
                      <a:pos x="443" y="84"/>
                    </a:cxn>
                    <a:cxn ang="0">
                      <a:pos x="497" y="74"/>
                    </a:cxn>
                    <a:cxn ang="0">
                      <a:pos x="529" y="82"/>
                    </a:cxn>
                    <a:cxn ang="0">
                      <a:pos x="559" y="97"/>
                    </a:cxn>
                    <a:cxn ang="0">
                      <a:pos x="572" y="188"/>
                    </a:cxn>
                    <a:cxn ang="0">
                      <a:pos x="572" y="240"/>
                    </a:cxn>
                    <a:cxn ang="0">
                      <a:pos x="599" y="283"/>
                    </a:cxn>
                    <a:cxn ang="0">
                      <a:pos x="645" y="300"/>
                    </a:cxn>
                    <a:cxn ang="0">
                      <a:pos x="680" y="295"/>
                    </a:cxn>
                    <a:cxn ang="0">
                      <a:pos x="664" y="340"/>
                    </a:cxn>
                    <a:cxn ang="0">
                      <a:pos x="599" y="407"/>
                    </a:cxn>
                    <a:cxn ang="0">
                      <a:pos x="548" y="485"/>
                    </a:cxn>
                    <a:cxn ang="0">
                      <a:pos x="556" y="508"/>
                    </a:cxn>
                    <a:cxn ang="0">
                      <a:pos x="435" y="556"/>
                    </a:cxn>
                  </a:cxnLst>
                  <a:rect l="0" t="0" r="r" b="b"/>
                  <a:pathLst>
                    <a:path w="682" h="557">
                      <a:moveTo>
                        <a:pt x="435" y="556"/>
                      </a:moveTo>
                      <a:lnTo>
                        <a:pt x="481" y="464"/>
                      </a:lnTo>
                      <a:lnTo>
                        <a:pt x="473" y="449"/>
                      </a:lnTo>
                      <a:lnTo>
                        <a:pt x="486" y="451"/>
                      </a:lnTo>
                      <a:lnTo>
                        <a:pt x="495" y="441"/>
                      </a:lnTo>
                      <a:lnTo>
                        <a:pt x="500" y="413"/>
                      </a:lnTo>
                      <a:lnTo>
                        <a:pt x="500" y="371"/>
                      </a:lnTo>
                      <a:lnTo>
                        <a:pt x="309" y="287"/>
                      </a:lnTo>
                      <a:lnTo>
                        <a:pt x="296" y="308"/>
                      </a:lnTo>
                      <a:lnTo>
                        <a:pt x="282" y="346"/>
                      </a:lnTo>
                      <a:lnTo>
                        <a:pt x="396" y="557"/>
                      </a:lnTo>
                      <a:lnTo>
                        <a:pt x="303" y="556"/>
                      </a:lnTo>
                      <a:lnTo>
                        <a:pt x="304" y="536"/>
                      </a:lnTo>
                      <a:cubicBezTo>
                        <a:pt x="284" y="520"/>
                        <a:pt x="296" y="510"/>
                        <a:pt x="282" y="494"/>
                      </a:cubicBezTo>
                      <a:cubicBezTo>
                        <a:pt x="276" y="475"/>
                        <a:pt x="267" y="468"/>
                        <a:pt x="253" y="451"/>
                      </a:cubicBezTo>
                      <a:cubicBezTo>
                        <a:pt x="249" y="447"/>
                        <a:pt x="245" y="443"/>
                        <a:pt x="242" y="439"/>
                      </a:cubicBezTo>
                      <a:lnTo>
                        <a:pt x="237" y="432"/>
                      </a:lnTo>
                      <a:cubicBezTo>
                        <a:pt x="237" y="432"/>
                        <a:pt x="245" y="413"/>
                        <a:pt x="245" y="413"/>
                      </a:cubicBezTo>
                      <a:cubicBezTo>
                        <a:pt x="247" y="409"/>
                        <a:pt x="250" y="401"/>
                        <a:pt x="250" y="401"/>
                      </a:cubicBezTo>
                      <a:cubicBezTo>
                        <a:pt x="249" y="399"/>
                        <a:pt x="247" y="397"/>
                        <a:pt x="247" y="394"/>
                      </a:cubicBezTo>
                      <a:cubicBezTo>
                        <a:pt x="248" y="390"/>
                        <a:pt x="253" y="382"/>
                        <a:pt x="253" y="382"/>
                      </a:cubicBezTo>
                      <a:cubicBezTo>
                        <a:pt x="243" y="370"/>
                        <a:pt x="237" y="371"/>
                        <a:pt x="220" y="375"/>
                      </a:cubicBezTo>
                      <a:cubicBezTo>
                        <a:pt x="217" y="371"/>
                        <a:pt x="210" y="369"/>
                        <a:pt x="207" y="365"/>
                      </a:cubicBezTo>
                      <a:cubicBezTo>
                        <a:pt x="185" y="337"/>
                        <a:pt x="216" y="363"/>
                        <a:pt x="194" y="346"/>
                      </a:cubicBezTo>
                      <a:cubicBezTo>
                        <a:pt x="167" y="349"/>
                        <a:pt x="179" y="346"/>
                        <a:pt x="156" y="352"/>
                      </a:cubicBezTo>
                      <a:cubicBezTo>
                        <a:pt x="153" y="353"/>
                        <a:pt x="148" y="354"/>
                        <a:pt x="148" y="354"/>
                      </a:cubicBezTo>
                      <a:cubicBezTo>
                        <a:pt x="146" y="356"/>
                        <a:pt x="145" y="359"/>
                        <a:pt x="142" y="361"/>
                      </a:cubicBezTo>
                      <a:cubicBezTo>
                        <a:pt x="138" y="363"/>
                        <a:pt x="126" y="365"/>
                        <a:pt x="126" y="365"/>
                      </a:cubicBezTo>
                      <a:cubicBezTo>
                        <a:pt x="105" y="354"/>
                        <a:pt x="116" y="355"/>
                        <a:pt x="94" y="361"/>
                      </a:cubicBezTo>
                      <a:cubicBezTo>
                        <a:pt x="89" y="362"/>
                        <a:pt x="78" y="365"/>
                        <a:pt x="78" y="365"/>
                      </a:cubicBezTo>
                      <a:cubicBezTo>
                        <a:pt x="62" y="383"/>
                        <a:pt x="46" y="346"/>
                        <a:pt x="35" y="337"/>
                      </a:cubicBezTo>
                      <a:cubicBezTo>
                        <a:pt x="32" y="330"/>
                        <a:pt x="24" y="320"/>
                        <a:pt x="22" y="312"/>
                      </a:cubicBezTo>
                      <a:cubicBezTo>
                        <a:pt x="20" y="308"/>
                        <a:pt x="22" y="303"/>
                        <a:pt x="19" y="300"/>
                      </a:cubicBezTo>
                      <a:cubicBezTo>
                        <a:pt x="17" y="297"/>
                        <a:pt x="13" y="297"/>
                        <a:pt x="11" y="295"/>
                      </a:cubicBezTo>
                      <a:cubicBezTo>
                        <a:pt x="3" y="277"/>
                        <a:pt x="15" y="306"/>
                        <a:pt x="5" y="276"/>
                      </a:cubicBezTo>
                      <a:cubicBezTo>
                        <a:pt x="4" y="272"/>
                        <a:pt x="0" y="264"/>
                        <a:pt x="0" y="264"/>
                      </a:cubicBezTo>
                      <a:cubicBezTo>
                        <a:pt x="3" y="253"/>
                        <a:pt x="2" y="248"/>
                        <a:pt x="13" y="243"/>
                      </a:cubicBezTo>
                      <a:cubicBezTo>
                        <a:pt x="20" y="221"/>
                        <a:pt x="17" y="231"/>
                        <a:pt x="24" y="213"/>
                      </a:cubicBezTo>
                      <a:cubicBezTo>
                        <a:pt x="26" y="209"/>
                        <a:pt x="30" y="200"/>
                        <a:pt x="30" y="200"/>
                      </a:cubicBezTo>
                      <a:cubicBezTo>
                        <a:pt x="26" y="192"/>
                        <a:pt x="24" y="191"/>
                        <a:pt x="32" y="181"/>
                      </a:cubicBezTo>
                      <a:cubicBezTo>
                        <a:pt x="36" y="177"/>
                        <a:pt x="43" y="169"/>
                        <a:pt x="43" y="169"/>
                      </a:cubicBezTo>
                      <a:cubicBezTo>
                        <a:pt x="37" y="155"/>
                        <a:pt x="36" y="153"/>
                        <a:pt x="51" y="143"/>
                      </a:cubicBezTo>
                      <a:cubicBezTo>
                        <a:pt x="56" y="140"/>
                        <a:pt x="67" y="135"/>
                        <a:pt x="67" y="135"/>
                      </a:cubicBezTo>
                      <a:cubicBezTo>
                        <a:pt x="73" y="129"/>
                        <a:pt x="75" y="122"/>
                        <a:pt x="81" y="116"/>
                      </a:cubicBezTo>
                      <a:cubicBezTo>
                        <a:pt x="89" y="107"/>
                        <a:pt x="102" y="105"/>
                        <a:pt x="113" y="99"/>
                      </a:cubicBezTo>
                      <a:cubicBezTo>
                        <a:pt x="125" y="85"/>
                        <a:pt x="149" y="76"/>
                        <a:pt x="167" y="67"/>
                      </a:cubicBezTo>
                      <a:cubicBezTo>
                        <a:pt x="174" y="59"/>
                        <a:pt x="175" y="50"/>
                        <a:pt x="188" y="46"/>
                      </a:cubicBezTo>
                      <a:cubicBezTo>
                        <a:pt x="198" y="39"/>
                        <a:pt x="208" y="36"/>
                        <a:pt x="220" y="30"/>
                      </a:cubicBezTo>
                      <a:cubicBezTo>
                        <a:pt x="223" y="28"/>
                        <a:pt x="228" y="25"/>
                        <a:pt x="228" y="25"/>
                      </a:cubicBezTo>
                      <a:cubicBezTo>
                        <a:pt x="237" y="16"/>
                        <a:pt x="245" y="10"/>
                        <a:pt x="258" y="6"/>
                      </a:cubicBezTo>
                      <a:cubicBezTo>
                        <a:pt x="269" y="31"/>
                        <a:pt x="301" y="6"/>
                        <a:pt x="320" y="4"/>
                      </a:cubicBezTo>
                      <a:cubicBezTo>
                        <a:pt x="334" y="3"/>
                        <a:pt x="349" y="3"/>
                        <a:pt x="363" y="2"/>
                      </a:cubicBezTo>
                      <a:cubicBezTo>
                        <a:pt x="369" y="3"/>
                        <a:pt x="376" y="5"/>
                        <a:pt x="382" y="4"/>
                      </a:cubicBezTo>
                      <a:cubicBezTo>
                        <a:pt x="387" y="4"/>
                        <a:pt x="398" y="0"/>
                        <a:pt x="398" y="0"/>
                      </a:cubicBezTo>
                      <a:cubicBezTo>
                        <a:pt x="415" y="8"/>
                        <a:pt x="406" y="16"/>
                        <a:pt x="400" y="30"/>
                      </a:cubicBezTo>
                      <a:cubicBezTo>
                        <a:pt x="398" y="34"/>
                        <a:pt x="384" y="34"/>
                        <a:pt x="384" y="34"/>
                      </a:cubicBezTo>
                      <a:cubicBezTo>
                        <a:pt x="379" y="47"/>
                        <a:pt x="398" y="51"/>
                        <a:pt x="411" y="55"/>
                      </a:cubicBezTo>
                      <a:cubicBezTo>
                        <a:pt x="419" y="72"/>
                        <a:pt x="421" y="79"/>
                        <a:pt x="443" y="84"/>
                      </a:cubicBezTo>
                      <a:cubicBezTo>
                        <a:pt x="461" y="71"/>
                        <a:pt x="435" y="65"/>
                        <a:pt x="468" y="57"/>
                      </a:cubicBezTo>
                      <a:cubicBezTo>
                        <a:pt x="482" y="61"/>
                        <a:pt x="485" y="70"/>
                        <a:pt x="497" y="74"/>
                      </a:cubicBezTo>
                      <a:cubicBezTo>
                        <a:pt x="505" y="76"/>
                        <a:pt x="513" y="78"/>
                        <a:pt x="521" y="80"/>
                      </a:cubicBezTo>
                      <a:cubicBezTo>
                        <a:pt x="524" y="81"/>
                        <a:pt x="529" y="82"/>
                        <a:pt x="529" y="82"/>
                      </a:cubicBezTo>
                      <a:cubicBezTo>
                        <a:pt x="547" y="78"/>
                        <a:pt x="547" y="76"/>
                        <a:pt x="562" y="84"/>
                      </a:cubicBezTo>
                      <a:cubicBezTo>
                        <a:pt x="566" y="95"/>
                        <a:pt x="565" y="86"/>
                        <a:pt x="559" y="97"/>
                      </a:cubicBezTo>
                      <a:cubicBezTo>
                        <a:pt x="557" y="101"/>
                        <a:pt x="554" y="110"/>
                        <a:pt x="554" y="110"/>
                      </a:cubicBezTo>
                      <a:cubicBezTo>
                        <a:pt x="556" y="132"/>
                        <a:pt x="556" y="168"/>
                        <a:pt x="572" y="188"/>
                      </a:cubicBezTo>
                      <a:cubicBezTo>
                        <a:pt x="568" y="198"/>
                        <a:pt x="564" y="208"/>
                        <a:pt x="562" y="219"/>
                      </a:cubicBezTo>
                      <a:cubicBezTo>
                        <a:pt x="564" y="227"/>
                        <a:pt x="569" y="233"/>
                        <a:pt x="572" y="240"/>
                      </a:cubicBezTo>
                      <a:cubicBezTo>
                        <a:pt x="573" y="247"/>
                        <a:pt x="572" y="254"/>
                        <a:pt x="575" y="259"/>
                      </a:cubicBezTo>
                      <a:cubicBezTo>
                        <a:pt x="577" y="263"/>
                        <a:pt x="595" y="272"/>
                        <a:pt x="599" y="283"/>
                      </a:cubicBezTo>
                      <a:cubicBezTo>
                        <a:pt x="594" y="295"/>
                        <a:pt x="603" y="306"/>
                        <a:pt x="618" y="310"/>
                      </a:cubicBezTo>
                      <a:cubicBezTo>
                        <a:pt x="630" y="307"/>
                        <a:pt x="638" y="308"/>
                        <a:pt x="645" y="300"/>
                      </a:cubicBezTo>
                      <a:cubicBezTo>
                        <a:pt x="660" y="302"/>
                        <a:pt x="663" y="303"/>
                        <a:pt x="672" y="293"/>
                      </a:cubicBezTo>
                      <a:cubicBezTo>
                        <a:pt x="675" y="294"/>
                        <a:pt x="679" y="293"/>
                        <a:pt x="680" y="295"/>
                      </a:cubicBezTo>
                      <a:cubicBezTo>
                        <a:pt x="682" y="301"/>
                        <a:pt x="674" y="321"/>
                        <a:pt x="672" y="327"/>
                      </a:cubicBezTo>
                      <a:cubicBezTo>
                        <a:pt x="668" y="340"/>
                        <a:pt x="671" y="326"/>
                        <a:pt x="664" y="340"/>
                      </a:cubicBezTo>
                      <a:cubicBezTo>
                        <a:pt x="652" y="360"/>
                        <a:pt x="646" y="381"/>
                        <a:pt x="621" y="394"/>
                      </a:cubicBezTo>
                      <a:cubicBezTo>
                        <a:pt x="614" y="402"/>
                        <a:pt x="609" y="402"/>
                        <a:pt x="599" y="407"/>
                      </a:cubicBezTo>
                      <a:cubicBezTo>
                        <a:pt x="590" y="418"/>
                        <a:pt x="579" y="429"/>
                        <a:pt x="567" y="439"/>
                      </a:cubicBezTo>
                      <a:cubicBezTo>
                        <a:pt x="560" y="454"/>
                        <a:pt x="555" y="470"/>
                        <a:pt x="548" y="485"/>
                      </a:cubicBezTo>
                      <a:cubicBezTo>
                        <a:pt x="549" y="489"/>
                        <a:pt x="550" y="492"/>
                        <a:pt x="551" y="496"/>
                      </a:cubicBezTo>
                      <a:cubicBezTo>
                        <a:pt x="552" y="500"/>
                        <a:pt x="556" y="508"/>
                        <a:pt x="556" y="508"/>
                      </a:cubicBezTo>
                      <a:cubicBezTo>
                        <a:pt x="559" y="524"/>
                        <a:pt x="562" y="546"/>
                        <a:pt x="576" y="557"/>
                      </a:cubicBezTo>
                      <a:lnTo>
                        <a:pt x="435" y="556"/>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4" name="Freeform 158"/>
                <p:cNvSpPr>
                  <a:spLocks/>
                </p:cNvSpPr>
                <p:nvPr userDrawn="1"/>
              </p:nvSpPr>
              <p:spPr bwMode="ltGray">
                <a:xfrm>
                  <a:off x="3878" y="448"/>
                  <a:ext cx="163" cy="221"/>
                </a:xfrm>
                <a:custGeom>
                  <a:avLst/>
                  <a:gdLst/>
                  <a:ahLst/>
                  <a:cxnLst>
                    <a:cxn ang="0">
                      <a:pos x="243" y="347"/>
                    </a:cxn>
                    <a:cxn ang="0">
                      <a:pos x="233" y="301"/>
                    </a:cxn>
                    <a:cxn ang="0">
                      <a:pos x="217" y="288"/>
                    </a:cxn>
                    <a:cxn ang="0">
                      <a:pos x="215" y="269"/>
                    </a:cxn>
                    <a:cxn ang="0">
                      <a:pos x="209" y="254"/>
                    </a:cxn>
                    <a:cxn ang="0">
                      <a:pos x="209" y="229"/>
                    </a:cxn>
                    <a:cxn ang="0">
                      <a:pos x="207" y="214"/>
                    </a:cxn>
                    <a:cxn ang="0">
                      <a:pos x="228" y="202"/>
                    </a:cxn>
                    <a:cxn ang="0">
                      <a:pos x="257" y="197"/>
                    </a:cxn>
                    <a:cxn ang="0">
                      <a:pos x="257" y="136"/>
                    </a:cxn>
                    <a:cxn ang="0">
                      <a:pos x="54" y="96"/>
                    </a:cxn>
                    <a:cxn ang="0">
                      <a:pos x="32" y="98"/>
                    </a:cxn>
                    <a:cxn ang="0">
                      <a:pos x="16" y="102"/>
                    </a:cxn>
                    <a:cxn ang="0">
                      <a:pos x="0" y="149"/>
                    </a:cxn>
                    <a:cxn ang="0">
                      <a:pos x="93" y="346"/>
                    </a:cxn>
                    <a:cxn ang="0">
                      <a:pos x="243" y="347"/>
                    </a:cxn>
                  </a:cxnLst>
                  <a:rect l="0" t="0" r="r" b="b"/>
                  <a:pathLst>
                    <a:path w="257" h="347">
                      <a:moveTo>
                        <a:pt x="243" y="347"/>
                      </a:moveTo>
                      <a:lnTo>
                        <a:pt x="233" y="301"/>
                      </a:lnTo>
                      <a:lnTo>
                        <a:pt x="217" y="288"/>
                      </a:lnTo>
                      <a:lnTo>
                        <a:pt x="215" y="269"/>
                      </a:lnTo>
                      <a:lnTo>
                        <a:pt x="209" y="254"/>
                      </a:lnTo>
                      <a:lnTo>
                        <a:pt x="209" y="229"/>
                      </a:lnTo>
                      <a:lnTo>
                        <a:pt x="207" y="214"/>
                      </a:lnTo>
                      <a:lnTo>
                        <a:pt x="228" y="202"/>
                      </a:lnTo>
                      <a:lnTo>
                        <a:pt x="257" y="197"/>
                      </a:lnTo>
                      <a:lnTo>
                        <a:pt x="257" y="136"/>
                      </a:lnTo>
                      <a:cubicBezTo>
                        <a:pt x="209" y="119"/>
                        <a:pt x="13" y="0"/>
                        <a:pt x="54" y="96"/>
                      </a:cubicBezTo>
                      <a:cubicBezTo>
                        <a:pt x="36" y="106"/>
                        <a:pt x="57" y="97"/>
                        <a:pt x="32" y="98"/>
                      </a:cubicBezTo>
                      <a:cubicBezTo>
                        <a:pt x="27" y="99"/>
                        <a:pt x="16" y="102"/>
                        <a:pt x="16" y="102"/>
                      </a:cubicBezTo>
                      <a:lnTo>
                        <a:pt x="0" y="149"/>
                      </a:lnTo>
                      <a:lnTo>
                        <a:pt x="93" y="346"/>
                      </a:lnTo>
                      <a:lnTo>
                        <a:pt x="243" y="347"/>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5" name="Freeform 159"/>
                <p:cNvSpPr>
                  <a:spLocks/>
                </p:cNvSpPr>
                <p:nvPr userDrawn="1"/>
              </p:nvSpPr>
              <p:spPr bwMode="ltGray">
                <a:xfrm>
                  <a:off x="4165" y="611"/>
                  <a:ext cx="6" cy="12"/>
                </a:xfrm>
                <a:custGeom>
                  <a:avLst/>
                  <a:gdLst/>
                  <a:ahLst/>
                  <a:cxnLst>
                    <a:cxn ang="0">
                      <a:pos x="7" y="25"/>
                    </a:cxn>
                    <a:cxn ang="0">
                      <a:pos x="19" y="21"/>
                    </a:cxn>
                    <a:cxn ang="0">
                      <a:pos x="7" y="25"/>
                    </a:cxn>
                  </a:cxnLst>
                  <a:rect l="0" t="0" r="r" b="b"/>
                  <a:pathLst>
                    <a:path w="19" h="37">
                      <a:moveTo>
                        <a:pt x="7" y="25"/>
                      </a:moveTo>
                      <a:cubicBezTo>
                        <a:pt x="0" y="4"/>
                        <a:pt x="12" y="0"/>
                        <a:pt x="19" y="21"/>
                      </a:cubicBezTo>
                      <a:cubicBezTo>
                        <a:pt x="14" y="37"/>
                        <a:pt x="18" y="36"/>
                        <a:pt x="7" y="25"/>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6" name="Freeform 160"/>
                <p:cNvSpPr>
                  <a:spLocks/>
                </p:cNvSpPr>
                <p:nvPr userDrawn="1"/>
              </p:nvSpPr>
              <p:spPr bwMode="ltGray">
                <a:xfrm>
                  <a:off x="4156" y="497"/>
                  <a:ext cx="9" cy="7"/>
                </a:xfrm>
                <a:custGeom>
                  <a:avLst/>
                  <a:gdLst/>
                  <a:ahLst/>
                  <a:cxnLst>
                    <a:cxn ang="0">
                      <a:pos x="12" y="12"/>
                    </a:cxn>
                    <a:cxn ang="0">
                      <a:pos x="16" y="0"/>
                    </a:cxn>
                    <a:cxn ang="0">
                      <a:pos x="20" y="12"/>
                    </a:cxn>
                    <a:cxn ang="0">
                      <a:pos x="8" y="20"/>
                    </a:cxn>
                    <a:cxn ang="0">
                      <a:pos x="12" y="12"/>
                    </a:cxn>
                  </a:cxnLst>
                  <a:rect l="0" t="0" r="r" b="b"/>
                  <a:pathLst>
                    <a:path w="22" h="20">
                      <a:moveTo>
                        <a:pt x="12" y="12"/>
                      </a:moveTo>
                      <a:cubicBezTo>
                        <a:pt x="13" y="8"/>
                        <a:pt x="12" y="0"/>
                        <a:pt x="16" y="0"/>
                      </a:cubicBezTo>
                      <a:cubicBezTo>
                        <a:pt x="20" y="0"/>
                        <a:pt x="22" y="8"/>
                        <a:pt x="20" y="12"/>
                      </a:cubicBezTo>
                      <a:cubicBezTo>
                        <a:pt x="18" y="16"/>
                        <a:pt x="12" y="17"/>
                        <a:pt x="8" y="20"/>
                      </a:cubicBezTo>
                      <a:cubicBezTo>
                        <a:pt x="3" y="5"/>
                        <a:pt x="0" y="6"/>
                        <a:pt x="12" y="1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7" name="Freeform 161"/>
                <p:cNvSpPr>
                  <a:spLocks/>
                </p:cNvSpPr>
                <p:nvPr userDrawn="1"/>
              </p:nvSpPr>
              <p:spPr bwMode="ltGray">
                <a:xfrm>
                  <a:off x="3760" y="357"/>
                  <a:ext cx="25" cy="10"/>
                </a:xfrm>
                <a:custGeom>
                  <a:avLst/>
                  <a:gdLst/>
                  <a:ahLst/>
                  <a:cxnLst>
                    <a:cxn ang="0">
                      <a:pos x="24" y="18"/>
                    </a:cxn>
                    <a:cxn ang="0">
                      <a:pos x="32" y="6"/>
                    </a:cxn>
                    <a:cxn ang="0">
                      <a:pos x="36" y="30"/>
                    </a:cxn>
                    <a:cxn ang="0">
                      <a:pos x="24" y="18"/>
                    </a:cxn>
                  </a:cxnLst>
                  <a:rect l="0" t="0" r="r" b="b"/>
                  <a:pathLst>
                    <a:path w="57" h="30">
                      <a:moveTo>
                        <a:pt x="24" y="18"/>
                      </a:moveTo>
                      <a:cubicBezTo>
                        <a:pt x="0" y="10"/>
                        <a:pt x="9" y="0"/>
                        <a:pt x="32" y="6"/>
                      </a:cubicBezTo>
                      <a:cubicBezTo>
                        <a:pt x="46" y="15"/>
                        <a:pt x="57" y="23"/>
                        <a:pt x="36" y="30"/>
                      </a:cubicBezTo>
                      <a:cubicBezTo>
                        <a:pt x="21" y="25"/>
                        <a:pt x="24" y="30"/>
                        <a:pt x="24"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8" name="Freeform 162"/>
                <p:cNvSpPr>
                  <a:spLocks/>
                </p:cNvSpPr>
                <p:nvPr userDrawn="1"/>
              </p:nvSpPr>
              <p:spPr bwMode="ltGray">
                <a:xfrm>
                  <a:off x="4063" y="265"/>
                  <a:ext cx="295" cy="233"/>
                </a:xfrm>
                <a:custGeom>
                  <a:avLst/>
                  <a:gdLst/>
                  <a:ahLst/>
                  <a:cxnLst>
                    <a:cxn ang="0">
                      <a:pos x="473" y="464"/>
                    </a:cxn>
                    <a:cxn ang="0">
                      <a:pos x="393" y="452"/>
                    </a:cxn>
                    <a:cxn ang="0">
                      <a:pos x="325" y="412"/>
                    </a:cxn>
                    <a:cxn ang="0">
                      <a:pos x="265" y="400"/>
                    </a:cxn>
                    <a:cxn ang="0">
                      <a:pos x="237" y="416"/>
                    </a:cxn>
                    <a:cxn ang="0">
                      <a:pos x="261" y="428"/>
                    </a:cxn>
                    <a:cxn ang="0">
                      <a:pos x="293" y="468"/>
                    </a:cxn>
                    <a:cxn ang="0">
                      <a:pos x="321" y="476"/>
                    </a:cxn>
                    <a:cxn ang="0">
                      <a:pos x="333" y="536"/>
                    </a:cxn>
                    <a:cxn ang="0">
                      <a:pos x="313" y="552"/>
                    </a:cxn>
                    <a:cxn ang="0">
                      <a:pos x="261" y="616"/>
                    </a:cxn>
                    <a:cxn ang="0">
                      <a:pos x="225" y="628"/>
                    </a:cxn>
                    <a:cxn ang="0">
                      <a:pos x="97" y="696"/>
                    </a:cxn>
                    <a:cxn ang="0">
                      <a:pos x="77" y="616"/>
                    </a:cxn>
                    <a:cxn ang="0">
                      <a:pos x="45" y="524"/>
                    </a:cxn>
                    <a:cxn ang="0">
                      <a:pos x="33" y="448"/>
                    </a:cxn>
                    <a:cxn ang="0">
                      <a:pos x="53" y="344"/>
                    </a:cxn>
                    <a:cxn ang="0">
                      <a:pos x="17" y="392"/>
                    </a:cxn>
                    <a:cxn ang="0">
                      <a:pos x="81" y="280"/>
                    </a:cxn>
                    <a:cxn ang="0">
                      <a:pos x="113" y="204"/>
                    </a:cxn>
                    <a:cxn ang="0">
                      <a:pos x="37" y="204"/>
                    </a:cxn>
                    <a:cxn ang="0">
                      <a:pos x="1" y="196"/>
                    </a:cxn>
                    <a:cxn ang="0">
                      <a:pos x="25" y="140"/>
                    </a:cxn>
                    <a:cxn ang="0">
                      <a:pos x="97" y="112"/>
                    </a:cxn>
                    <a:cxn ang="0">
                      <a:pos x="221" y="124"/>
                    </a:cxn>
                    <a:cxn ang="0">
                      <a:pos x="229" y="64"/>
                    </a:cxn>
                    <a:cxn ang="0">
                      <a:pos x="261" y="0"/>
                    </a:cxn>
                    <a:cxn ang="0">
                      <a:pos x="357" y="44"/>
                    </a:cxn>
                    <a:cxn ang="0">
                      <a:pos x="329" y="88"/>
                    </a:cxn>
                    <a:cxn ang="0">
                      <a:pos x="301" y="176"/>
                    </a:cxn>
                    <a:cxn ang="0">
                      <a:pos x="361" y="192"/>
                    </a:cxn>
                    <a:cxn ang="0">
                      <a:pos x="373" y="136"/>
                    </a:cxn>
                    <a:cxn ang="0">
                      <a:pos x="417" y="92"/>
                    </a:cxn>
                    <a:cxn ang="0">
                      <a:pos x="497" y="88"/>
                    </a:cxn>
                    <a:cxn ang="0">
                      <a:pos x="529" y="52"/>
                    </a:cxn>
                    <a:cxn ang="0">
                      <a:pos x="541" y="460"/>
                    </a:cxn>
                  </a:cxnLst>
                  <a:rect l="0" t="0" r="r" b="b"/>
                  <a:pathLst>
                    <a:path w="693" h="696">
                      <a:moveTo>
                        <a:pt x="541" y="460"/>
                      </a:moveTo>
                      <a:lnTo>
                        <a:pt x="473" y="464"/>
                      </a:lnTo>
                      <a:lnTo>
                        <a:pt x="441" y="452"/>
                      </a:lnTo>
                      <a:lnTo>
                        <a:pt x="393" y="452"/>
                      </a:lnTo>
                      <a:cubicBezTo>
                        <a:pt x="365" y="448"/>
                        <a:pt x="360" y="444"/>
                        <a:pt x="337" y="436"/>
                      </a:cubicBezTo>
                      <a:cubicBezTo>
                        <a:pt x="336" y="432"/>
                        <a:pt x="330" y="413"/>
                        <a:pt x="325" y="412"/>
                      </a:cubicBezTo>
                      <a:cubicBezTo>
                        <a:pt x="317" y="411"/>
                        <a:pt x="301" y="420"/>
                        <a:pt x="301" y="420"/>
                      </a:cubicBezTo>
                      <a:cubicBezTo>
                        <a:pt x="289" y="412"/>
                        <a:pt x="277" y="408"/>
                        <a:pt x="265" y="400"/>
                      </a:cubicBezTo>
                      <a:cubicBezTo>
                        <a:pt x="252" y="380"/>
                        <a:pt x="256" y="356"/>
                        <a:pt x="233" y="348"/>
                      </a:cubicBezTo>
                      <a:cubicBezTo>
                        <a:pt x="217" y="372"/>
                        <a:pt x="221" y="392"/>
                        <a:pt x="237" y="416"/>
                      </a:cubicBezTo>
                      <a:cubicBezTo>
                        <a:pt x="234" y="428"/>
                        <a:pt x="228" y="445"/>
                        <a:pt x="237" y="444"/>
                      </a:cubicBezTo>
                      <a:cubicBezTo>
                        <a:pt x="247" y="443"/>
                        <a:pt x="261" y="428"/>
                        <a:pt x="261" y="428"/>
                      </a:cubicBezTo>
                      <a:cubicBezTo>
                        <a:pt x="258" y="450"/>
                        <a:pt x="243" y="475"/>
                        <a:pt x="269" y="484"/>
                      </a:cubicBezTo>
                      <a:cubicBezTo>
                        <a:pt x="277" y="479"/>
                        <a:pt x="288" y="476"/>
                        <a:pt x="293" y="468"/>
                      </a:cubicBezTo>
                      <a:cubicBezTo>
                        <a:pt x="302" y="454"/>
                        <a:pt x="303" y="446"/>
                        <a:pt x="317" y="436"/>
                      </a:cubicBezTo>
                      <a:cubicBezTo>
                        <a:pt x="315" y="448"/>
                        <a:pt x="306" y="467"/>
                        <a:pt x="321" y="476"/>
                      </a:cubicBezTo>
                      <a:cubicBezTo>
                        <a:pt x="328" y="480"/>
                        <a:pt x="345" y="484"/>
                        <a:pt x="345" y="484"/>
                      </a:cubicBezTo>
                      <a:cubicBezTo>
                        <a:pt x="382" y="472"/>
                        <a:pt x="347" y="527"/>
                        <a:pt x="333" y="536"/>
                      </a:cubicBezTo>
                      <a:cubicBezTo>
                        <a:pt x="330" y="540"/>
                        <a:pt x="329" y="545"/>
                        <a:pt x="325" y="548"/>
                      </a:cubicBezTo>
                      <a:cubicBezTo>
                        <a:pt x="322" y="551"/>
                        <a:pt x="316" y="549"/>
                        <a:pt x="313" y="552"/>
                      </a:cubicBezTo>
                      <a:cubicBezTo>
                        <a:pt x="300" y="565"/>
                        <a:pt x="320" y="575"/>
                        <a:pt x="293" y="584"/>
                      </a:cubicBezTo>
                      <a:cubicBezTo>
                        <a:pt x="286" y="595"/>
                        <a:pt x="272" y="610"/>
                        <a:pt x="261" y="616"/>
                      </a:cubicBezTo>
                      <a:cubicBezTo>
                        <a:pt x="254" y="620"/>
                        <a:pt x="245" y="621"/>
                        <a:pt x="237" y="624"/>
                      </a:cubicBezTo>
                      <a:cubicBezTo>
                        <a:pt x="233" y="625"/>
                        <a:pt x="225" y="628"/>
                        <a:pt x="225" y="628"/>
                      </a:cubicBezTo>
                      <a:cubicBezTo>
                        <a:pt x="215" y="659"/>
                        <a:pt x="212" y="652"/>
                        <a:pt x="173" y="656"/>
                      </a:cubicBezTo>
                      <a:cubicBezTo>
                        <a:pt x="140" y="667"/>
                        <a:pt x="132" y="687"/>
                        <a:pt x="97" y="696"/>
                      </a:cubicBezTo>
                      <a:cubicBezTo>
                        <a:pt x="77" y="691"/>
                        <a:pt x="75" y="687"/>
                        <a:pt x="81" y="668"/>
                      </a:cubicBezTo>
                      <a:cubicBezTo>
                        <a:pt x="77" y="646"/>
                        <a:pt x="72" y="639"/>
                        <a:pt x="77" y="616"/>
                      </a:cubicBezTo>
                      <a:cubicBezTo>
                        <a:pt x="73" y="598"/>
                        <a:pt x="71" y="587"/>
                        <a:pt x="61" y="572"/>
                      </a:cubicBezTo>
                      <a:cubicBezTo>
                        <a:pt x="58" y="551"/>
                        <a:pt x="51" y="543"/>
                        <a:pt x="45" y="524"/>
                      </a:cubicBezTo>
                      <a:cubicBezTo>
                        <a:pt x="52" y="502"/>
                        <a:pt x="58" y="496"/>
                        <a:pt x="49" y="472"/>
                      </a:cubicBezTo>
                      <a:cubicBezTo>
                        <a:pt x="46" y="463"/>
                        <a:pt x="33" y="448"/>
                        <a:pt x="33" y="448"/>
                      </a:cubicBezTo>
                      <a:cubicBezTo>
                        <a:pt x="42" y="422"/>
                        <a:pt x="42" y="408"/>
                        <a:pt x="33" y="380"/>
                      </a:cubicBezTo>
                      <a:cubicBezTo>
                        <a:pt x="49" y="369"/>
                        <a:pt x="48" y="362"/>
                        <a:pt x="53" y="344"/>
                      </a:cubicBezTo>
                      <a:cubicBezTo>
                        <a:pt x="47" y="327"/>
                        <a:pt x="49" y="308"/>
                        <a:pt x="33" y="332"/>
                      </a:cubicBezTo>
                      <a:cubicBezTo>
                        <a:pt x="40" y="353"/>
                        <a:pt x="29" y="374"/>
                        <a:pt x="17" y="392"/>
                      </a:cubicBezTo>
                      <a:cubicBezTo>
                        <a:pt x="6" y="360"/>
                        <a:pt x="10" y="340"/>
                        <a:pt x="13" y="304"/>
                      </a:cubicBezTo>
                      <a:cubicBezTo>
                        <a:pt x="44" y="314"/>
                        <a:pt x="54" y="289"/>
                        <a:pt x="81" y="280"/>
                      </a:cubicBezTo>
                      <a:cubicBezTo>
                        <a:pt x="94" y="261"/>
                        <a:pt x="85" y="242"/>
                        <a:pt x="105" y="228"/>
                      </a:cubicBezTo>
                      <a:cubicBezTo>
                        <a:pt x="108" y="220"/>
                        <a:pt x="110" y="212"/>
                        <a:pt x="113" y="204"/>
                      </a:cubicBezTo>
                      <a:cubicBezTo>
                        <a:pt x="116" y="196"/>
                        <a:pt x="89" y="196"/>
                        <a:pt x="89" y="196"/>
                      </a:cubicBezTo>
                      <a:cubicBezTo>
                        <a:pt x="81" y="221"/>
                        <a:pt x="58" y="211"/>
                        <a:pt x="37" y="204"/>
                      </a:cubicBezTo>
                      <a:cubicBezTo>
                        <a:pt x="33" y="207"/>
                        <a:pt x="30" y="213"/>
                        <a:pt x="25" y="212"/>
                      </a:cubicBezTo>
                      <a:cubicBezTo>
                        <a:pt x="16" y="210"/>
                        <a:pt x="1" y="196"/>
                        <a:pt x="1" y="196"/>
                      </a:cubicBezTo>
                      <a:cubicBezTo>
                        <a:pt x="4" y="186"/>
                        <a:pt x="4" y="174"/>
                        <a:pt x="9" y="164"/>
                      </a:cubicBezTo>
                      <a:cubicBezTo>
                        <a:pt x="13" y="155"/>
                        <a:pt x="25" y="140"/>
                        <a:pt x="25" y="140"/>
                      </a:cubicBezTo>
                      <a:cubicBezTo>
                        <a:pt x="0" y="132"/>
                        <a:pt x="25" y="128"/>
                        <a:pt x="37" y="124"/>
                      </a:cubicBezTo>
                      <a:cubicBezTo>
                        <a:pt x="58" y="131"/>
                        <a:pt x="75" y="116"/>
                        <a:pt x="97" y="112"/>
                      </a:cubicBezTo>
                      <a:cubicBezTo>
                        <a:pt x="135" y="87"/>
                        <a:pt x="159" y="122"/>
                        <a:pt x="197" y="132"/>
                      </a:cubicBezTo>
                      <a:cubicBezTo>
                        <a:pt x="205" y="129"/>
                        <a:pt x="213" y="127"/>
                        <a:pt x="221" y="124"/>
                      </a:cubicBezTo>
                      <a:cubicBezTo>
                        <a:pt x="225" y="123"/>
                        <a:pt x="226" y="147"/>
                        <a:pt x="233" y="120"/>
                      </a:cubicBezTo>
                      <a:lnTo>
                        <a:pt x="229" y="64"/>
                      </a:lnTo>
                      <a:lnTo>
                        <a:pt x="209" y="40"/>
                      </a:lnTo>
                      <a:cubicBezTo>
                        <a:pt x="243" y="21"/>
                        <a:pt x="240" y="21"/>
                        <a:pt x="261" y="0"/>
                      </a:cubicBezTo>
                      <a:cubicBezTo>
                        <a:pt x="297" y="16"/>
                        <a:pt x="333" y="32"/>
                        <a:pt x="369" y="48"/>
                      </a:cubicBezTo>
                      <a:cubicBezTo>
                        <a:pt x="373" y="50"/>
                        <a:pt x="361" y="44"/>
                        <a:pt x="357" y="44"/>
                      </a:cubicBezTo>
                      <a:cubicBezTo>
                        <a:pt x="349" y="45"/>
                        <a:pt x="333" y="52"/>
                        <a:pt x="333" y="52"/>
                      </a:cubicBezTo>
                      <a:cubicBezTo>
                        <a:pt x="322" y="68"/>
                        <a:pt x="318" y="71"/>
                        <a:pt x="329" y="88"/>
                      </a:cubicBezTo>
                      <a:cubicBezTo>
                        <a:pt x="308" y="119"/>
                        <a:pt x="323" y="118"/>
                        <a:pt x="333" y="148"/>
                      </a:cubicBezTo>
                      <a:cubicBezTo>
                        <a:pt x="320" y="157"/>
                        <a:pt x="314" y="167"/>
                        <a:pt x="301" y="176"/>
                      </a:cubicBezTo>
                      <a:cubicBezTo>
                        <a:pt x="306" y="213"/>
                        <a:pt x="303" y="213"/>
                        <a:pt x="337" y="220"/>
                      </a:cubicBezTo>
                      <a:cubicBezTo>
                        <a:pt x="358" y="216"/>
                        <a:pt x="368" y="214"/>
                        <a:pt x="361" y="192"/>
                      </a:cubicBezTo>
                      <a:cubicBezTo>
                        <a:pt x="362" y="177"/>
                        <a:pt x="362" y="162"/>
                        <a:pt x="365" y="148"/>
                      </a:cubicBezTo>
                      <a:cubicBezTo>
                        <a:pt x="366" y="143"/>
                        <a:pt x="369" y="133"/>
                        <a:pt x="373" y="136"/>
                      </a:cubicBezTo>
                      <a:cubicBezTo>
                        <a:pt x="379" y="140"/>
                        <a:pt x="376" y="149"/>
                        <a:pt x="377" y="156"/>
                      </a:cubicBezTo>
                      <a:cubicBezTo>
                        <a:pt x="404" y="147"/>
                        <a:pt x="409" y="116"/>
                        <a:pt x="417" y="92"/>
                      </a:cubicBezTo>
                      <a:cubicBezTo>
                        <a:pt x="422" y="76"/>
                        <a:pt x="453" y="74"/>
                        <a:pt x="465" y="72"/>
                      </a:cubicBezTo>
                      <a:cubicBezTo>
                        <a:pt x="472" y="92"/>
                        <a:pt x="477" y="93"/>
                        <a:pt x="497" y="88"/>
                      </a:cubicBezTo>
                      <a:cubicBezTo>
                        <a:pt x="512" y="78"/>
                        <a:pt x="515" y="74"/>
                        <a:pt x="509" y="56"/>
                      </a:cubicBezTo>
                      <a:cubicBezTo>
                        <a:pt x="523" y="46"/>
                        <a:pt x="517" y="46"/>
                        <a:pt x="529" y="52"/>
                      </a:cubicBezTo>
                      <a:lnTo>
                        <a:pt x="693" y="72"/>
                      </a:lnTo>
                      <a:lnTo>
                        <a:pt x="541" y="460"/>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19" name="Freeform 163"/>
                <p:cNvSpPr>
                  <a:spLocks/>
                </p:cNvSpPr>
                <p:nvPr userDrawn="1"/>
              </p:nvSpPr>
              <p:spPr bwMode="ltGray">
                <a:xfrm>
                  <a:off x="3862" y="247"/>
                  <a:ext cx="590" cy="95"/>
                </a:xfrm>
                <a:custGeom>
                  <a:avLst/>
                  <a:gdLst/>
                  <a:ahLst/>
                  <a:cxnLst>
                    <a:cxn ang="0">
                      <a:pos x="825" y="0"/>
                    </a:cxn>
                    <a:cxn ang="0">
                      <a:pos x="143" y="29"/>
                    </a:cxn>
                    <a:cxn ang="0">
                      <a:pos x="91" y="42"/>
                    </a:cxn>
                    <a:cxn ang="0">
                      <a:pos x="62" y="42"/>
                    </a:cxn>
                    <a:cxn ang="0">
                      <a:pos x="22" y="77"/>
                    </a:cxn>
                    <a:cxn ang="0">
                      <a:pos x="0" y="105"/>
                    </a:cxn>
                    <a:cxn ang="0">
                      <a:pos x="59" y="115"/>
                    </a:cxn>
                    <a:cxn ang="0">
                      <a:pos x="97" y="96"/>
                    </a:cxn>
                    <a:cxn ang="0">
                      <a:pos x="108" y="84"/>
                    </a:cxn>
                    <a:cxn ang="0">
                      <a:pos x="167" y="52"/>
                    </a:cxn>
                    <a:cxn ang="0">
                      <a:pos x="215" y="46"/>
                    </a:cxn>
                    <a:cxn ang="0">
                      <a:pos x="237" y="94"/>
                    </a:cxn>
                    <a:cxn ang="0">
                      <a:pos x="188" y="109"/>
                    </a:cxn>
                    <a:cxn ang="0">
                      <a:pos x="231" y="113"/>
                    </a:cxn>
                    <a:cxn ang="0">
                      <a:pos x="250" y="90"/>
                    </a:cxn>
                    <a:cxn ang="0">
                      <a:pos x="266" y="92"/>
                    </a:cxn>
                    <a:cxn ang="0">
                      <a:pos x="253" y="54"/>
                    </a:cxn>
                    <a:cxn ang="0">
                      <a:pos x="266" y="44"/>
                    </a:cxn>
                    <a:cxn ang="0">
                      <a:pos x="277" y="88"/>
                    </a:cxn>
                    <a:cxn ang="0">
                      <a:pos x="266" y="113"/>
                    </a:cxn>
                    <a:cxn ang="0">
                      <a:pos x="296" y="130"/>
                    </a:cxn>
                    <a:cxn ang="0">
                      <a:pos x="299" y="92"/>
                    </a:cxn>
                    <a:cxn ang="0">
                      <a:pos x="331" y="103"/>
                    </a:cxn>
                    <a:cxn ang="0">
                      <a:pos x="382" y="73"/>
                    </a:cxn>
                    <a:cxn ang="0">
                      <a:pos x="409" y="50"/>
                    </a:cxn>
                    <a:cxn ang="0">
                      <a:pos x="439" y="56"/>
                    </a:cxn>
                    <a:cxn ang="0">
                      <a:pos x="455" y="50"/>
                    </a:cxn>
                    <a:cxn ang="0">
                      <a:pos x="431" y="44"/>
                    </a:cxn>
                    <a:cxn ang="0">
                      <a:pos x="474" y="35"/>
                    </a:cxn>
                    <a:cxn ang="0">
                      <a:pos x="544" y="54"/>
                    </a:cxn>
                    <a:cxn ang="0">
                      <a:pos x="581" y="42"/>
                    </a:cxn>
                    <a:cxn ang="0">
                      <a:pos x="584" y="63"/>
                    </a:cxn>
                    <a:cxn ang="0">
                      <a:pos x="568" y="101"/>
                    </a:cxn>
                    <a:cxn ang="0">
                      <a:pos x="611" y="88"/>
                    </a:cxn>
                    <a:cxn ang="0">
                      <a:pos x="624" y="80"/>
                    </a:cxn>
                    <a:cxn ang="0">
                      <a:pos x="648" y="61"/>
                    </a:cxn>
                    <a:cxn ang="0">
                      <a:pos x="794" y="84"/>
                    </a:cxn>
                  </a:cxnLst>
                  <a:rect l="0" t="0" r="r" b="b"/>
                  <a:pathLst>
                    <a:path w="931" h="149">
                      <a:moveTo>
                        <a:pt x="794" y="84"/>
                      </a:moveTo>
                      <a:cubicBezTo>
                        <a:pt x="813" y="72"/>
                        <a:pt x="931" y="14"/>
                        <a:pt x="825" y="0"/>
                      </a:cubicBezTo>
                      <a:lnTo>
                        <a:pt x="159" y="0"/>
                      </a:lnTo>
                      <a:cubicBezTo>
                        <a:pt x="149" y="12"/>
                        <a:pt x="162" y="18"/>
                        <a:pt x="143" y="29"/>
                      </a:cubicBezTo>
                      <a:cubicBezTo>
                        <a:pt x="130" y="44"/>
                        <a:pt x="133" y="39"/>
                        <a:pt x="116" y="48"/>
                      </a:cubicBezTo>
                      <a:cubicBezTo>
                        <a:pt x="108" y="46"/>
                        <a:pt x="100" y="44"/>
                        <a:pt x="91" y="42"/>
                      </a:cubicBezTo>
                      <a:cubicBezTo>
                        <a:pt x="89" y="41"/>
                        <a:pt x="83" y="40"/>
                        <a:pt x="83" y="40"/>
                      </a:cubicBezTo>
                      <a:cubicBezTo>
                        <a:pt x="76" y="40"/>
                        <a:pt x="68" y="39"/>
                        <a:pt x="62" y="42"/>
                      </a:cubicBezTo>
                      <a:cubicBezTo>
                        <a:pt x="54" y="45"/>
                        <a:pt x="46" y="61"/>
                        <a:pt x="38" y="67"/>
                      </a:cubicBezTo>
                      <a:cubicBezTo>
                        <a:pt x="32" y="71"/>
                        <a:pt x="27" y="74"/>
                        <a:pt x="22" y="77"/>
                      </a:cubicBezTo>
                      <a:cubicBezTo>
                        <a:pt x="16" y="81"/>
                        <a:pt x="5" y="86"/>
                        <a:pt x="5" y="86"/>
                      </a:cubicBezTo>
                      <a:cubicBezTo>
                        <a:pt x="9" y="95"/>
                        <a:pt x="7" y="97"/>
                        <a:pt x="0" y="105"/>
                      </a:cubicBezTo>
                      <a:cubicBezTo>
                        <a:pt x="17" y="107"/>
                        <a:pt x="22" y="107"/>
                        <a:pt x="16" y="120"/>
                      </a:cubicBezTo>
                      <a:cubicBezTo>
                        <a:pt x="27" y="122"/>
                        <a:pt x="48" y="116"/>
                        <a:pt x="59" y="115"/>
                      </a:cubicBezTo>
                      <a:cubicBezTo>
                        <a:pt x="71" y="112"/>
                        <a:pt x="73" y="117"/>
                        <a:pt x="83" y="111"/>
                      </a:cubicBezTo>
                      <a:cubicBezTo>
                        <a:pt x="89" y="96"/>
                        <a:pt x="83" y="100"/>
                        <a:pt x="97" y="96"/>
                      </a:cubicBezTo>
                      <a:cubicBezTo>
                        <a:pt x="100" y="94"/>
                        <a:pt x="103" y="93"/>
                        <a:pt x="105" y="90"/>
                      </a:cubicBezTo>
                      <a:cubicBezTo>
                        <a:pt x="106" y="88"/>
                        <a:pt x="106" y="85"/>
                        <a:pt x="108" y="84"/>
                      </a:cubicBezTo>
                      <a:cubicBezTo>
                        <a:pt x="112" y="80"/>
                        <a:pt x="140" y="69"/>
                        <a:pt x="148" y="67"/>
                      </a:cubicBezTo>
                      <a:cubicBezTo>
                        <a:pt x="160" y="52"/>
                        <a:pt x="153" y="56"/>
                        <a:pt x="167" y="52"/>
                      </a:cubicBezTo>
                      <a:cubicBezTo>
                        <a:pt x="178" y="55"/>
                        <a:pt x="179" y="62"/>
                        <a:pt x="191" y="58"/>
                      </a:cubicBezTo>
                      <a:cubicBezTo>
                        <a:pt x="199" y="52"/>
                        <a:pt x="206" y="51"/>
                        <a:pt x="215" y="46"/>
                      </a:cubicBezTo>
                      <a:cubicBezTo>
                        <a:pt x="226" y="58"/>
                        <a:pt x="217" y="46"/>
                        <a:pt x="223" y="69"/>
                      </a:cubicBezTo>
                      <a:cubicBezTo>
                        <a:pt x="226" y="79"/>
                        <a:pt x="233" y="85"/>
                        <a:pt x="237" y="94"/>
                      </a:cubicBezTo>
                      <a:cubicBezTo>
                        <a:pt x="227" y="100"/>
                        <a:pt x="229" y="104"/>
                        <a:pt x="218" y="107"/>
                      </a:cubicBezTo>
                      <a:cubicBezTo>
                        <a:pt x="207" y="120"/>
                        <a:pt x="203" y="113"/>
                        <a:pt x="188" y="109"/>
                      </a:cubicBezTo>
                      <a:cubicBezTo>
                        <a:pt x="191" y="117"/>
                        <a:pt x="200" y="127"/>
                        <a:pt x="210" y="132"/>
                      </a:cubicBezTo>
                      <a:cubicBezTo>
                        <a:pt x="218" y="114"/>
                        <a:pt x="211" y="122"/>
                        <a:pt x="231" y="113"/>
                      </a:cubicBezTo>
                      <a:cubicBezTo>
                        <a:pt x="237" y="111"/>
                        <a:pt x="248" y="105"/>
                        <a:pt x="248" y="105"/>
                      </a:cubicBezTo>
                      <a:cubicBezTo>
                        <a:pt x="248" y="100"/>
                        <a:pt x="246" y="94"/>
                        <a:pt x="250" y="90"/>
                      </a:cubicBezTo>
                      <a:cubicBezTo>
                        <a:pt x="253" y="88"/>
                        <a:pt x="254" y="96"/>
                        <a:pt x="258" y="96"/>
                      </a:cubicBezTo>
                      <a:cubicBezTo>
                        <a:pt x="262" y="97"/>
                        <a:pt x="264" y="94"/>
                        <a:pt x="266" y="92"/>
                      </a:cubicBezTo>
                      <a:cubicBezTo>
                        <a:pt x="262" y="82"/>
                        <a:pt x="252" y="77"/>
                        <a:pt x="248" y="67"/>
                      </a:cubicBezTo>
                      <a:cubicBezTo>
                        <a:pt x="250" y="63"/>
                        <a:pt x="255" y="58"/>
                        <a:pt x="253" y="54"/>
                      </a:cubicBezTo>
                      <a:cubicBezTo>
                        <a:pt x="251" y="50"/>
                        <a:pt x="248" y="42"/>
                        <a:pt x="248" y="42"/>
                      </a:cubicBezTo>
                      <a:cubicBezTo>
                        <a:pt x="256" y="32"/>
                        <a:pt x="259" y="35"/>
                        <a:pt x="266" y="44"/>
                      </a:cubicBezTo>
                      <a:cubicBezTo>
                        <a:pt x="270" y="56"/>
                        <a:pt x="276" y="61"/>
                        <a:pt x="285" y="71"/>
                      </a:cubicBezTo>
                      <a:cubicBezTo>
                        <a:pt x="281" y="81"/>
                        <a:pt x="289" y="82"/>
                        <a:pt x="277" y="88"/>
                      </a:cubicBezTo>
                      <a:cubicBezTo>
                        <a:pt x="262" y="106"/>
                        <a:pt x="278" y="83"/>
                        <a:pt x="274" y="101"/>
                      </a:cubicBezTo>
                      <a:cubicBezTo>
                        <a:pt x="274" y="105"/>
                        <a:pt x="268" y="109"/>
                        <a:pt x="266" y="113"/>
                      </a:cubicBezTo>
                      <a:cubicBezTo>
                        <a:pt x="270" y="122"/>
                        <a:pt x="268" y="125"/>
                        <a:pt x="261" y="132"/>
                      </a:cubicBezTo>
                      <a:cubicBezTo>
                        <a:pt x="268" y="149"/>
                        <a:pt x="282" y="134"/>
                        <a:pt x="296" y="130"/>
                      </a:cubicBezTo>
                      <a:cubicBezTo>
                        <a:pt x="299" y="122"/>
                        <a:pt x="295" y="119"/>
                        <a:pt x="299" y="111"/>
                      </a:cubicBezTo>
                      <a:cubicBezTo>
                        <a:pt x="296" y="105"/>
                        <a:pt x="288" y="97"/>
                        <a:pt x="299" y="92"/>
                      </a:cubicBezTo>
                      <a:cubicBezTo>
                        <a:pt x="303" y="90"/>
                        <a:pt x="315" y="88"/>
                        <a:pt x="315" y="88"/>
                      </a:cubicBezTo>
                      <a:cubicBezTo>
                        <a:pt x="326" y="91"/>
                        <a:pt x="325" y="95"/>
                        <a:pt x="331" y="103"/>
                      </a:cubicBezTo>
                      <a:cubicBezTo>
                        <a:pt x="339" y="84"/>
                        <a:pt x="331" y="90"/>
                        <a:pt x="361" y="92"/>
                      </a:cubicBezTo>
                      <a:cubicBezTo>
                        <a:pt x="355" y="76"/>
                        <a:pt x="365" y="76"/>
                        <a:pt x="382" y="73"/>
                      </a:cubicBezTo>
                      <a:cubicBezTo>
                        <a:pt x="383" y="71"/>
                        <a:pt x="387" y="57"/>
                        <a:pt x="393" y="54"/>
                      </a:cubicBezTo>
                      <a:cubicBezTo>
                        <a:pt x="398" y="52"/>
                        <a:pt x="409" y="50"/>
                        <a:pt x="409" y="50"/>
                      </a:cubicBezTo>
                      <a:cubicBezTo>
                        <a:pt x="430" y="54"/>
                        <a:pt x="413" y="58"/>
                        <a:pt x="431" y="63"/>
                      </a:cubicBezTo>
                      <a:cubicBezTo>
                        <a:pt x="433" y="61"/>
                        <a:pt x="435" y="57"/>
                        <a:pt x="439" y="56"/>
                      </a:cubicBezTo>
                      <a:cubicBezTo>
                        <a:pt x="445" y="55"/>
                        <a:pt x="452" y="61"/>
                        <a:pt x="457" y="58"/>
                      </a:cubicBezTo>
                      <a:cubicBezTo>
                        <a:pt x="461" y="57"/>
                        <a:pt x="457" y="52"/>
                        <a:pt x="455" y="50"/>
                      </a:cubicBezTo>
                      <a:cubicBezTo>
                        <a:pt x="451" y="47"/>
                        <a:pt x="444" y="47"/>
                        <a:pt x="439" y="46"/>
                      </a:cubicBezTo>
                      <a:cubicBezTo>
                        <a:pt x="436" y="45"/>
                        <a:pt x="431" y="44"/>
                        <a:pt x="431" y="44"/>
                      </a:cubicBezTo>
                      <a:cubicBezTo>
                        <a:pt x="440" y="38"/>
                        <a:pt x="443" y="36"/>
                        <a:pt x="455" y="40"/>
                      </a:cubicBezTo>
                      <a:cubicBezTo>
                        <a:pt x="461" y="38"/>
                        <a:pt x="467" y="35"/>
                        <a:pt x="474" y="35"/>
                      </a:cubicBezTo>
                      <a:cubicBezTo>
                        <a:pt x="483" y="36"/>
                        <a:pt x="511" y="43"/>
                        <a:pt x="519" y="46"/>
                      </a:cubicBezTo>
                      <a:cubicBezTo>
                        <a:pt x="527" y="49"/>
                        <a:pt x="544" y="54"/>
                        <a:pt x="544" y="54"/>
                      </a:cubicBezTo>
                      <a:cubicBezTo>
                        <a:pt x="548" y="54"/>
                        <a:pt x="560" y="52"/>
                        <a:pt x="565" y="50"/>
                      </a:cubicBezTo>
                      <a:cubicBezTo>
                        <a:pt x="570" y="47"/>
                        <a:pt x="581" y="42"/>
                        <a:pt x="581" y="42"/>
                      </a:cubicBezTo>
                      <a:cubicBezTo>
                        <a:pt x="585" y="42"/>
                        <a:pt x="598" y="44"/>
                        <a:pt x="600" y="48"/>
                      </a:cubicBezTo>
                      <a:cubicBezTo>
                        <a:pt x="603" y="55"/>
                        <a:pt x="589" y="61"/>
                        <a:pt x="584" y="63"/>
                      </a:cubicBezTo>
                      <a:cubicBezTo>
                        <a:pt x="576" y="69"/>
                        <a:pt x="568" y="69"/>
                        <a:pt x="565" y="77"/>
                      </a:cubicBezTo>
                      <a:cubicBezTo>
                        <a:pt x="568" y="86"/>
                        <a:pt x="564" y="92"/>
                        <a:pt x="568" y="101"/>
                      </a:cubicBezTo>
                      <a:cubicBezTo>
                        <a:pt x="574" y="93"/>
                        <a:pt x="577" y="91"/>
                        <a:pt x="589" y="94"/>
                      </a:cubicBezTo>
                      <a:cubicBezTo>
                        <a:pt x="595" y="108"/>
                        <a:pt x="602" y="93"/>
                        <a:pt x="611" y="88"/>
                      </a:cubicBezTo>
                      <a:cubicBezTo>
                        <a:pt x="613" y="86"/>
                        <a:pt x="613" y="83"/>
                        <a:pt x="616" y="82"/>
                      </a:cubicBezTo>
                      <a:cubicBezTo>
                        <a:pt x="618" y="80"/>
                        <a:pt x="622" y="81"/>
                        <a:pt x="624" y="80"/>
                      </a:cubicBezTo>
                      <a:cubicBezTo>
                        <a:pt x="626" y="78"/>
                        <a:pt x="626" y="75"/>
                        <a:pt x="627" y="73"/>
                      </a:cubicBezTo>
                      <a:cubicBezTo>
                        <a:pt x="632" y="65"/>
                        <a:pt x="638" y="63"/>
                        <a:pt x="648" y="61"/>
                      </a:cubicBezTo>
                      <a:cubicBezTo>
                        <a:pt x="664" y="62"/>
                        <a:pt x="684" y="69"/>
                        <a:pt x="700" y="69"/>
                      </a:cubicBezTo>
                      <a:lnTo>
                        <a:pt x="794" y="84"/>
                      </a:ln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0" name="Freeform 164"/>
                <p:cNvSpPr>
                  <a:spLocks/>
                </p:cNvSpPr>
                <p:nvPr userDrawn="1"/>
              </p:nvSpPr>
              <p:spPr bwMode="ltGray">
                <a:xfrm>
                  <a:off x="3981" y="282"/>
                  <a:ext cx="14" cy="10"/>
                </a:xfrm>
                <a:custGeom>
                  <a:avLst/>
                  <a:gdLst/>
                  <a:ahLst/>
                  <a:cxnLst>
                    <a:cxn ang="0">
                      <a:pos x="3" y="28"/>
                    </a:cxn>
                    <a:cxn ang="0">
                      <a:pos x="31" y="0"/>
                    </a:cxn>
                    <a:cxn ang="0">
                      <a:pos x="19" y="24"/>
                    </a:cxn>
                    <a:cxn ang="0">
                      <a:pos x="3" y="28"/>
                    </a:cxn>
                  </a:cxnLst>
                  <a:rect l="0" t="0" r="r" b="b"/>
                  <a:pathLst>
                    <a:path w="31" h="30">
                      <a:moveTo>
                        <a:pt x="3" y="28"/>
                      </a:moveTo>
                      <a:cubicBezTo>
                        <a:pt x="8" y="8"/>
                        <a:pt x="12" y="6"/>
                        <a:pt x="31" y="0"/>
                      </a:cubicBezTo>
                      <a:cubicBezTo>
                        <a:pt x="29" y="5"/>
                        <a:pt x="25" y="22"/>
                        <a:pt x="19" y="24"/>
                      </a:cubicBezTo>
                      <a:cubicBezTo>
                        <a:pt x="0" y="30"/>
                        <a:pt x="3" y="9"/>
                        <a:pt x="3" y="2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1" name="Freeform 165"/>
                <p:cNvSpPr>
                  <a:spLocks/>
                </p:cNvSpPr>
                <p:nvPr userDrawn="1"/>
              </p:nvSpPr>
              <p:spPr bwMode="ltGray">
                <a:xfrm>
                  <a:off x="3967" y="296"/>
                  <a:ext cx="19" cy="12"/>
                </a:xfrm>
                <a:custGeom>
                  <a:avLst/>
                  <a:gdLst/>
                  <a:ahLst/>
                  <a:cxnLst>
                    <a:cxn ang="0">
                      <a:pos x="6" y="32"/>
                    </a:cxn>
                    <a:cxn ang="0">
                      <a:pos x="22" y="0"/>
                    </a:cxn>
                    <a:cxn ang="0">
                      <a:pos x="38" y="4"/>
                    </a:cxn>
                    <a:cxn ang="0">
                      <a:pos x="6" y="32"/>
                    </a:cxn>
                  </a:cxnLst>
                  <a:rect l="0" t="0" r="r" b="b"/>
                  <a:pathLst>
                    <a:path w="44" h="32">
                      <a:moveTo>
                        <a:pt x="6" y="32"/>
                      </a:moveTo>
                      <a:cubicBezTo>
                        <a:pt x="0" y="14"/>
                        <a:pt x="7" y="10"/>
                        <a:pt x="22" y="0"/>
                      </a:cubicBezTo>
                      <a:cubicBezTo>
                        <a:pt x="27" y="1"/>
                        <a:pt x="35" y="0"/>
                        <a:pt x="38" y="4"/>
                      </a:cubicBezTo>
                      <a:cubicBezTo>
                        <a:pt x="44" y="13"/>
                        <a:pt x="16" y="32"/>
                        <a:pt x="6" y="3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2" name="Freeform 166"/>
                <p:cNvSpPr>
                  <a:spLocks/>
                </p:cNvSpPr>
                <p:nvPr userDrawn="1"/>
              </p:nvSpPr>
              <p:spPr bwMode="ltGray">
                <a:xfrm>
                  <a:off x="4028" y="337"/>
                  <a:ext cx="33" cy="5"/>
                </a:xfrm>
                <a:custGeom>
                  <a:avLst/>
                  <a:gdLst/>
                  <a:ahLst/>
                  <a:cxnLst>
                    <a:cxn ang="0">
                      <a:pos x="37" y="18"/>
                    </a:cxn>
                    <a:cxn ang="0">
                      <a:pos x="25" y="2"/>
                    </a:cxn>
                    <a:cxn ang="0">
                      <a:pos x="37" y="18"/>
                    </a:cxn>
                  </a:cxnLst>
                  <a:rect l="0" t="0" r="r" b="b"/>
                  <a:pathLst>
                    <a:path w="76" h="18">
                      <a:moveTo>
                        <a:pt x="37" y="18"/>
                      </a:moveTo>
                      <a:cubicBezTo>
                        <a:pt x="25" y="14"/>
                        <a:pt x="0" y="10"/>
                        <a:pt x="25" y="2"/>
                      </a:cubicBezTo>
                      <a:cubicBezTo>
                        <a:pt x="76" y="9"/>
                        <a:pt x="46" y="0"/>
                        <a:pt x="37" y="18"/>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3" name="Freeform 167"/>
                <p:cNvSpPr>
                  <a:spLocks/>
                </p:cNvSpPr>
                <p:nvPr userDrawn="1"/>
              </p:nvSpPr>
              <p:spPr bwMode="ltGray">
                <a:xfrm>
                  <a:off x="4083" y="336"/>
                  <a:ext cx="19" cy="15"/>
                </a:xfrm>
                <a:custGeom>
                  <a:avLst/>
                  <a:gdLst/>
                  <a:ahLst/>
                  <a:cxnLst>
                    <a:cxn ang="0">
                      <a:pos x="0" y="21"/>
                    </a:cxn>
                    <a:cxn ang="0">
                      <a:pos x="12" y="9"/>
                    </a:cxn>
                    <a:cxn ang="0">
                      <a:pos x="0" y="21"/>
                    </a:cxn>
                  </a:cxnLst>
                  <a:rect l="0" t="0" r="r" b="b"/>
                  <a:pathLst>
                    <a:path w="42" h="44">
                      <a:moveTo>
                        <a:pt x="0" y="21"/>
                      </a:moveTo>
                      <a:cubicBezTo>
                        <a:pt x="4" y="17"/>
                        <a:pt x="7" y="11"/>
                        <a:pt x="12" y="9"/>
                      </a:cubicBezTo>
                      <a:cubicBezTo>
                        <a:pt x="42" y="0"/>
                        <a:pt x="23" y="44"/>
                        <a:pt x="0" y="21"/>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sp>
              <p:nvSpPr>
                <p:cNvPr id="710824" name="Freeform 168"/>
                <p:cNvSpPr>
                  <a:spLocks/>
                </p:cNvSpPr>
                <p:nvPr userDrawn="1"/>
              </p:nvSpPr>
              <p:spPr bwMode="ltGray">
                <a:xfrm>
                  <a:off x="3937" y="295"/>
                  <a:ext cx="14" cy="10"/>
                </a:xfrm>
                <a:custGeom>
                  <a:avLst/>
                  <a:gdLst/>
                  <a:ahLst/>
                  <a:cxnLst>
                    <a:cxn ang="0">
                      <a:pos x="7" y="22"/>
                    </a:cxn>
                    <a:cxn ang="0">
                      <a:pos x="31" y="10"/>
                    </a:cxn>
                    <a:cxn ang="0">
                      <a:pos x="7" y="22"/>
                    </a:cxn>
                  </a:cxnLst>
                  <a:rect l="0" t="0" r="r" b="b"/>
                  <a:pathLst>
                    <a:path w="31" h="30">
                      <a:moveTo>
                        <a:pt x="7" y="22"/>
                      </a:moveTo>
                      <a:cubicBezTo>
                        <a:pt x="0" y="0"/>
                        <a:pt x="15" y="6"/>
                        <a:pt x="31" y="10"/>
                      </a:cubicBezTo>
                      <a:cubicBezTo>
                        <a:pt x="14" y="16"/>
                        <a:pt x="15" y="30"/>
                        <a:pt x="7" y="22"/>
                      </a:cubicBezTo>
                      <a:close/>
                    </a:path>
                  </a:pathLst>
                </a:custGeom>
                <a:solidFill>
                  <a:srgbClr val="000000">
                    <a:alpha val="35001"/>
                  </a:srgbClr>
                </a:solidFill>
                <a:ln w="9525">
                  <a:noFill/>
                  <a:round/>
                  <a:headEnd/>
                  <a:tailEnd/>
                </a:ln>
                <a:effectLst/>
              </p:spPr>
              <p:txBody>
                <a:bodyPr wrap="none" anchor="ctr"/>
                <a:lstStyle/>
                <a:p>
                  <a:pPr algn="ctr" latinLnBrk="1">
                    <a:defRPr/>
                  </a:pPr>
                  <a:endParaRPr lang="zh-TW" altLang="en-US" sz="3200">
                    <a:latin typeface="Arial" pitchFamily="34" charset="0"/>
                  </a:endParaRPr>
                </a:p>
              </p:txBody>
            </p:sp>
          </p:grpSp>
        </p:grpSp>
        <p:grpSp>
          <p:nvGrpSpPr>
            <p:cNvPr id="1270898" name="Group 169"/>
            <p:cNvGrpSpPr>
              <a:grpSpLocks/>
            </p:cNvGrpSpPr>
            <p:nvPr userDrawn="1"/>
          </p:nvGrpSpPr>
          <p:grpSpPr bwMode="auto">
            <a:xfrm>
              <a:off x="798" y="111"/>
              <a:ext cx="4702" cy="418"/>
              <a:chOff x="798" y="255"/>
              <a:chExt cx="4702" cy="418"/>
            </a:xfrm>
          </p:grpSpPr>
          <p:sp>
            <p:nvSpPr>
              <p:cNvPr id="710826" name="Line 170"/>
              <p:cNvSpPr>
                <a:spLocks noChangeShapeType="1"/>
              </p:cNvSpPr>
              <p:nvPr userDrawn="1"/>
            </p:nvSpPr>
            <p:spPr bwMode="white">
              <a:xfrm>
                <a:off x="798" y="476"/>
                <a:ext cx="4702" cy="0"/>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7" name="Line 171"/>
              <p:cNvSpPr>
                <a:spLocks noChangeShapeType="1"/>
              </p:cNvSpPr>
              <p:nvPr userDrawn="1"/>
            </p:nvSpPr>
            <p:spPr bwMode="white">
              <a:xfrm>
                <a:off x="1027"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8" name="Line 172"/>
              <p:cNvSpPr>
                <a:spLocks noChangeShapeType="1"/>
              </p:cNvSpPr>
              <p:nvPr userDrawn="1"/>
            </p:nvSpPr>
            <p:spPr bwMode="white">
              <a:xfrm>
                <a:off x="1254"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29" name="Line 173"/>
              <p:cNvSpPr>
                <a:spLocks noChangeShapeType="1"/>
              </p:cNvSpPr>
              <p:nvPr userDrawn="1"/>
            </p:nvSpPr>
            <p:spPr bwMode="white">
              <a:xfrm>
                <a:off x="1483"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0" name="Line 174"/>
              <p:cNvSpPr>
                <a:spLocks noChangeShapeType="1"/>
              </p:cNvSpPr>
              <p:nvPr userDrawn="1"/>
            </p:nvSpPr>
            <p:spPr bwMode="white">
              <a:xfrm>
                <a:off x="1710"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1" name="Line 175"/>
              <p:cNvSpPr>
                <a:spLocks noChangeShapeType="1"/>
              </p:cNvSpPr>
              <p:nvPr userDrawn="1"/>
            </p:nvSpPr>
            <p:spPr bwMode="white">
              <a:xfrm>
                <a:off x="1939"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2" name="Line 176"/>
              <p:cNvSpPr>
                <a:spLocks noChangeShapeType="1"/>
              </p:cNvSpPr>
              <p:nvPr userDrawn="1"/>
            </p:nvSpPr>
            <p:spPr bwMode="white">
              <a:xfrm>
                <a:off x="2166"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3" name="Line 177"/>
              <p:cNvSpPr>
                <a:spLocks noChangeShapeType="1"/>
              </p:cNvSpPr>
              <p:nvPr userDrawn="1"/>
            </p:nvSpPr>
            <p:spPr bwMode="white">
              <a:xfrm>
                <a:off x="2395"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4" name="Line 178"/>
              <p:cNvSpPr>
                <a:spLocks noChangeShapeType="1"/>
              </p:cNvSpPr>
              <p:nvPr userDrawn="1"/>
            </p:nvSpPr>
            <p:spPr bwMode="white">
              <a:xfrm>
                <a:off x="2622"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5" name="Line 179"/>
              <p:cNvSpPr>
                <a:spLocks noChangeShapeType="1"/>
              </p:cNvSpPr>
              <p:nvPr userDrawn="1"/>
            </p:nvSpPr>
            <p:spPr bwMode="white">
              <a:xfrm>
                <a:off x="2851"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6" name="Line 180"/>
              <p:cNvSpPr>
                <a:spLocks noChangeShapeType="1"/>
              </p:cNvSpPr>
              <p:nvPr userDrawn="1"/>
            </p:nvSpPr>
            <p:spPr bwMode="white">
              <a:xfrm>
                <a:off x="3078"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7" name="Line 181"/>
              <p:cNvSpPr>
                <a:spLocks noChangeShapeType="1"/>
              </p:cNvSpPr>
              <p:nvPr userDrawn="1"/>
            </p:nvSpPr>
            <p:spPr bwMode="white">
              <a:xfrm>
                <a:off x="3307"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8" name="Line 182"/>
              <p:cNvSpPr>
                <a:spLocks noChangeShapeType="1"/>
              </p:cNvSpPr>
              <p:nvPr userDrawn="1"/>
            </p:nvSpPr>
            <p:spPr bwMode="white">
              <a:xfrm>
                <a:off x="3534"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39" name="Line 183"/>
              <p:cNvSpPr>
                <a:spLocks noChangeShapeType="1"/>
              </p:cNvSpPr>
              <p:nvPr userDrawn="1"/>
            </p:nvSpPr>
            <p:spPr bwMode="white">
              <a:xfrm>
                <a:off x="3763"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0" name="Line 184"/>
              <p:cNvSpPr>
                <a:spLocks noChangeShapeType="1"/>
              </p:cNvSpPr>
              <p:nvPr userDrawn="1"/>
            </p:nvSpPr>
            <p:spPr bwMode="white">
              <a:xfrm>
                <a:off x="3990"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1" name="Line 185"/>
              <p:cNvSpPr>
                <a:spLocks noChangeShapeType="1"/>
              </p:cNvSpPr>
              <p:nvPr userDrawn="1"/>
            </p:nvSpPr>
            <p:spPr bwMode="white">
              <a:xfrm>
                <a:off x="4219"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2" name="Line 186"/>
              <p:cNvSpPr>
                <a:spLocks noChangeShapeType="1"/>
              </p:cNvSpPr>
              <p:nvPr userDrawn="1"/>
            </p:nvSpPr>
            <p:spPr bwMode="white">
              <a:xfrm>
                <a:off x="4446"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3" name="Line 187"/>
              <p:cNvSpPr>
                <a:spLocks noChangeShapeType="1"/>
              </p:cNvSpPr>
              <p:nvPr userDrawn="1"/>
            </p:nvSpPr>
            <p:spPr bwMode="white">
              <a:xfrm>
                <a:off x="4675"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4" name="Line 188"/>
              <p:cNvSpPr>
                <a:spLocks noChangeShapeType="1"/>
              </p:cNvSpPr>
              <p:nvPr userDrawn="1"/>
            </p:nvSpPr>
            <p:spPr bwMode="white">
              <a:xfrm>
                <a:off x="4902"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5" name="Line 189"/>
              <p:cNvSpPr>
                <a:spLocks noChangeShapeType="1"/>
              </p:cNvSpPr>
              <p:nvPr userDrawn="1"/>
            </p:nvSpPr>
            <p:spPr bwMode="white">
              <a:xfrm>
                <a:off x="5131"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6" name="Line 190"/>
              <p:cNvSpPr>
                <a:spLocks noChangeShapeType="1"/>
              </p:cNvSpPr>
              <p:nvPr userDrawn="1"/>
            </p:nvSpPr>
            <p:spPr bwMode="white">
              <a:xfrm>
                <a:off x="5358" y="255"/>
                <a:ext cx="0" cy="418"/>
              </a:xfrm>
              <a:prstGeom prst="line">
                <a:avLst/>
              </a:prstGeom>
              <a:noFill/>
              <a:ln w="9525">
                <a:solidFill>
                  <a:schemeClr val="folHlink"/>
                </a:solidFill>
                <a:round/>
                <a:headEnd/>
                <a:tailEnd/>
              </a:ln>
              <a:effectLst/>
            </p:spPr>
            <p:txBody>
              <a:bodyPr wrap="none" anchor="ctr"/>
              <a:lstStyle/>
              <a:p>
                <a:pPr algn="ctr" latinLnBrk="1">
                  <a:defRPr/>
                </a:pPr>
                <a:endParaRPr lang="zh-TW" altLang="en-US" sz="3200">
                  <a:latin typeface="Arial" pitchFamily="34" charset="0"/>
                </a:endParaRPr>
              </a:p>
            </p:txBody>
          </p:sp>
        </p:grpSp>
        <p:grpSp>
          <p:nvGrpSpPr>
            <p:cNvPr id="1270920" name="Group 191"/>
            <p:cNvGrpSpPr>
              <a:grpSpLocks/>
            </p:cNvGrpSpPr>
            <p:nvPr userDrawn="1"/>
          </p:nvGrpSpPr>
          <p:grpSpPr bwMode="auto">
            <a:xfrm>
              <a:off x="1208" y="109"/>
              <a:ext cx="3694" cy="423"/>
              <a:chOff x="1034" y="245"/>
              <a:chExt cx="3694" cy="423"/>
            </a:xfrm>
          </p:grpSpPr>
          <p:sp>
            <p:nvSpPr>
              <p:cNvPr id="710848" name="Line 192"/>
              <p:cNvSpPr>
                <a:spLocks noChangeShapeType="1"/>
              </p:cNvSpPr>
              <p:nvPr userDrawn="1"/>
            </p:nvSpPr>
            <p:spPr bwMode="ltGray">
              <a:xfrm>
                <a:off x="2676" y="245"/>
                <a:ext cx="0" cy="14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49" name="Line 193"/>
              <p:cNvSpPr>
                <a:spLocks noChangeShapeType="1"/>
              </p:cNvSpPr>
              <p:nvPr userDrawn="1"/>
            </p:nvSpPr>
            <p:spPr bwMode="ltGray">
              <a:xfrm>
                <a:off x="2798" y="468"/>
                <a:ext cx="7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0" name="Line 194"/>
              <p:cNvSpPr>
                <a:spLocks noChangeShapeType="1"/>
              </p:cNvSpPr>
              <p:nvPr userDrawn="1"/>
            </p:nvSpPr>
            <p:spPr bwMode="ltGray">
              <a:xfrm>
                <a:off x="2904" y="486"/>
                <a:ext cx="0" cy="29"/>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1" name="Line 195"/>
              <p:cNvSpPr>
                <a:spLocks noChangeShapeType="1"/>
              </p:cNvSpPr>
              <p:nvPr userDrawn="1"/>
            </p:nvSpPr>
            <p:spPr bwMode="ltGray">
              <a:xfrm>
                <a:off x="3132" y="586"/>
                <a:ext cx="0" cy="8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2" name="Line 196"/>
              <p:cNvSpPr>
                <a:spLocks noChangeShapeType="1"/>
              </p:cNvSpPr>
              <p:nvPr userDrawn="1"/>
            </p:nvSpPr>
            <p:spPr bwMode="ltGray">
              <a:xfrm>
                <a:off x="3816" y="358"/>
                <a:ext cx="0" cy="18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3" name="Line 197"/>
              <p:cNvSpPr>
                <a:spLocks noChangeShapeType="1"/>
              </p:cNvSpPr>
              <p:nvPr userDrawn="1"/>
            </p:nvSpPr>
            <p:spPr bwMode="ltGray">
              <a:xfrm>
                <a:off x="3722" y="468"/>
                <a:ext cx="34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4" name="Line 198"/>
              <p:cNvSpPr>
                <a:spLocks noChangeShapeType="1"/>
              </p:cNvSpPr>
              <p:nvPr userDrawn="1"/>
            </p:nvSpPr>
            <p:spPr bwMode="ltGray">
              <a:xfrm>
                <a:off x="4044" y="372"/>
                <a:ext cx="0" cy="294"/>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5" name="Line 199"/>
              <p:cNvSpPr>
                <a:spLocks noChangeShapeType="1"/>
              </p:cNvSpPr>
              <p:nvPr userDrawn="1"/>
            </p:nvSpPr>
            <p:spPr bwMode="ltGray">
              <a:xfrm flipV="1">
                <a:off x="4047" y="247"/>
                <a:ext cx="0" cy="5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6" name="Line 200"/>
              <p:cNvSpPr>
                <a:spLocks noChangeShapeType="1"/>
              </p:cNvSpPr>
              <p:nvPr userDrawn="1"/>
            </p:nvSpPr>
            <p:spPr bwMode="ltGray">
              <a:xfrm flipV="1">
                <a:off x="4272" y="245"/>
                <a:ext cx="0" cy="18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7" name="Line 201"/>
              <p:cNvSpPr>
                <a:spLocks noChangeShapeType="1"/>
              </p:cNvSpPr>
              <p:nvPr userDrawn="1"/>
            </p:nvSpPr>
            <p:spPr bwMode="ltGray">
              <a:xfrm flipH="1">
                <a:off x="4422" y="468"/>
                <a:ext cx="77"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8" name="Line 202"/>
              <p:cNvSpPr>
                <a:spLocks noChangeShapeType="1"/>
              </p:cNvSpPr>
              <p:nvPr userDrawn="1"/>
            </p:nvSpPr>
            <p:spPr bwMode="ltGray">
              <a:xfrm flipH="1">
                <a:off x="4290" y="468"/>
                <a:ext cx="63"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59" name="Line 203"/>
              <p:cNvSpPr>
                <a:spLocks noChangeShapeType="1"/>
              </p:cNvSpPr>
              <p:nvPr userDrawn="1"/>
            </p:nvSpPr>
            <p:spPr bwMode="ltGray">
              <a:xfrm flipV="1">
                <a:off x="4500" y="245"/>
                <a:ext cx="0" cy="27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0" name="Line 204"/>
              <p:cNvSpPr>
                <a:spLocks noChangeShapeType="1"/>
              </p:cNvSpPr>
              <p:nvPr userDrawn="1"/>
            </p:nvSpPr>
            <p:spPr bwMode="ltGray">
              <a:xfrm>
                <a:off x="4728" y="606"/>
                <a:ext cx="0" cy="34"/>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1" name="Line 205"/>
              <p:cNvSpPr>
                <a:spLocks noChangeShapeType="1"/>
              </p:cNvSpPr>
              <p:nvPr userDrawn="1"/>
            </p:nvSpPr>
            <p:spPr bwMode="ltGray">
              <a:xfrm>
                <a:off x="1992" y="250"/>
                <a:ext cx="0" cy="63"/>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2" name="Line 206"/>
              <p:cNvSpPr>
                <a:spLocks noChangeShapeType="1"/>
              </p:cNvSpPr>
              <p:nvPr userDrawn="1"/>
            </p:nvSpPr>
            <p:spPr bwMode="ltGray">
              <a:xfrm>
                <a:off x="1764" y="247"/>
                <a:ext cx="0" cy="33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3" name="Line 207"/>
              <p:cNvSpPr>
                <a:spLocks noChangeShapeType="1"/>
              </p:cNvSpPr>
              <p:nvPr userDrawn="1"/>
            </p:nvSpPr>
            <p:spPr bwMode="ltGray">
              <a:xfrm flipH="1">
                <a:off x="1738" y="468"/>
                <a:ext cx="6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4" name="Line 208"/>
              <p:cNvSpPr>
                <a:spLocks noChangeShapeType="1"/>
              </p:cNvSpPr>
              <p:nvPr userDrawn="1"/>
            </p:nvSpPr>
            <p:spPr bwMode="ltGray">
              <a:xfrm>
                <a:off x="1604" y="468"/>
                <a:ext cx="6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5" name="Line 209"/>
              <p:cNvSpPr>
                <a:spLocks noChangeShapeType="1"/>
              </p:cNvSpPr>
              <p:nvPr userDrawn="1"/>
            </p:nvSpPr>
            <p:spPr bwMode="ltGray">
              <a:xfrm flipH="1">
                <a:off x="1404" y="468"/>
                <a:ext cx="81"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6" name="Line 210"/>
              <p:cNvSpPr>
                <a:spLocks noChangeShapeType="1"/>
              </p:cNvSpPr>
              <p:nvPr userDrawn="1"/>
            </p:nvSpPr>
            <p:spPr bwMode="ltGray">
              <a:xfrm>
                <a:off x="1034" y="468"/>
                <a:ext cx="348"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7" name="Line 211"/>
              <p:cNvSpPr>
                <a:spLocks noChangeShapeType="1"/>
              </p:cNvSpPr>
              <p:nvPr userDrawn="1"/>
            </p:nvSpPr>
            <p:spPr bwMode="ltGray">
              <a:xfrm>
                <a:off x="1306" y="370"/>
                <a:ext cx="0" cy="298"/>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8" name="Line 212"/>
              <p:cNvSpPr>
                <a:spLocks noChangeShapeType="1"/>
              </p:cNvSpPr>
              <p:nvPr userDrawn="1"/>
            </p:nvSpPr>
            <p:spPr bwMode="ltGray">
              <a:xfrm>
                <a:off x="1080" y="388"/>
                <a:ext cx="0" cy="156"/>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69" name="Line 213"/>
              <p:cNvSpPr>
                <a:spLocks noChangeShapeType="1"/>
              </p:cNvSpPr>
              <p:nvPr userDrawn="1"/>
            </p:nvSpPr>
            <p:spPr bwMode="ltGray">
              <a:xfrm flipH="1" flipV="1">
                <a:off x="1308" y="245"/>
                <a:ext cx="0" cy="2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0" name="Line 214"/>
              <p:cNvSpPr>
                <a:spLocks noChangeShapeType="1"/>
              </p:cNvSpPr>
              <p:nvPr userDrawn="1"/>
            </p:nvSpPr>
            <p:spPr bwMode="ltGray">
              <a:xfrm>
                <a:off x="1536" y="316"/>
                <a:ext cx="0" cy="97"/>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1" name="Line 215"/>
              <p:cNvSpPr>
                <a:spLocks noChangeShapeType="1"/>
              </p:cNvSpPr>
              <p:nvPr userDrawn="1"/>
            </p:nvSpPr>
            <p:spPr bwMode="ltGray">
              <a:xfrm flipV="1">
                <a:off x="1536" y="247"/>
                <a:ext cx="0" cy="22"/>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sp>
            <p:nvSpPr>
              <p:cNvPr id="710872" name="Line 216"/>
              <p:cNvSpPr>
                <a:spLocks noChangeShapeType="1"/>
              </p:cNvSpPr>
              <p:nvPr userDrawn="1"/>
            </p:nvSpPr>
            <p:spPr bwMode="ltGray">
              <a:xfrm>
                <a:off x="4095" y="467"/>
                <a:ext cx="80" cy="0"/>
              </a:xfrm>
              <a:prstGeom prst="line">
                <a:avLst/>
              </a:prstGeom>
              <a:noFill/>
              <a:ln w="9525">
                <a:solidFill>
                  <a:schemeClr val="hlink"/>
                </a:solidFill>
                <a:round/>
                <a:headEnd/>
                <a:tailEnd/>
              </a:ln>
              <a:effectLst/>
            </p:spPr>
            <p:txBody>
              <a:bodyPr wrap="none" anchor="ctr"/>
              <a:lstStyle/>
              <a:p>
                <a:pPr algn="ctr" latinLnBrk="1">
                  <a:defRPr/>
                </a:pPr>
                <a:endParaRPr lang="zh-TW" altLang="en-US" sz="3200">
                  <a:latin typeface="Arial" pitchFamily="34" charset="0"/>
                </a:endParaRPr>
              </a:p>
            </p:txBody>
          </p:sp>
        </p:grpSp>
      </p:grpSp>
      <p:pic>
        <p:nvPicPr>
          <p:cNvPr id="1270946" name="Picture 218" descr="金監會logo_01"/>
          <p:cNvPicPr>
            <a:picLocks noChangeAspect="1" noChangeArrowheads="1"/>
          </p:cNvPicPr>
          <p:nvPr/>
        </p:nvPicPr>
        <p:blipFill>
          <a:blip r:embed="rId15" cstate="print"/>
          <a:srcRect/>
          <a:stretch>
            <a:fillRect/>
          </a:stretch>
        </p:blipFill>
        <p:spPr bwMode="auto">
          <a:xfrm>
            <a:off x="193675" y="188913"/>
            <a:ext cx="1016000" cy="936625"/>
          </a:xfrm>
          <a:prstGeom prst="rect">
            <a:avLst/>
          </a:prstGeom>
          <a:noFill/>
          <a:ln w="9525">
            <a:noFill/>
            <a:miter lim="800000"/>
            <a:headEnd/>
            <a:tailEnd/>
          </a:ln>
        </p:spPr>
      </p:pic>
      <p:sp>
        <p:nvSpPr>
          <p:cNvPr id="710876" name="Rectangle 220"/>
          <p:cNvSpPr>
            <a:spLocks noGrp="1" noChangeArrowheads="1"/>
          </p:cNvSpPr>
          <p:nvPr>
            <p:ph type="sldNum" sz="quarter" idx="4"/>
          </p:nvPr>
        </p:nvSpPr>
        <p:spPr bwMode="auto">
          <a:xfrm>
            <a:off x="8931275" y="6453188"/>
            <a:ext cx="817563"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latinLnBrk="0">
              <a:defRPr sz="1400" b="0">
                <a:solidFill>
                  <a:schemeClr val="bg2"/>
                </a:solidFill>
                <a:latin typeface="Times New Roman" pitchFamily="18" charset="0"/>
                <a:ea typeface="+mn-ea"/>
              </a:defRPr>
            </a:lvl1pPr>
          </a:lstStyle>
          <a:p>
            <a:pPr>
              <a:defRPr/>
            </a:pPr>
            <a:fld id="{9960A31A-46D9-428D-9590-87F9724CC795}" type="slidenum">
              <a:rPr lang="en-US" altLang="zh-TW"/>
              <a:pPr>
                <a:defRPr/>
              </a:pPr>
              <a:t>‹#›</a:t>
            </a:fld>
            <a:endParaRPr lang="en-US" altLang="zh-TW"/>
          </a:p>
        </p:txBody>
      </p:sp>
    </p:spTree>
  </p:cSld>
  <p:clrMap bg1="dk2" tx1="lt1" bg2="dk1"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6" r:id="rId12"/>
    <p:sldLayoutId id="2147483697" r:id="rId13"/>
  </p:sldLayoutIdLst>
  <p:transition/>
  <p:timing>
    <p:tnLst>
      <p:par>
        <p:cTn id="1" dur="indefinite" restart="never" nodeType="tmRoot"/>
      </p:par>
    </p:tnLst>
  </p:timing>
  <p:hf hdr="0" ftr="0" dt="0"/>
  <p:txStyles>
    <p:titleStyle>
      <a:lvl1pPr algn="l" rtl="0" fontAlgn="base">
        <a:spcBef>
          <a:spcPct val="0"/>
        </a:spcBef>
        <a:spcAft>
          <a:spcPct val="0"/>
        </a:spcAft>
        <a:defRPr kumimoji="1" sz="4000">
          <a:solidFill>
            <a:schemeClr val="tx2"/>
          </a:solidFill>
          <a:latin typeface="+mj-lt"/>
          <a:ea typeface="+mj-ea"/>
          <a:cs typeface="+mj-cs"/>
        </a:defRPr>
      </a:lvl1pPr>
      <a:lvl2pPr algn="l" rtl="0" fontAlgn="base">
        <a:spcBef>
          <a:spcPct val="0"/>
        </a:spcBef>
        <a:spcAft>
          <a:spcPct val="0"/>
        </a:spcAft>
        <a:defRPr kumimoji="1" sz="4000">
          <a:solidFill>
            <a:schemeClr val="tx2"/>
          </a:solidFill>
          <a:latin typeface="Arial" pitchFamily="34" charset="0"/>
          <a:ea typeface="新細明體" pitchFamily="18" charset="-120"/>
        </a:defRPr>
      </a:lvl2pPr>
      <a:lvl3pPr algn="l" rtl="0" fontAlgn="base">
        <a:spcBef>
          <a:spcPct val="0"/>
        </a:spcBef>
        <a:spcAft>
          <a:spcPct val="0"/>
        </a:spcAft>
        <a:defRPr kumimoji="1" sz="4000">
          <a:solidFill>
            <a:schemeClr val="tx2"/>
          </a:solidFill>
          <a:latin typeface="Arial" pitchFamily="34" charset="0"/>
          <a:ea typeface="新細明體" pitchFamily="18" charset="-120"/>
        </a:defRPr>
      </a:lvl3pPr>
      <a:lvl4pPr algn="l" rtl="0" fontAlgn="base">
        <a:spcBef>
          <a:spcPct val="0"/>
        </a:spcBef>
        <a:spcAft>
          <a:spcPct val="0"/>
        </a:spcAft>
        <a:defRPr kumimoji="1" sz="4000">
          <a:solidFill>
            <a:schemeClr val="tx2"/>
          </a:solidFill>
          <a:latin typeface="Arial" pitchFamily="34" charset="0"/>
          <a:ea typeface="新細明體" pitchFamily="18" charset="-120"/>
        </a:defRPr>
      </a:lvl4pPr>
      <a:lvl5pPr algn="l" rtl="0" fontAlgn="base">
        <a:spcBef>
          <a:spcPct val="0"/>
        </a:spcBef>
        <a:spcAft>
          <a:spcPct val="0"/>
        </a:spcAft>
        <a:defRPr kumimoji="1" sz="4000">
          <a:solidFill>
            <a:schemeClr val="tx2"/>
          </a:solidFill>
          <a:latin typeface="Arial" pitchFamily="34" charset="0"/>
          <a:ea typeface="新細明體" pitchFamily="18" charset="-120"/>
        </a:defRPr>
      </a:lvl5pPr>
      <a:lvl6pPr marL="457200" algn="l" rtl="0" fontAlgn="base">
        <a:spcBef>
          <a:spcPct val="0"/>
        </a:spcBef>
        <a:spcAft>
          <a:spcPct val="0"/>
        </a:spcAft>
        <a:defRPr kumimoji="1" sz="4000">
          <a:solidFill>
            <a:schemeClr val="tx2"/>
          </a:solidFill>
          <a:latin typeface="Arial" pitchFamily="34" charset="0"/>
          <a:ea typeface="新細明體" pitchFamily="18" charset="-120"/>
        </a:defRPr>
      </a:lvl6pPr>
      <a:lvl7pPr marL="914400" algn="l" rtl="0" fontAlgn="base">
        <a:spcBef>
          <a:spcPct val="0"/>
        </a:spcBef>
        <a:spcAft>
          <a:spcPct val="0"/>
        </a:spcAft>
        <a:defRPr kumimoji="1" sz="4000">
          <a:solidFill>
            <a:schemeClr val="tx2"/>
          </a:solidFill>
          <a:latin typeface="Arial" pitchFamily="34" charset="0"/>
          <a:ea typeface="新細明體" pitchFamily="18" charset="-120"/>
        </a:defRPr>
      </a:lvl7pPr>
      <a:lvl8pPr marL="1371600" algn="l" rtl="0" fontAlgn="base">
        <a:spcBef>
          <a:spcPct val="0"/>
        </a:spcBef>
        <a:spcAft>
          <a:spcPct val="0"/>
        </a:spcAft>
        <a:defRPr kumimoji="1" sz="4000">
          <a:solidFill>
            <a:schemeClr val="tx2"/>
          </a:solidFill>
          <a:latin typeface="Arial" pitchFamily="34" charset="0"/>
          <a:ea typeface="新細明體" pitchFamily="18" charset="-120"/>
        </a:defRPr>
      </a:lvl8pPr>
      <a:lvl9pPr marL="1828800" algn="l" rtl="0" fontAlgn="base">
        <a:spcBef>
          <a:spcPct val="0"/>
        </a:spcBef>
        <a:spcAft>
          <a:spcPct val="0"/>
        </a:spcAft>
        <a:defRPr kumimoji="1" sz="4000">
          <a:solidFill>
            <a:schemeClr val="tx2"/>
          </a:solidFill>
          <a:latin typeface="Arial" pitchFamily="34" charset="0"/>
          <a:ea typeface="新細明體" pitchFamily="18" charset="-120"/>
        </a:defRPr>
      </a:lvl9pPr>
    </p:titleStyle>
    <p:bodyStyle>
      <a:lvl1pPr marL="571500" indent="-571500" algn="l" rtl="0" fontAlgn="base">
        <a:spcBef>
          <a:spcPct val="20000"/>
        </a:spcBef>
        <a:spcAft>
          <a:spcPct val="0"/>
        </a:spcAft>
        <a:tabLst>
          <a:tab pos="1160463" algn="l"/>
        </a:tabLst>
        <a:defRPr kumimoji="1" sz="3000">
          <a:solidFill>
            <a:schemeClr val="tx1"/>
          </a:solidFill>
          <a:latin typeface="+mn-lt"/>
          <a:ea typeface="+mn-ea"/>
          <a:cs typeface="+mn-cs"/>
        </a:defRPr>
      </a:lvl1pPr>
      <a:lvl2pPr marL="1260475" indent="-366713" algn="l" rtl="0" fontAlgn="base">
        <a:spcBef>
          <a:spcPct val="20000"/>
        </a:spcBef>
        <a:spcAft>
          <a:spcPct val="0"/>
        </a:spcAft>
        <a:buAutoNum type="arabicPeriod"/>
        <a:tabLst>
          <a:tab pos="1160463" algn="l"/>
        </a:tabLst>
        <a:defRPr kumimoji="1" sz="2800">
          <a:solidFill>
            <a:schemeClr val="tx1"/>
          </a:solidFill>
          <a:latin typeface="+mn-lt"/>
          <a:ea typeface="+mn-ea"/>
        </a:defRPr>
      </a:lvl2pPr>
      <a:lvl3pPr marL="2152650" indent="-368300" algn="l" rtl="0" fontAlgn="base">
        <a:spcBef>
          <a:spcPct val="20000"/>
        </a:spcBef>
        <a:spcAft>
          <a:spcPct val="0"/>
        </a:spcAft>
        <a:buFont typeface="Wingdings" pitchFamily="2" charset="2"/>
        <a:buChar char="n"/>
        <a:tabLst>
          <a:tab pos="1160463" algn="l"/>
        </a:tabLst>
        <a:defRPr kumimoji="1" sz="2400">
          <a:solidFill>
            <a:schemeClr val="tx1"/>
          </a:solidFill>
          <a:latin typeface="+mn-lt"/>
          <a:ea typeface="+mn-ea"/>
        </a:defRPr>
      </a:lvl3pPr>
      <a:lvl4pPr marL="3106738" indent="-508000" algn="l" rtl="0" fontAlgn="base">
        <a:spcBef>
          <a:spcPct val="20000"/>
        </a:spcBef>
        <a:spcAft>
          <a:spcPct val="0"/>
        </a:spcAft>
        <a:buChar char="–"/>
        <a:tabLst>
          <a:tab pos="1160463" algn="l"/>
        </a:tabLst>
        <a:defRPr kumimoji="1" sz="2000">
          <a:solidFill>
            <a:schemeClr val="tx1"/>
          </a:solidFill>
          <a:latin typeface="+mn-lt"/>
          <a:ea typeface="+mn-ea"/>
        </a:defRPr>
      </a:lvl4pPr>
      <a:lvl5pPr marL="3794125" indent="-508000" algn="l" rtl="0" fontAlgn="base">
        <a:spcBef>
          <a:spcPct val="20000"/>
        </a:spcBef>
        <a:spcAft>
          <a:spcPct val="0"/>
        </a:spcAft>
        <a:buChar char="»"/>
        <a:tabLst>
          <a:tab pos="1160463" algn="l"/>
        </a:tabLst>
        <a:defRPr kumimoji="1" sz="2000">
          <a:solidFill>
            <a:schemeClr val="tx1"/>
          </a:solidFill>
          <a:latin typeface="+mn-lt"/>
          <a:ea typeface="+mn-ea"/>
        </a:defRPr>
      </a:lvl5pPr>
      <a:lvl6pPr marL="4251325" indent="-508000" algn="l" rtl="0" fontAlgn="base">
        <a:spcBef>
          <a:spcPct val="20000"/>
        </a:spcBef>
        <a:spcAft>
          <a:spcPct val="0"/>
        </a:spcAft>
        <a:buChar char="»"/>
        <a:tabLst>
          <a:tab pos="1160463" algn="l"/>
        </a:tabLst>
        <a:defRPr kumimoji="1" sz="2000">
          <a:solidFill>
            <a:schemeClr val="tx1"/>
          </a:solidFill>
          <a:latin typeface="+mn-lt"/>
          <a:ea typeface="+mn-ea"/>
        </a:defRPr>
      </a:lvl6pPr>
      <a:lvl7pPr marL="4708525" indent="-508000" algn="l" rtl="0" fontAlgn="base">
        <a:spcBef>
          <a:spcPct val="20000"/>
        </a:spcBef>
        <a:spcAft>
          <a:spcPct val="0"/>
        </a:spcAft>
        <a:buChar char="»"/>
        <a:tabLst>
          <a:tab pos="1160463" algn="l"/>
        </a:tabLst>
        <a:defRPr kumimoji="1" sz="2000">
          <a:solidFill>
            <a:schemeClr val="tx1"/>
          </a:solidFill>
          <a:latin typeface="+mn-lt"/>
          <a:ea typeface="+mn-ea"/>
        </a:defRPr>
      </a:lvl7pPr>
      <a:lvl8pPr marL="5165725" indent="-508000" algn="l" rtl="0" fontAlgn="base">
        <a:spcBef>
          <a:spcPct val="20000"/>
        </a:spcBef>
        <a:spcAft>
          <a:spcPct val="0"/>
        </a:spcAft>
        <a:buChar char="»"/>
        <a:tabLst>
          <a:tab pos="1160463" algn="l"/>
        </a:tabLst>
        <a:defRPr kumimoji="1" sz="2000">
          <a:solidFill>
            <a:schemeClr val="tx1"/>
          </a:solidFill>
          <a:latin typeface="+mn-lt"/>
          <a:ea typeface="+mn-ea"/>
        </a:defRPr>
      </a:lvl8pPr>
      <a:lvl9pPr marL="5622925" indent="-508000" algn="l" rtl="0" fontAlgn="base">
        <a:spcBef>
          <a:spcPct val="20000"/>
        </a:spcBef>
        <a:spcAft>
          <a:spcPct val="0"/>
        </a:spcAft>
        <a:buChar char="»"/>
        <a:tabLst>
          <a:tab pos="1160463" algn="l"/>
        </a:tabLst>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0"/>
          </p:nvPr>
        </p:nvSpPr>
        <p:spPr/>
        <p:txBody>
          <a:bodyPr/>
          <a:lstStyle/>
          <a:p>
            <a:pPr>
              <a:defRPr/>
            </a:pPr>
            <a:r>
              <a:rPr lang="en-US" altLang="zh-TW" dirty="0" smtClean="0"/>
              <a:t> </a:t>
            </a:r>
            <a:endParaRPr lang="en-US" altLang="zh-TW" dirty="0"/>
          </a:p>
        </p:txBody>
      </p:sp>
      <p:sp>
        <p:nvSpPr>
          <p:cNvPr id="3" name="文字方塊 2"/>
          <p:cNvSpPr txBox="1"/>
          <p:nvPr/>
        </p:nvSpPr>
        <p:spPr>
          <a:xfrm>
            <a:off x="1856656" y="692696"/>
            <a:ext cx="6768752" cy="2308324"/>
          </a:xfrm>
          <a:prstGeom prst="rect">
            <a:avLst/>
          </a:prstGeom>
          <a:noFill/>
        </p:spPr>
        <p:txBody>
          <a:bodyPr wrap="square" rtlCol="0">
            <a:spAutoFit/>
          </a:bodyPr>
          <a:lstStyle/>
          <a:p>
            <a:pPr algn="ctr"/>
            <a:r>
              <a:rPr lang="zh-TW" altLang="en-US" sz="3600" dirty="0" smtClean="0">
                <a:solidFill>
                  <a:srgbClr val="000000"/>
                </a:solidFill>
              </a:rPr>
              <a:t>「限制員工權利新股發行之相關</a:t>
            </a:r>
            <a:r>
              <a:rPr lang="en-US" altLang="zh-TW" sz="3600" dirty="0" smtClean="0">
                <a:solidFill>
                  <a:srgbClr val="000000"/>
                </a:solidFill>
              </a:rPr>
              <a:t/>
            </a:r>
            <a:br>
              <a:rPr lang="en-US" altLang="zh-TW" sz="3600" dirty="0" smtClean="0">
                <a:solidFill>
                  <a:srgbClr val="000000"/>
                </a:solidFill>
              </a:rPr>
            </a:br>
            <a:r>
              <a:rPr lang="zh-TW" altLang="en-US" sz="3600" dirty="0" smtClean="0">
                <a:solidFill>
                  <a:srgbClr val="000000"/>
                </a:solidFill>
              </a:rPr>
              <a:t>法規及實務解析」</a:t>
            </a:r>
            <a:r>
              <a:rPr lang="en-US" altLang="zh-TW" sz="3600" dirty="0" smtClean="0">
                <a:solidFill>
                  <a:srgbClr val="000000"/>
                </a:solidFill>
              </a:rPr>
              <a:t/>
            </a:r>
            <a:br>
              <a:rPr lang="en-US" altLang="zh-TW" sz="3600" dirty="0" smtClean="0">
                <a:solidFill>
                  <a:srgbClr val="000000"/>
                </a:solidFill>
              </a:rPr>
            </a:br>
            <a:r>
              <a:rPr lang="zh-TW" altLang="en-US" sz="3600" dirty="0" smtClean="0">
                <a:solidFill>
                  <a:srgbClr val="000000"/>
                </a:solidFill>
              </a:rPr>
              <a:t>研  討  會</a:t>
            </a:r>
          </a:p>
          <a:p>
            <a:pPr algn="ctr"/>
            <a:endParaRPr lang="zh-TW" altLang="en-US" sz="3600" dirty="0"/>
          </a:p>
        </p:txBody>
      </p:sp>
      <p:sp>
        <p:nvSpPr>
          <p:cNvPr id="4" name="文字方塊 3"/>
          <p:cNvSpPr txBox="1"/>
          <p:nvPr/>
        </p:nvSpPr>
        <p:spPr>
          <a:xfrm>
            <a:off x="1136576" y="3212976"/>
            <a:ext cx="7776864" cy="3016210"/>
          </a:xfrm>
          <a:prstGeom prst="rect">
            <a:avLst/>
          </a:prstGeom>
          <a:noFill/>
        </p:spPr>
        <p:txBody>
          <a:bodyPr wrap="square" rtlCol="0">
            <a:spAutoFit/>
          </a:bodyPr>
          <a:lstStyle/>
          <a:p>
            <a:pPr marL="538163" algn="ctr" fontAlgn="auto">
              <a:spcAft>
                <a:spcPts val="0"/>
              </a:spcAft>
              <a:defRPr/>
            </a:pPr>
            <a:r>
              <a:rPr kumimoji="0" lang="zh-TW" altLang="en-US" dirty="0" smtClean="0">
                <a:solidFill>
                  <a:srgbClr val="000000"/>
                </a:solidFill>
                <a:latin typeface="標楷體" pitchFamily="65" charset="-120"/>
              </a:rPr>
              <a:t>講師：行政院金融監督管理委員會證券期貨局</a:t>
            </a:r>
          </a:p>
          <a:p>
            <a:pPr marL="1612900" fontAlgn="auto">
              <a:spcAft>
                <a:spcPts val="0"/>
              </a:spcAft>
              <a:defRPr/>
            </a:pPr>
            <a:r>
              <a:rPr kumimoji="0" lang="zh-TW" altLang="en-US" dirty="0" smtClean="0">
                <a:solidFill>
                  <a:srgbClr val="000000"/>
                </a:solidFill>
                <a:latin typeface="標楷體" pitchFamily="65" charset="-120"/>
              </a:rPr>
              <a:t>   陳秉仁科長     楊哲夫先生</a:t>
            </a:r>
            <a:endParaRPr kumimoji="0" lang="en-US" altLang="zh-TW" dirty="0" smtClean="0">
              <a:solidFill>
                <a:srgbClr val="000000"/>
              </a:solidFill>
              <a:latin typeface="標楷體" pitchFamily="65" charset="-120"/>
            </a:endParaRPr>
          </a:p>
          <a:p>
            <a:pPr marL="1612900" fontAlgn="auto">
              <a:spcAft>
                <a:spcPts val="0"/>
              </a:spcAft>
              <a:defRPr/>
            </a:pPr>
            <a:endParaRPr kumimoji="0" lang="en-US" altLang="zh-TW" dirty="0" smtClean="0">
              <a:solidFill>
                <a:srgbClr val="000000"/>
              </a:solidFill>
              <a:latin typeface="標楷體" pitchFamily="65" charset="-120"/>
            </a:endParaRPr>
          </a:p>
          <a:p>
            <a:pPr marL="1612900" fontAlgn="auto">
              <a:spcAft>
                <a:spcPts val="0"/>
              </a:spcAft>
              <a:defRPr/>
            </a:pPr>
            <a:endParaRPr kumimoji="0" lang="en-US" altLang="zh-TW" dirty="0" smtClean="0">
              <a:solidFill>
                <a:srgbClr val="000000"/>
              </a:solidFill>
              <a:latin typeface="標楷體" pitchFamily="65" charset="-120"/>
            </a:endParaRPr>
          </a:p>
          <a:p>
            <a:pPr marL="989013" fontAlgn="auto">
              <a:spcAft>
                <a:spcPts val="0"/>
              </a:spcAft>
              <a:defRPr/>
            </a:pPr>
            <a:r>
              <a:rPr kumimoji="0" lang="zh-TW" altLang="en-US" sz="2800" dirty="0" smtClean="0">
                <a:solidFill>
                  <a:srgbClr val="000000"/>
                </a:solidFill>
                <a:latin typeface="標楷體" pitchFamily="65" charset="-120"/>
              </a:rPr>
              <a:t>主辦單位：     科學工業園區管理局</a:t>
            </a:r>
            <a:endParaRPr kumimoji="0" lang="en-US" altLang="zh-TW" sz="2800" dirty="0" smtClean="0">
              <a:solidFill>
                <a:srgbClr val="000000"/>
              </a:solidFill>
              <a:latin typeface="標楷體" pitchFamily="65" charset="-120"/>
            </a:endParaRPr>
          </a:p>
          <a:p>
            <a:pPr marL="989013" algn="ctr" eaLnBrk="1" fontAlgn="auto" hangingPunct="1">
              <a:lnSpc>
                <a:spcPct val="150000"/>
              </a:lnSpc>
              <a:spcAft>
                <a:spcPts val="0"/>
              </a:spcAft>
              <a:tabLst/>
              <a:defRPr/>
            </a:pPr>
            <a:r>
              <a:rPr kumimoji="0" lang="zh-TW" altLang="en-US" sz="2800" dirty="0" smtClean="0">
                <a:solidFill>
                  <a:srgbClr val="000000"/>
                </a:solidFill>
                <a:latin typeface="標楷體" pitchFamily="65" charset="-120"/>
              </a:rPr>
              <a:t>中華民國</a:t>
            </a:r>
            <a:r>
              <a:rPr kumimoji="0" lang="en-US" altLang="zh-TW" sz="2800" dirty="0" smtClean="0">
                <a:solidFill>
                  <a:srgbClr val="000000"/>
                </a:solidFill>
                <a:latin typeface="標楷體" pitchFamily="65" charset="-120"/>
              </a:rPr>
              <a:t>101</a:t>
            </a:r>
            <a:r>
              <a:rPr kumimoji="0" lang="zh-TW" altLang="en-US" sz="2800" dirty="0" smtClean="0">
                <a:solidFill>
                  <a:srgbClr val="000000"/>
                </a:solidFill>
                <a:latin typeface="標楷體" pitchFamily="65" charset="-120"/>
              </a:rPr>
              <a:t>年</a:t>
            </a:r>
            <a:r>
              <a:rPr kumimoji="0" lang="en-US" altLang="zh-TW" sz="2800" dirty="0" smtClean="0">
                <a:solidFill>
                  <a:srgbClr val="000000"/>
                </a:solidFill>
                <a:latin typeface="標楷體" pitchFamily="65" charset="-120"/>
              </a:rPr>
              <a:t>7</a:t>
            </a:r>
            <a:r>
              <a:rPr kumimoji="0" lang="zh-TW" altLang="en-US" sz="2800" dirty="0" smtClean="0">
                <a:solidFill>
                  <a:srgbClr val="000000"/>
                </a:solidFill>
                <a:latin typeface="標楷體" pitchFamily="65" charset="-120"/>
              </a:rPr>
              <a:t>月</a:t>
            </a:r>
            <a:r>
              <a:rPr kumimoji="0" lang="en-US" altLang="zh-TW" sz="2800" dirty="0" smtClean="0">
                <a:solidFill>
                  <a:srgbClr val="000000"/>
                </a:solidFill>
                <a:latin typeface="標楷體" pitchFamily="65" charset="-120"/>
              </a:rPr>
              <a:t>10</a:t>
            </a:r>
            <a:r>
              <a:rPr kumimoji="0" lang="zh-TW" altLang="en-US" sz="2800" dirty="0" smtClean="0">
                <a:solidFill>
                  <a:srgbClr val="000000"/>
                </a:solidFill>
                <a:latin typeface="標楷體" pitchFamily="65" charset="-120"/>
              </a:rPr>
              <a:t>日、</a:t>
            </a:r>
            <a:r>
              <a:rPr kumimoji="0" lang="en-US" altLang="zh-TW" sz="2800" dirty="0" smtClean="0">
                <a:solidFill>
                  <a:srgbClr val="000000"/>
                </a:solidFill>
                <a:latin typeface="標楷體" pitchFamily="65" charset="-120"/>
              </a:rPr>
              <a:t>11</a:t>
            </a:r>
            <a:r>
              <a:rPr kumimoji="0" lang="zh-TW" altLang="en-US" sz="2800" dirty="0" smtClean="0">
                <a:solidFill>
                  <a:srgbClr val="000000"/>
                </a:solidFill>
                <a:latin typeface="標楷體" pitchFamily="65" charset="-120"/>
              </a:rPr>
              <a:t>日</a:t>
            </a:r>
            <a:endParaRPr kumimoji="0" lang="en-US" altLang="zh-TW" sz="2800" dirty="0" smtClean="0">
              <a:solidFill>
                <a:srgbClr val="000000"/>
              </a:solidFill>
              <a:latin typeface="標楷體" pitchFamily="65" charset="-120"/>
            </a:endParaRPr>
          </a:p>
          <a:p>
            <a:endParaRPr lang="zh-TW" altLang="en-US" dirty="0"/>
          </a:p>
        </p:txBody>
      </p:sp>
      <p:pic>
        <p:nvPicPr>
          <p:cNvPr id="6" name="Picture 2" descr="logo"/>
          <p:cNvPicPr>
            <a:picLocks noChangeAspect="1" noChangeArrowheads="1"/>
          </p:cNvPicPr>
          <p:nvPr/>
        </p:nvPicPr>
        <p:blipFill>
          <a:blip r:embed="rId2" cstate="print"/>
          <a:srcRect/>
          <a:stretch>
            <a:fillRect/>
          </a:stretch>
        </p:blipFill>
        <p:spPr bwMode="auto">
          <a:xfrm>
            <a:off x="4088904" y="4408463"/>
            <a:ext cx="820737" cy="8207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1"/>
          <p:cNvSpPr>
            <a:spLocks noGrp="1"/>
          </p:cNvSpPr>
          <p:nvPr>
            <p:ph type="sldNum" sz="quarter" idx="10"/>
          </p:nvPr>
        </p:nvSpPr>
        <p:spPr/>
        <p:txBody>
          <a:bodyPr/>
          <a:lstStyle/>
          <a:p>
            <a:pPr>
              <a:defRPr/>
            </a:pPr>
            <a:fld id="{C1F39476-CF63-4AE9-B82B-5808A863B8C9}" type="slidenum">
              <a:rPr lang="en-US" altLang="zh-TW"/>
              <a:pPr>
                <a:defRPr/>
              </a:pPr>
              <a:t>1</a:t>
            </a:fld>
            <a:endParaRPr lang="en-US" altLang="zh-TW"/>
          </a:p>
        </p:txBody>
      </p:sp>
      <p:sp>
        <p:nvSpPr>
          <p:cNvPr id="1192962" name="Text Box 3"/>
          <p:cNvSpPr txBox="1">
            <a:spLocks noChangeArrowheads="1"/>
          </p:cNvSpPr>
          <p:nvPr/>
        </p:nvSpPr>
        <p:spPr bwMode="auto">
          <a:xfrm>
            <a:off x="200025" y="4365625"/>
            <a:ext cx="9518650" cy="2332038"/>
          </a:xfrm>
          <a:prstGeom prst="rect">
            <a:avLst/>
          </a:prstGeom>
          <a:noFill/>
          <a:ln w="9525" algn="ctr">
            <a:noFill/>
            <a:miter lim="800000"/>
            <a:headEnd/>
            <a:tailEnd/>
          </a:ln>
        </p:spPr>
        <p:txBody>
          <a:bodyPr>
            <a:spAutoFit/>
          </a:bodyPr>
          <a:lstStyle/>
          <a:p>
            <a:pPr algn="ctr">
              <a:spcBef>
                <a:spcPct val="20000"/>
              </a:spcBef>
            </a:pPr>
            <a:r>
              <a:rPr kumimoji="0" lang="zh-TW" altLang="en-US" sz="3200">
                <a:solidFill>
                  <a:srgbClr val="000066"/>
                </a:solidFill>
                <a:latin typeface="標楷體" pitchFamily="65" charset="-120"/>
              </a:rPr>
              <a:t>金融監督管理委員會</a:t>
            </a:r>
          </a:p>
          <a:p>
            <a:pPr algn="ctr">
              <a:spcBef>
                <a:spcPct val="20000"/>
              </a:spcBef>
            </a:pPr>
            <a:r>
              <a:rPr kumimoji="0" lang="zh-TW" altLang="en-US" sz="3200">
                <a:solidFill>
                  <a:srgbClr val="000066"/>
                </a:solidFill>
                <a:latin typeface="標楷體" pitchFamily="65" charset="-120"/>
              </a:rPr>
              <a:t>證券期貨局</a:t>
            </a:r>
          </a:p>
          <a:p>
            <a:pPr algn="ctr">
              <a:spcBef>
                <a:spcPct val="20000"/>
              </a:spcBef>
            </a:pPr>
            <a:r>
              <a:rPr kumimoji="0" lang="en-US" altLang="zh-TW" sz="3200">
                <a:solidFill>
                  <a:srgbClr val="000066"/>
                </a:solidFill>
                <a:latin typeface="標楷體" pitchFamily="65" charset="-120"/>
              </a:rPr>
              <a:t>101</a:t>
            </a:r>
            <a:r>
              <a:rPr kumimoji="0" lang="zh-TW" altLang="en-US" sz="3200">
                <a:solidFill>
                  <a:srgbClr val="000066"/>
                </a:solidFill>
                <a:latin typeface="標楷體" pitchFamily="65" charset="-120"/>
              </a:rPr>
              <a:t>年</a:t>
            </a:r>
            <a:r>
              <a:rPr kumimoji="0" lang="en-US" altLang="zh-TW" sz="3200">
                <a:solidFill>
                  <a:srgbClr val="000066"/>
                </a:solidFill>
                <a:latin typeface="標楷體" pitchFamily="65" charset="-120"/>
              </a:rPr>
              <a:t>7</a:t>
            </a:r>
            <a:r>
              <a:rPr kumimoji="0" lang="zh-TW" altLang="en-US" sz="3200">
                <a:solidFill>
                  <a:srgbClr val="000066"/>
                </a:solidFill>
                <a:latin typeface="標楷體" pitchFamily="65" charset="-120"/>
              </a:rPr>
              <a:t>月</a:t>
            </a:r>
          </a:p>
          <a:p>
            <a:pPr algn="ctr">
              <a:spcBef>
                <a:spcPct val="20000"/>
              </a:spcBef>
            </a:pPr>
            <a:endParaRPr lang="en-US" altLang="zh-TW" sz="3200">
              <a:solidFill>
                <a:srgbClr val="000066"/>
              </a:solidFill>
              <a:latin typeface="標楷體" pitchFamily="65" charset="-120"/>
            </a:endParaRPr>
          </a:p>
        </p:txBody>
      </p:sp>
      <p:sp>
        <p:nvSpPr>
          <p:cNvPr id="1192963" name="Text Box 9"/>
          <p:cNvSpPr txBox="1">
            <a:spLocks noChangeArrowheads="1"/>
          </p:cNvSpPr>
          <p:nvPr/>
        </p:nvSpPr>
        <p:spPr bwMode="auto">
          <a:xfrm>
            <a:off x="1065213" y="2276475"/>
            <a:ext cx="7945437" cy="1736725"/>
          </a:xfrm>
          <a:prstGeom prst="rect">
            <a:avLst/>
          </a:prstGeom>
          <a:noFill/>
          <a:ln w="9525">
            <a:noFill/>
            <a:miter lim="800000"/>
            <a:headEnd/>
            <a:tailEnd/>
          </a:ln>
        </p:spPr>
        <p:txBody>
          <a:bodyPr>
            <a:spAutoFit/>
          </a:bodyPr>
          <a:lstStyle/>
          <a:p>
            <a:pPr algn="ctr" eaLnBrk="0" hangingPunct="0"/>
            <a:r>
              <a:rPr lang="zh-TW" altLang="en-US" sz="5400">
                <a:solidFill>
                  <a:srgbClr val="003300"/>
                </a:solidFill>
                <a:latin typeface="Arial" pitchFamily="34" charset="0"/>
              </a:rPr>
              <a:t>限制員工權利新股發行之相關法規及實務解析</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DCCB33BE-A436-4D30-ABEE-E0F517F837B3}" type="slidenum">
              <a:rPr lang="en-US" altLang="zh-TW"/>
              <a:pPr>
                <a:defRPr/>
              </a:pPr>
              <a:t>2</a:t>
            </a:fld>
            <a:endParaRPr lang="en-US" altLang="zh-TW"/>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71463" indent="-271463"/>
            <a:r>
              <a:rPr lang="en-US" altLang="zh-TW" sz="3400">
                <a:solidFill>
                  <a:srgbClr val="006600"/>
                </a:solidFill>
                <a:latin typeface="Book Antiqua" pitchFamily="18" charset="0"/>
              </a:rPr>
              <a:t>壹、</a:t>
            </a:r>
            <a:r>
              <a:rPr lang="zh-TW" altLang="en-US" sz="3400">
                <a:solidFill>
                  <a:srgbClr val="006600"/>
                </a:solidFill>
                <a:latin typeface="Book Antiqua" pitchFamily="18" charset="0"/>
              </a:rPr>
              <a:t>員工獎酬計畫介紹</a:t>
            </a:r>
            <a:endParaRPr lang="en-US" altLang="zh-TW" sz="3400">
              <a:solidFill>
                <a:srgbClr val="006600"/>
              </a:solidFill>
              <a:latin typeface="Book Antiqua" pitchFamily="18" charset="0"/>
            </a:endParaRPr>
          </a:p>
          <a:p>
            <a:pPr marL="271463" indent="-271463"/>
            <a:r>
              <a:rPr lang="zh-TW" altLang="en-US" sz="3400">
                <a:solidFill>
                  <a:srgbClr val="006600"/>
                </a:solidFill>
                <a:latin typeface="Book Antiqua" pitchFamily="18" charset="0"/>
              </a:rPr>
              <a:t>貳、限制員工權利新股</a:t>
            </a:r>
          </a:p>
          <a:p>
            <a:pPr marL="271463" indent="-271463"/>
            <a:r>
              <a:rPr lang="zh-TW" altLang="en-US" sz="3400">
                <a:solidFill>
                  <a:srgbClr val="006600"/>
                </a:solidFill>
                <a:latin typeface="Book Antiqua" pitchFamily="18" charset="0"/>
              </a:rPr>
              <a:t>叁、額度控管</a:t>
            </a:r>
          </a:p>
          <a:p>
            <a:pPr marL="271463" indent="-271463"/>
            <a:r>
              <a:rPr lang="zh-TW" altLang="en-US" sz="3400">
                <a:solidFill>
                  <a:srgbClr val="006600"/>
                </a:solidFill>
                <a:latin typeface="Book Antiqua" pitchFamily="18" charset="0"/>
              </a:rPr>
              <a:t>肆、會計處理</a:t>
            </a:r>
          </a:p>
          <a:p>
            <a:pPr marL="271463" indent="-271463"/>
            <a:r>
              <a:rPr lang="zh-TW" altLang="en-US" sz="3400">
                <a:solidFill>
                  <a:srgbClr val="006600"/>
                </a:solidFill>
                <a:latin typeface="Book Antiqua" pitchFamily="18" charset="0"/>
              </a:rPr>
              <a:t>伍、稅務處理</a:t>
            </a:r>
          </a:p>
          <a:p>
            <a:pPr marL="271463" indent="-271463"/>
            <a:r>
              <a:rPr lang="zh-TW" altLang="en-US" sz="3400">
                <a:solidFill>
                  <a:srgbClr val="006600"/>
                </a:solidFill>
                <a:latin typeface="Book Antiqua" pitchFamily="18" charset="0"/>
              </a:rPr>
              <a:t>陸、無實體登錄暨帳簿劃撥作業</a:t>
            </a:r>
          </a:p>
          <a:p>
            <a:pPr marL="271463" indent="-271463"/>
            <a:r>
              <a:rPr lang="zh-TW" altLang="en-US" sz="3400">
                <a:solidFill>
                  <a:srgbClr val="006600"/>
                </a:solidFill>
                <a:latin typeface="Book Antiqua" pitchFamily="18" charset="0"/>
              </a:rPr>
              <a:t>柒、限制員工權利新股疑義問答</a:t>
            </a:r>
            <a:endParaRPr lang="en-US" altLang="zh-TW" sz="3400">
              <a:solidFill>
                <a:srgbClr val="006600"/>
              </a:solidFill>
              <a:latin typeface="Book Antiqua" pitchFamily="18" charset="0"/>
            </a:endParaRPr>
          </a:p>
          <a:p>
            <a:pPr marL="271463" indent="-271463"/>
            <a:r>
              <a:rPr lang="zh-TW" altLang="en-US" sz="3400">
                <a:solidFill>
                  <a:srgbClr val="006600"/>
                </a:solidFill>
                <a:latin typeface="Book Antiqua" pitchFamily="18" charset="0"/>
              </a:rPr>
              <a:t>捌</a:t>
            </a:r>
            <a:r>
              <a:rPr lang="zh-TW" altLang="en-US">
                <a:solidFill>
                  <a:srgbClr val="007A77"/>
                </a:solidFill>
              </a:rPr>
              <a:t>、 </a:t>
            </a:r>
            <a:r>
              <a:rPr lang="en-US" altLang="zh-TW" sz="3400">
                <a:solidFill>
                  <a:srgbClr val="006600"/>
                </a:solidFill>
                <a:latin typeface="Book Antiqua" pitchFamily="18" charset="0"/>
              </a:rPr>
              <a:t>Q&amp;A</a:t>
            </a:r>
            <a:endParaRPr lang="zh-TW" altLang="en-US" sz="3400">
              <a:solidFill>
                <a:srgbClr val="006600"/>
              </a:solidFill>
              <a:latin typeface="Book Antiqua" pitchFamily="18" charset="0"/>
            </a:endParaRPr>
          </a:p>
        </p:txBody>
      </p:sp>
      <p:sp>
        <p:nvSpPr>
          <p:cNvPr id="1817603" name="Rectangle 3"/>
          <p:cNvSpPr>
            <a:spLocks noChangeArrowheads="1"/>
          </p:cNvSpPr>
          <p:nvPr/>
        </p:nvSpPr>
        <p:spPr bwMode="auto">
          <a:xfrm>
            <a:off x="1403350" y="260350"/>
            <a:ext cx="5308600" cy="836613"/>
          </a:xfrm>
          <a:prstGeom prst="rect">
            <a:avLst/>
          </a:prstGeom>
          <a:noFill/>
          <a:ln w="9525">
            <a:noFill/>
            <a:miter lim="800000"/>
            <a:headEnd/>
            <a:tailEnd/>
          </a:ln>
          <a:effectLst>
            <a:outerShdw dist="45791" dir="3378596" algn="ctr" rotWithShape="0">
              <a:srgbClr val="000000"/>
            </a:outerShdw>
          </a:effectLst>
        </p:spPr>
        <p:txBody>
          <a:bodyPr anchor="ctr"/>
          <a:lstStyle/>
          <a:p>
            <a:pPr algn="ctr"/>
            <a:r>
              <a:rPr lang="zh-TW" altLang="en-US" sz="4800">
                <a:solidFill>
                  <a:schemeClr val="tx2"/>
                </a:solidFill>
                <a:effectLst>
                  <a:outerShdw blurRad="38100" dist="38100" dir="2700000" algn="tl">
                    <a:srgbClr val="000000"/>
                  </a:outerShdw>
                </a:effectLst>
                <a:latin typeface="Arial" pitchFamily="34" charset="0"/>
              </a:rPr>
              <a:t>簡報大綱</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0"/>
          </p:nvPr>
        </p:nvSpPr>
        <p:spPr/>
        <p:txBody>
          <a:bodyPr/>
          <a:lstStyle/>
          <a:p>
            <a:pPr>
              <a:defRPr/>
            </a:pPr>
            <a:fld id="{96E19ED3-3D43-4701-88AE-650EA18FB2D7}" type="slidenum">
              <a:rPr lang="en-US" altLang="zh-TW"/>
              <a:pPr>
                <a:defRPr/>
              </a:pPr>
              <a:t>3</a:t>
            </a:fld>
            <a:endParaRPr lang="en-US" altLang="zh-TW"/>
          </a:p>
        </p:txBody>
      </p:sp>
      <p:sp>
        <p:nvSpPr>
          <p:cNvPr id="2164741" name="AutoShape 5"/>
          <p:cNvSpPr>
            <a:spLocks noChangeArrowheads="1"/>
          </p:cNvSpPr>
          <p:nvPr/>
        </p:nvSpPr>
        <p:spPr bwMode="auto">
          <a:xfrm>
            <a:off x="488950" y="1484313"/>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algn="dist"/>
            <a:r>
              <a:rPr lang="en-US" altLang="zh-TW" sz="3000">
                <a:solidFill>
                  <a:srgbClr val="006600"/>
                </a:solidFill>
              </a:rPr>
              <a:t>《</a:t>
            </a:r>
            <a:r>
              <a:rPr lang="zh-TW" altLang="en-US" sz="3000">
                <a:solidFill>
                  <a:srgbClr val="006600"/>
                </a:solidFill>
              </a:rPr>
              <a:t>紐約時報</a:t>
            </a:r>
            <a:r>
              <a:rPr lang="en-US" altLang="zh-TW" sz="3000">
                <a:solidFill>
                  <a:srgbClr val="006600"/>
                </a:solidFill>
              </a:rPr>
              <a:t>》</a:t>
            </a:r>
            <a:r>
              <a:rPr lang="zh-TW" altLang="en-US" sz="3000">
                <a:solidFill>
                  <a:srgbClr val="006600"/>
                </a:solidFill>
              </a:rPr>
              <a:t>發表美國上市公司</a:t>
            </a:r>
            <a:r>
              <a:rPr lang="en-US" altLang="zh-TW" sz="3000">
                <a:solidFill>
                  <a:srgbClr val="006600"/>
                </a:solidFill>
              </a:rPr>
              <a:t>CEO</a:t>
            </a:r>
            <a:r>
              <a:rPr lang="zh-TW" altLang="en-US" sz="3000">
                <a:solidFill>
                  <a:srgbClr val="006600"/>
                </a:solidFill>
              </a:rPr>
              <a:t>的</a:t>
            </a:r>
            <a:r>
              <a:rPr lang="en-US" altLang="zh-TW" sz="3000">
                <a:solidFill>
                  <a:srgbClr val="006600"/>
                </a:solidFill>
              </a:rPr>
              <a:t>2011</a:t>
            </a:r>
            <a:r>
              <a:rPr lang="zh-TW" altLang="en-US" sz="3000">
                <a:solidFill>
                  <a:srgbClr val="006600"/>
                </a:solidFill>
              </a:rPr>
              <a:t>年報酬前</a:t>
            </a:r>
            <a:r>
              <a:rPr lang="en-US" altLang="zh-TW" sz="3000">
                <a:solidFill>
                  <a:srgbClr val="006600"/>
                </a:solidFill>
              </a:rPr>
              <a:t>200</a:t>
            </a:r>
            <a:r>
              <a:rPr lang="zh-TW" altLang="en-US" sz="3000">
                <a:solidFill>
                  <a:srgbClr val="006600"/>
                </a:solidFill>
              </a:rPr>
              <a:t>名排次表，其中蘋果公司</a:t>
            </a:r>
            <a:r>
              <a:rPr lang="en-US" altLang="zh-TW" sz="3000">
                <a:solidFill>
                  <a:srgbClr val="006600"/>
                </a:solidFill>
              </a:rPr>
              <a:t>CEO</a:t>
            </a:r>
            <a:r>
              <a:rPr lang="zh-TW" altLang="en-US" sz="3000">
                <a:solidFill>
                  <a:srgbClr val="006600"/>
                </a:solidFill>
              </a:rPr>
              <a:t>蒂姆</a:t>
            </a:r>
            <a:r>
              <a:rPr lang="en-US" altLang="zh-TW" sz="3000">
                <a:solidFill>
                  <a:srgbClr val="006600"/>
                </a:solidFill>
              </a:rPr>
              <a:t>·</a:t>
            </a:r>
            <a:r>
              <a:rPr lang="zh-TW" altLang="en-US" sz="3000">
                <a:solidFill>
                  <a:srgbClr val="006600"/>
                </a:solidFill>
              </a:rPr>
              <a:t>庫克（</a:t>
            </a:r>
            <a:r>
              <a:rPr lang="en-US" altLang="zh-TW" sz="3000">
                <a:solidFill>
                  <a:srgbClr val="006600"/>
                </a:solidFill>
              </a:rPr>
              <a:t>Timothy D. Cook</a:t>
            </a:r>
            <a:r>
              <a:rPr lang="zh-TW" altLang="en-US" sz="3000">
                <a:solidFill>
                  <a:srgbClr val="006600"/>
                </a:solidFill>
              </a:rPr>
              <a:t>）以</a:t>
            </a:r>
            <a:r>
              <a:rPr lang="en-US" altLang="zh-TW" sz="3000">
                <a:solidFill>
                  <a:srgbClr val="006600"/>
                </a:solidFill>
              </a:rPr>
              <a:t>3.78</a:t>
            </a:r>
            <a:r>
              <a:rPr lang="zh-TW" altLang="en-US" sz="3000">
                <a:solidFill>
                  <a:srgbClr val="006600"/>
                </a:solidFill>
              </a:rPr>
              <a:t>億美元位列榜首。這次排名是由企業高管薪酬數據研究公司</a:t>
            </a:r>
            <a:r>
              <a:rPr lang="en-US" altLang="zh-TW" sz="3000">
                <a:solidFill>
                  <a:srgbClr val="006600"/>
                </a:solidFill>
              </a:rPr>
              <a:t>Equilar</a:t>
            </a:r>
            <a:r>
              <a:rPr lang="zh-TW" altLang="en-US" sz="3000">
                <a:solidFill>
                  <a:srgbClr val="006600"/>
                </a:solidFill>
              </a:rPr>
              <a:t>編制，所述報酬包括薪水、現金嘉獎、福利和其它情勢現金和股票和股票期權。去年，美國經濟整體處於不景氣當中，但從這</a:t>
            </a:r>
            <a:r>
              <a:rPr lang="en-US" altLang="zh-TW" sz="3000">
                <a:solidFill>
                  <a:srgbClr val="006600"/>
                </a:solidFill>
              </a:rPr>
              <a:t>200</a:t>
            </a:r>
            <a:r>
              <a:rPr lang="zh-TW" altLang="en-US" sz="3000">
                <a:solidFill>
                  <a:srgbClr val="006600"/>
                </a:solidFill>
              </a:rPr>
              <a:t>名</a:t>
            </a:r>
            <a:r>
              <a:rPr lang="en-US" altLang="zh-TW" sz="3000">
                <a:solidFill>
                  <a:srgbClr val="006600"/>
                </a:solidFill>
              </a:rPr>
              <a:t>CEO</a:t>
            </a:r>
            <a:r>
              <a:rPr lang="zh-TW" altLang="en-US" sz="3000">
                <a:solidFill>
                  <a:srgbClr val="006600"/>
                </a:solidFill>
              </a:rPr>
              <a:t>報酬排名榜看，這些</a:t>
            </a:r>
            <a:r>
              <a:rPr lang="en-US" altLang="zh-TW" sz="3000">
                <a:solidFill>
                  <a:srgbClr val="006600"/>
                </a:solidFill>
              </a:rPr>
              <a:t>CEO</a:t>
            </a:r>
            <a:r>
              <a:rPr lang="zh-TW" altLang="en-US" sz="3000">
                <a:solidFill>
                  <a:srgbClr val="006600"/>
                </a:solidFill>
              </a:rPr>
              <a:t>年平均報酬為</a:t>
            </a:r>
            <a:r>
              <a:rPr lang="en-US" altLang="zh-TW" sz="3000">
                <a:solidFill>
                  <a:srgbClr val="006600"/>
                </a:solidFill>
              </a:rPr>
              <a:t>1450</a:t>
            </a:r>
            <a:r>
              <a:rPr lang="zh-TW" altLang="en-US" sz="3000">
                <a:solidFill>
                  <a:srgbClr val="006600"/>
                </a:solidFill>
              </a:rPr>
              <a:t>萬美元，較</a:t>
            </a:r>
            <a:r>
              <a:rPr lang="en-US" altLang="zh-TW" sz="3000">
                <a:solidFill>
                  <a:srgbClr val="006600"/>
                </a:solidFill>
              </a:rPr>
              <a:t>2010</a:t>
            </a:r>
            <a:r>
              <a:rPr lang="zh-TW" altLang="en-US" sz="3000">
                <a:solidFill>
                  <a:srgbClr val="006600"/>
                </a:solidFill>
              </a:rPr>
              <a:t>年增長了</a:t>
            </a:r>
            <a:r>
              <a:rPr lang="en-US" altLang="zh-TW" sz="3000">
                <a:solidFill>
                  <a:srgbClr val="006600"/>
                </a:solidFill>
              </a:rPr>
              <a:t>5%</a:t>
            </a:r>
            <a:r>
              <a:rPr lang="zh-TW" altLang="en-US" sz="3000">
                <a:solidFill>
                  <a:srgbClr val="006600"/>
                </a:solidFill>
              </a:rPr>
              <a:t>。 </a:t>
            </a:r>
            <a:endParaRPr lang="en-US" altLang="zh-TW" sz="3000">
              <a:solidFill>
                <a:srgbClr val="006600"/>
              </a:solidFill>
            </a:endParaRPr>
          </a:p>
          <a:p>
            <a:pPr algn="dist"/>
            <a:endParaRPr lang="zh-TW" altLang="en-US" sz="3000">
              <a:solidFill>
                <a:srgbClr val="006600"/>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0"/>
          </p:nvPr>
        </p:nvSpPr>
        <p:spPr/>
        <p:txBody>
          <a:bodyPr/>
          <a:lstStyle/>
          <a:p>
            <a:pPr>
              <a:defRPr/>
            </a:pPr>
            <a:fld id="{86D6559E-11BA-4AE6-866C-42BA853F0FA9}" type="slidenum">
              <a:rPr lang="en-US" altLang="zh-TW"/>
              <a:pPr>
                <a:defRPr/>
              </a:pPr>
              <a:t>4</a:t>
            </a:fld>
            <a:endParaRPr lang="en-US" altLang="zh-TW"/>
          </a:p>
        </p:txBody>
      </p:sp>
      <p:sp>
        <p:nvSpPr>
          <p:cNvPr id="2164741" name="AutoShape 5"/>
          <p:cNvSpPr>
            <a:spLocks noChangeArrowheads="1"/>
          </p:cNvSpPr>
          <p:nvPr/>
        </p:nvSpPr>
        <p:spPr bwMode="auto">
          <a:xfrm>
            <a:off x="488950" y="1268413"/>
            <a:ext cx="9166225" cy="48974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buFont typeface="Wingdings" pitchFamily="2" charset="2"/>
              <a:buChar char="Ø"/>
            </a:pPr>
            <a:r>
              <a:rPr lang="zh-TW" altLang="en-US" sz="2600">
                <a:solidFill>
                  <a:srgbClr val="006600"/>
                </a:solidFill>
              </a:rPr>
              <a:t>蘋果</a:t>
            </a:r>
            <a:r>
              <a:rPr lang="en-US" altLang="zh-TW" sz="2600">
                <a:solidFill>
                  <a:srgbClr val="006600"/>
                </a:solidFill>
              </a:rPr>
              <a:t>CEO</a:t>
            </a:r>
            <a:r>
              <a:rPr lang="zh-TW" altLang="en-US" sz="2600">
                <a:solidFill>
                  <a:srgbClr val="006600"/>
                </a:solidFill>
              </a:rPr>
              <a:t>庫克，去年報酬為</a:t>
            </a:r>
            <a:r>
              <a:rPr lang="en-US" altLang="zh-TW" sz="2600">
                <a:solidFill>
                  <a:srgbClr val="006600"/>
                </a:solidFill>
              </a:rPr>
              <a:t>3.78</a:t>
            </a:r>
            <a:r>
              <a:rPr lang="zh-TW" altLang="en-US" sz="2600">
                <a:solidFill>
                  <a:srgbClr val="006600"/>
                </a:solidFill>
              </a:rPr>
              <a:t>億美元</a:t>
            </a:r>
          </a:p>
          <a:p>
            <a:pPr marL="266700" indent="-266700">
              <a:buFont typeface="Wingdings" pitchFamily="2" charset="2"/>
              <a:buChar char="Ø"/>
            </a:pPr>
            <a:r>
              <a:rPr lang="zh-TW" altLang="en-US" sz="2600">
                <a:solidFill>
                  <a:srgbClr val="006600"/>
                </a:solidFill>
              </a:rPr>
              <a:t>美國西蒙地產團體（</a:t>
            </a:r>
            <a:r>
              <a:rPr lang="en-US" altLang="zh-TW" sz="2600">
                <a:solidFill>
                  <a:srgbClr val="006600"/>
                </a:solidFill>
              </a:rPr>
              <a:t>Simon Property Group</a:t>
            </a:r>
            <a:r>
              <a:rPr lang="zh-TW" altLang="en-US" sz="2600">
                <a:solidFill>
                  <a:srgbClr val="006600"/>
                </a:solidFill>
              </a:rPr>
              <a:t>）</a:t>
            </a:r>
            <a:r>
              <a:rPr lang="en-US" altLang="zh-TW" sz="2600">
                <a:solidFill>
                  <a:srgbClr val="006600"/>
                </a:solidFill>
              </a:rPr>
              <a:t>CEO</a:t>
            </a:r>
            <a:r>
              <a:rPr lang="zh-TW" altLang="en-US" sz="2600">
                <a:solidFill>
                  <a:srgbClr val="006600"/>
                </a:solidFill>
              </a:rPr>
              <a:t>，去年報酬為</a:t>
            </a:r>
            <a:r>
              <a:rPr lang="en-US" altLang="zh-TW" sz="2600">
                <a:solidFill>
                  <a:srgbClr val="006600"/>
                </a:solidFill>
              </a:rPr>
              <a:t>1.372</a:t>
            </a:r>
            <a:r>
              <a:rPr lang="zh-TW" altLang="en-US" sz="2600">
                <a:solidFill>
                  <a:srgbClr val="006600"/>
                </a:solidFill>
              </a:rPr>
              <a:t>億美元，較</a:t>
            </a:r>
            <a:r>
              <a:rPr lang="en-US" altLang="zh-TW" sz="2600">
                <a:solidFill>
                  <a:srgbClr val="006600"/>
                </a:solidFill>
              </a:rPr>
              <a:t>2010</a:t>
            </a:r>
            <a:r>
              <a:rPr lang="zh-TW" altLang="en-US" sz="2600">
                <a:solidFill>
                  <a:srgbClr val="006600"/>
                </a:solidFill>
              </a:rPr>
              <a:t>年的報酬</a:t>
            </a:r>
            <a:r>
              <a:rPr lang="en-US" altLang="zh-TW" sz="2600">
                <a:solidFill>
                  <a:srgbClr val="006600"/>
                </a:solidFill>
              </a:rPr>
              <a:t>2460</a:t>
            </a:r>
            <a:r>
              <a:rPr lang="zh-TW" altLang="en-US" sz="2600">
                <a:solidFill>
                  <a:srgbClr val="006600"/>
                </a:solidFill>
              </a:rPr>
              <a:t>萬美元增長</a:t>
            </a:r>
            <a:r>
              <a:rPr lang="en-US" altLang="zh-TW" sz="2600">
                <a:solidFill>
                  <a:srgbClr val="006600"/>
                </a:solidFill>
              </a:rPr>
              <a:t>459% </a:t>
            </a:r>
            <a:r>
              <a:rPr lang="zh-TW" altLang="en-US" sz="2600">
                <a:solidFill>
                  <a:srgbClr val="006600"/>
                </a:solidFill>
              </a:rPr>
              <a:t>。</a:t>
            </a:r>
            <a:endParaRPr lang="en-US" altLang="zh-TW" sz="2600">
              <a:solidFill>
                <a:srgbClr val="006600"/>
              </a:solidFill>
            </a:endParaRPr>
          </a:p>
          <a:p>
            <a:pPr marL="266700" indent="-266700">
              <a:buFont typeface="Wingdings" pitchFamily="2" charset="2"/>
              <a:buChar char="Ø"/>
            </a:pPr>
            <a:r>
              <a:rPr lang="zh-TW" altLang="en-US" sz="2600">
                <a:solidFill>
                  <a:srgbClr val="006600"/>
                </a:solidFill>
              </a:rPr>
              <a:t>甲骨文</a:t>
            </a:r>
            <a:r>
              <a:rPr lang="en-US" altLang="zh-TW" sz="2600">
                <a:solidFill>
                  <a:srgbClr val="006600"/>
                </a:solidFill>
              </a:rPr>
              <a:t>CEO</a:t>
            </a:r>
            <a:r>
              <a:rPr lang="zh-TW" altLang="en-US" sz="2600">
                <a:solidFill>
                  <a:srgbClr val="006600"/>
                </a:solidFill>
              </a:rPr>
              <a:t>拉裡</a:t>
            </a:r>
            <a:r>
              <a:rPr lang="en-US" altLang="zh-TW" sz="2600">
                <a:solidFill>
                  <a:srgbClr val="006600"/>
                </a:solidFill>
              </a:rPr>
              <a:t>·</a:t>
            </a:r>
            <a:r>
              <a:rPr lang="zh-TW" altLang="en-US" sz="2600">
                <a:solidFill>
                  <a:srgbClr val="006600"/>
                </a:solidFill>
              </a:rPr>
              <a:t>埃裡森（</a:t>
            </a:r>
            <a:r>
              <a:rPr lang="en-US" altLang="zh-TW" sz="2600">
                <a:solidFill>
                  <a:srgbClr val="006600"/>
                </a:solidFill>
              </a:rPr>
              <a:t>Lawrence J. Ellison</a:t>
            </a:r>
            <a:r>
              <a:rPr lang="zh-TW" altLang="en-US" sz="2600">
                <a:solidFill>
                  <a:srgbClr val="006600"/>
                </a:solidFill>
              </a:rPr>
              <a:t>），去年報酬為</a:t>
            </a:r>
            <a:r>
              <a:rPr lang="en-US" altLang="zh-TW" sz="2600">
                <a:solidFill>
                  <a:srgbClr val="006600"/>
                </a:solidFill>
              </a:rPr>
              <a:t>7760</a:t>
            </a:r>
            <a:r>
              <a:rPr lang="zh-TW" altLang="en-US" sz="2600">
                <a:solidFill>
                  <a:srgbClr val="006600"/>
                </a:solidFill>
              </a:rPr>
              <a:t>萬美元，較</a:t>
            </a:r>
            <a:r>
              <a:rPr lang="en-US" altLang="zh-TW" sz="2600">
                <a:solidFill>
                  <a:srgbClr val="006600"/>
                </a:solidFill>
              </a:rPr>
              <a:t>2010</a:t>
            </a:r>
            <a:r>
              <a:rPr lang="zh-TW" altLang="en-US" sz="2600">
                <a:solidFill>
                  <a:srgbClr val="006600"/>
                </a:solidFill>
              </a:rPr>
              <a:t>年的報酬</a:t>
            </a:r>
            <a:r>
              <a:rPr lang="en-US" altLang="zh-TW" sz="2600">
                <a:solidFill>
                  <a:srgbClr val="006600"/>
                </a:solidFill>
              </a:rPr>
              <a:t>7010</a:t>
            </a:r>
            <a:r>
              <a:rPr lang="zh-TW" altLang="en-US" sz="2600">
                <a:solidFill>
                  <a:srgbClr val="006600"/>
                </a:solidFill>
              </a:rPr>
              <a:t>萬美元增長</a:t>
            </a:r>
            <a:r>
              <a:rPr lang="en-US" altLang="zh-TW" sz="2600">
                <a:solidFill>
                  <a:srgbClr val="006600"/>
                </a:solidFill>
              </a:rPr>
              <a:t>11% </a:t>
            </a:r>
            <a:r>
              <a:rPr lang="zh-TW" altLang="en-US" sz="2600">
                <a:solidFill>
                  <a:srgbClr val="006600"/>
                </a:solidFill>
              </a:rPr>
              <a:t>。</a:t>
            </a:r>
          </a:p>
          <a:p>
            <a:pPr marL="266700" indent="-266700">
              <a:buFont typeface="Wingdings" pitchFamily="2" charset="2"/>
              <a:buChar char="Ø"/>
            </a:pPr>
            <a:r>
              <a:rPr lang="zh-TW" altLang="en-US" sz="2600">
                <a:solidFill>
                  <a:srgbClr val="006600"/>
                </a:solidFill>
              </a:rPr>
              <a:t>美國廣播電視網哥倫比亞廣播公司（</a:t>
            </a:r>
            <a:r>
              <a:rPr lang="en-US" altLang="zh-TW" sz="2600">
                <a:solidFill>
                  <a:srgbClr val="006600"/>
                </a:solidFill>
              </a:rPr>
              <a:t>CBS</a:t>
            </a:r>
            <a:r>
              <a:rPr lang="zh-TW" altLang="en-US" sz="2600">
                <a:solidFill>
                  <a:srgbClr val="006600"/>
                </a:solidFill>
              </a:rPr>
              <a:t>）</a:t>
            </a:r>
            <a:r>
              <a:rPr lang="en-US" altLang="zh-TW" sz="2600">
                <a:solidFill>
                  <a:srgbClr val="006600"/>
                </a:solidFill>
              </a:rPr>
              <a:t>CEO</a:t>
            </a:r>
            <a:r>
              <a:rPr lang="zh-TW" altLang="en-US" sz="2600">
                <a:solidFill>
                  <a:srgbClr val="006600"/>
                </a:solidFill>
              </a:rPr>
              <a:t>萊斯利</a:t>
            </a:r>
            <a:r>
              <a:rPr lang="en-US" altLang="zh-TW" sz="2600">
                <a:solidFill>
                  <a:srgbClr val="006600"/>
                </a:solidFill>
              </a:rPr>
              <a:t>·</a:t>
            </a:r>
            <a:r>
              <a:rPr lang="zh-TW" altLang="en-US" sz="2600">
                <a:solidFill>
                  <a:srgbClr val="006600"/>
                </a:solidFill>
              </a:rPr>
              <a:t>穆恩福斯（</a:t>
            </a:r>
            <a:r>
              <a:rPr lang="en-US" altLang="zh-TW" sz="2600">
                <a:solidFill>
                  <a:srgbClr val="006600"/>
                </a:solidFill>
              </a:rPr>
              <a:t>Leslie Moonves</a:t>
            </a:r>
            <a:r>
              <a:rPr lang="zh-TW" altLang="en-US" sz="2600">
                <a:solidFill>
                  <a:srgbClr val="006600"/>
                </a:solidFill>
              </a:rPr>
              <a:t>），去年報酬為</a:t>
            </a:r>
            <a:r>
              <a:rPr lang="en-US" altLang="zh-TW" sz="2600">
                <a:solidFill>
                  <a:srgbClr val="006600"/>
                </a:solidFill>
              </a:rPr>
              <a:t>6840</a:t>
            </a:r>
            <a:r>
              <a:rPr lang="zh-TW" altLang="en-US" sz="2600">
                <a:solidFill>
                  <a:srgbClr val="006600"/>
                </a:solidFill>
              </a:rPr>
              <a:t>萬美元，較</a:t>
            </a:r>
            <a:r>
              <a:rPr lang="en-US" altLang="zh-TW" sz="2600">
                <a:solidFill>
                  <a:srgbClr val="006600"/>
                </a:solidFill>
              </a:rPr>
              <a:t>2010</a:t>
            </a:r>
            <a:r>
              <a:rPr lang="zh-TW" altLang="en-US" sz="2600">
                <a:solidFill>
                  <a:srgbClr val="006600"/>
                </a:solidFill>
              </a:rPr>
              <a:t>年的</a:t>
            </a:r>
            <a:r>
              <a:rPr lang="en-US" altLang="zh-TW" sz="2600">
                <a:solidFill>
                  <a:srgbClr val="006600"/>
                </a:solidFill>
              </a:rPr>
              <a:t>5690</a:t>
            </a:r>
            <a:r>
              <a:rPr lang="zh-TW" altLang="en-US" sz="2600">
                <a:solidFill>
                  <a:srgbClr val="006600"/>
                </a:solidFill>
              </a:rPr>
              <a:t>萬美元報酬增長</a:t>
            </a:r>
            <a:r>
              <a:rPr lang="en-US" altLang="zh-TW" sz="2600">
                <a:solidFill>
                  <a:srgbClr val="006600"/>
                </a:solidFill>
              </a:rPr>
              <a:t>20%</a:t>
            </a:r>
            <a:r>
              <a:rPr lang="zh-TW" altLang="en-US" sz="2600">
                <a:solidFill>
                  <a:srgbClr val="006600"/>
                </a:solidFill>
              </a:rPr>
              <a:t>。 </a:t>
            </a:r>
            <a:endParaRPr lang="en-US" altLang="zh-TW" sz="2600">
              <a:solidFill>
                <a:srgbClr val="006600"/>
              </a:solidFill>
            </a:endParaRPr>
          </a:p>
          <a:p>
            <a:pPr marL="266700" indent="-266700">
              <a:buFont typeface="Wingdings" pitchFamily="2" charset="2"/>
              <a:buChar char="Ø"/>
            </a:pPr>
            <a:r>
              <a:rPr lang="zh-TW" altLang="en-US" sz="2600">
                <a:solidFill>
                  <a:srgbClr val="006600"/>
                </a:solidFill>
              </a:rPr>
              <a:t>美國百貨巨頭</a:t>
            </a:r>
            <a:r>
              <a:rPr lang="en-US" altLang="zh-TW" sz="2600">
                <a:solidFill>
                  <a:srgbClr val="006600"/>
                </a:solidFill>
              </a:rPr>
              <a:t>JC Penney</a:t>
            </a:r>
            <a:r>
              <a:rPr lang="zh-TW" altLang="en-US" sz="2600">
                <a:solidFill>
                  <a:srgbClr val="006600"/>
                </a:solidFill>
              </a:rPr>
              <a:t>公司</a:t>
            </a:r>
            <a:r>
              <a:rPr lang="en-US" altLang="zh-TW" sz="2600">
                <a:solidFill>
                  <a:srgbClr val="006600"/>
                </a:solidFill>
              </a:rPr>
              <a:t>CEO</a:t>
            </a:r>
            <a:r>
              <a:rPr lang="zh-TW" altLang="en-US" sz="2600">
                <a:solidFill>
                  <a:srgbClr val="006600"/>
                </a:solidFill>
              </a:rPr>
              <a:t>羅恩</a:t>
            </a:r>
            <a:r>
              <a:rPr lang="en-US" altLang="zh-TW" sz="2600">
                <a:solidFill>
                  <a:srgbClr val="006600"/>
                </a:solidFill>
              </a:rPr>
              <a:t>·</a:t>
            </a:r>
            <a:r>
              <a:rPr lang="zh-TW" altLang="en-US" sz="2600">
                <a:solidFill>
                  <a:srgbClr val="006600"/>
                </a:solidFill>
              </a:rPr>
              <a:t>約翰遜（</a:t>
            </a:r>
            <a:r>
              <a:rPr lang="en-US" altLang="zh-TW" sz="2600">
                <a:solidFill>
                  <a:srgbClr val="006600"/>
                </a:solidFill>
              </a:rPr>
              <a:t>Ron Johnson</a:t>
            </a:r>
            <a:r>
              <a:rPr lang="zh-TW" altLang="en-US" sz="2600">
                <a:solidFill>
                  <a:srgbClr val="006600"/>
                </a:solidFill>
              </a:rPr>
              <a:t>）</a:t>
            </a:r>
            <a:r>
              <a:rPr lang="en-US" altLang="zh-TW" sz="2600">
                <a:solidFill>
                  <a:srgbClr val="006600"/>
                </a:solidFill>
              </a:rPr>
              <a:t>CEO</a:t>
            </a:r>
            <a:r>
              <a:rPr lang="zh-TW" altLang="en-US" sz="2600">
                <a:solidFill>
                  <a:srgbClr val="006600"/>
                </a:solidFill>
              </a:rPr>
              <a:t>去年報酬為</a:t>
            </a:r>
            <a:r>
              <a:rPr lang="en-US" altLang="zh-TW" sz="2600">
                <a:solidFill>
                  <a:srgbClr val="006600"/>
                </a:solidFill>
              </a:rPr>
              <a:t>5330</a:t>
            </a:r>
            <a:r>
              <a:rPr lang="zh-TW" altLang="en-US" sz="2600">
                <a:solidFill>
                  <a:srgbClr val="006600"/>
                </a:solidFill>
              </a:rPr>
              <a:t>萬美元。</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0"/>
          </p:nvPr>
        </p:nvSpPr>
        <p:spPr/>
        <p:txBody>
          <a:bodyPr/>
          <a:lstStyle/>
          <a:p>
            <a:pPr>
              <a:defRPr/>
            </a:pPr>
            <a:fld id="{4B95EB44-F07D-4591-87BC-F37E01D59327}" type="slidenum">
              <a:rPr lang="en-US" altLang="zh-TW"/>
              <a:pPr>
                <a:defRPr/>
              </a:pPr>
              <a:t>5</a:t>
            </a:fld>
            <a:endParaRPr lang="en-US" altLang="zh-TW"/>
          </a:p>
        </p:txBody>
      </p:sp>
      <p:sp>
        <p:nvSpPr>
          <p:cNvPr id="2164741" name="AutoShape 5"/>
          <p:cNvSpPr>
            <a:spLocks noChangeArrowheads="1"/>
          </p:cNvSpPr>
          <p:nvPr/>
        </p:nvSpPr>
        <p:spPr bwMode="auto">
          <a:xfrm>
            <a:off x="488950" y="1268413"/>
            <a:ext cx="9166225" cy="48974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buFont typeface="Wingdings" pitchFamily="2" charset="2"/>
              <a:buChar char="Ø"/>
            </a:pPr>
            <a:r>
              <a:rPr lang="zh-TW" altLang="en-US" sz="2100">
                <a:solidFill>
                  <a:srgbClr val="006600"/>
                </a:solidFill>
              </a:rPr>
              <a:t>探索通訊公司（</a:t>
            </a:r>
            <a:r>
              <a:rPr lang="en-US" altLang="zh-TW" sz="2100">
                <a:solidFill>
                  <a:srgbClr val="006600"/>
                </a:solidFill>
              </a:rPr>
              <a:t>Discovery Communications</a:t>
            </a:r>
            <a:r>
              <a:rPr lang="zh-TW" altLang="en-US" sz="2100">
                <a:solidFill>
                  <a:srgbClr val="006600"/>
                </a:solidFill>
              </a:rPr>
              <a:t>）</a:t>
            </a:r>
            <a:r>
              <a:rPr lang="en-US" altLang="zh-TW" sz="2100">
                <a:solidFill>
                  <a:srgbClr val="006600"/>
                </a:solidFill>
              </a:rPr>
              <a:t>CEO</a:t>
            </a:r>
            <a:r>
              <a:rPr lang="zh-TW" altLang="en-US" sz="2100">
                <a:solidFill>
                  <a:srgbClr val="006600"/>
                </a:solidFill>
              </a:rPr>
              <a:t>大衛</a:t>
            </a:r>
            <a:r>
              <a:rPr lang="en-US" altLang="zh-TW" sz="2100">
                <a:solidFill>
                  <a:srgbClr val="006600"/>
                </a:solidFill>
              </a:rPr>
              <a:t>·</a:t>
            </a:r>
            <a:r>
              <a:rPr lang="zh-TW" altLang="en-US" sz="2100">
                <a:solidFill>
                  <a:srgbClr val="006600"/>
                </a:solidFill>
              </a:rPr>
              <a:t>紮拉夫（</a:t>
            </a:r>
            <a:r>
              <a:rPr lang="en-US" altLang="zh-TW" sz="2100">
                <a:solidFill>
                  <a:srgbClr val="006600"/>
                </a:solidFill>
              </a:rPr>
              <a:t>David M. Zaslav</a:t>
            </a:r>
            <a:r>
              <a:rPr lang="zh-TW" altLang="en-US" sz="2100">
                <a:solidFill>
                  <a:srgbClr val="006600"/>
                </a:solidFill>
              </a:rPr>
              <a:t>）去年報酬為</a:t>
            </a:r>
            <a:r>
              <a:rPr lang="en-US" altLang="zh-TW" sz="2100">
                <a:solidFill>
                  <a:srgbClr val="006600"/>
                </a:solidFill>
              </a:rPr>
              <a:t>5240</a:t>
            </a:r>
            <a:r>
              <a:rPr lang="zh-TW" altLang="en-US" sz="2100">
                <a:solidFill>
                  <a:srgbClr val="006600"/>
                </a:solidFill>
              </a:rPr>
              <a:t>萬美元，較</a:t>
            </a:r>
            <a:r>
              <a:rPr lang="en-US" altLang="zh-TW" sz="2100">
                <a:solidFill>
                  <a:srgbClr val="006600"/>
                </a:solidFill>
              </a:rPr>
              <a:t>2010</a:t>
            </a:r>
            <a:r>
              <a:rPr lang="zh-TW" altLang="en-US" sz="2100">
                <a:solidFill>
                  <a:srgbClr val="006600"/>
                </a:solidFill>
              </a:rPr>
              <a:t>年報酬</a:t>
            </a:r>
            <a:r>
              <a:rPr lang="en-US" altLang="zh-TW" sz="2100">
                <a:solidFill>
                  <a:srgbClr val="006600"/>
                </a:solidFill>
              </a:rPr>
              <a:t>4260</a:t>
            </a:r>
            <a:r>
              <a:rPr lang="zh-TW" altLang="en-US" sz="2100">
                <a:solidFill>
                  <a:srgbClr val="006600"/>
                </a:solidFill>
              </a:rPr>
              <a:t>萬美元增長</a:t>
            </a:r>
            <a:r>
              <a:rPr lang="en-US" altLang="zh-TW" sz="2100">
                <a:solidFill>
                  <a:srgbClr val="006600"/>
                </a:solidFill>
              </a:rPr>
              <a:t>23% </a:t>
            </a:r>
            <a:r>
              <a:rPr lang="zh-TW" altLang="en-US" sz="2100">
                <a:solidFill>
                  <a:srgbClr val="006600"/>
                </a:solidFill>
              </a:rPr>
              <a:t>。</a:t>
            </a:r>
          </a:p>
          <a:p>
            <a:pPr marL="266700" indent="-266700">
              <a:buFont typeface="Wingdings" pitchFamily="2" charset="2"/>
              <a:buChar char="Ø"/>
            </a:pPr>
            <a:r>
              <a:rPr lang="zh-TW" altLang="en-US" sz="2100">
                <a:solidFill>
                  <a:srgbClr val="006600"/>
                </a:solidFill>
              </a:rPr>
              <a:t>摩托羅拉行動（</a:t>
            </a:r>
            <a:r>
              <a:rPr lang="en-US" altLang="zh-TW" sz="2100">
                <a:solidFill>
                  <a:srgbClr val="006600"/>
                </a:solidFill>
              </a:rPr>
              <a:t>Motorola Mobility</a:t>
            </a:r>
            <a:r>
              <a:rPr lang="zh-TW" altLang="en-US" sz="2100">
                <a:solidFill>
                  <a:srgbClr val="006600"/>
                </a:solidFill>
              </a:rPr>
              <a:t>）</a:t>
            </a:r>
            <a:r>
              <a:rPr lang="en-US" altLang="zh-TW" sz="2100">
                <a:solidFill>
                  <a:srgbClr val="006600"/>
                </a:solidFill>
              </a:rPr>
              <a:t>CEO</a:t>
            </a:r>
            <a:r>
              <a:rPr lang="zh-TW" altLang="en-US" sz="2100">
                <a:solidFill>
                  <a:srgbClr val="006600"/>
                </a:solidFill>
              </a:rPr>
              <a:t>桑傑</a:t>
            </a:r>
            <a:r>
              <a:rPr lang="en-US" altLang="zh-TW" sz="2100">
                <a:solidFill>
                  <a:srgbClr val="006600"/>
                </a:solidFill>
              </a:rPr>
              <a:t>·</a:t>
            </a:r>
            <a:r>
              <a:rPr lang="zh-TW" altLang="en-US" sz="2100">
                <a:solidFill>
                  <a:srgbClr val="006600"/>
                </a:solidFill>
              </a:rPr>
              <a:t>傑哈（</a:t>
            </a:r>
            <a:r>
              <a:rPr lang="en-US" altLang="zh-TW" sz="2100">
                <a:solidFill>
                  <a:srgbClr val="006600"/>
                </a:solidFill>
              </a:rPr>
              <a:t>Sanjay K. Jha</a:t>
            </a:r>
            <a:r>
              <a:rPr lang="zh-TW" altLang="en-US" sz="2100">
                <a:solidFill>
                  <a:srgbClr val="006600"/>
                </a:solidFill>
              </a:rPr>
              <a:t>）去年報酬為</a:t>
            </a:r>
            <a:r>
              <a:rPr lang="en-US" altLang="zh-TW" sz="2100">
                <a:solidFill>
                  <a:srgbClr val="006600"/>
                </a:solidFill>
              </a:rPr>
              <a:t>4720</a:t>
            </a:r>
            <a:r>
              <a:rPr lang="zh-TW" altLang="en-US" sz="2100">
                <a:solidFill>
                  <a:srgbClr val="006600"/>
                </a:solidFill>
              </a:rPr>
              <a:t>萬美元，較</a:t>
            </a:r>
            <a:r>
              <a:rPr lang="en-US" altLang="zh-TW" sz="2100">
                <a:solidFill>
                  <a:srgbClr val="006600"/>
                </a:solidFill>
              </a:rPr>
              <a:t>2010</a:t>
            </a:r>
            <a:r>
              <a:rPr lang="zh-TW" altLang="en-US" sz="2100">
                <a:solidFill>
                  <a:srgbClr val="006600"/>
                </a:solidFill>
              </a:rPr>
              <a:t>年的報酬</a:t>
            </a:r>
            <a:r>
              <a:rPr lang="en-US" altLang="zh-TW" sz="2100">
                <a:solidFill>
                  <a:srgbClr val="006600"/>
                </a:solidFill>
              </a:rPr>
              <a:t>1300</a:t>
            </a:r>
            <a:r>
              <a:rPr lang="zh-TW" altLang="en-US" sz="2100">
                <a:solidFill>
                  <a:srgbClr val="006600"/>
                </a:solidFill>
              </a:rPr>
              <a:t>萬美元比增長</a:t>
            </a:r>
            <a:r>
              <a:rPr lang="en-US" altLang="zh-TW" sz="2100">
                <a:solidFill>
                  <a:srgbClr val="006600"/>
                </a:solidFill>
              </a:rPr>
              <a:t>262% </a:t>
            </a:r>
            <a:r>
              <a:rPr lang="zh-TW" altLang="en-US" sz="2100">
                <a:solidFill>
                  <a:srgbClr val="006600"/>
                </a:solidFill>
              </a:rPr>
              <a:t>。</a:t>
            </a:r>
            <a:endParaRPr lang="en-US" altLang="zh-TW" sz="2100">
              <a:solidFill>
                <a:srgbClr val="006600"/>
              </a:solidFill>
            </a:endParaRPr>
          </a:p>
          <a:p>
            <a:pPr marL="266700" indent="-266700">
              <a:buFont typeface="Wingdings" pitchFamily="2" charset="2"/>
              <a:buChar char="Ø"/>
            </a:pPr>
            <a:r>
              <a:rPr lang="zh-TW" altLang="en-US" sz="2100">
                <a:solidFill>
                  <a:srgbClr val="006600"/>
                </a:solidFill>
              </a:rPr>
              <a:t>原創衣飾及生活時尚品牌</a:t>
            </a:r>
            <a:r>
              <a:rPr lang="en-US" altLang="zh-TW" sz="2100">
                <a:solidFill>
                  <a:srgbClr val="006600"/>
                </a:solidFill>
              </a:rPr>
              <a:t>Abercrombie &amp; Fitch</a:t>
            </a:r>
            <a:r>
              <a:rPr lang="zh-TW" altLang="en-US" sz="2100">
                <a:solidFill>
                  <a:srgbClr val="006600"/>
                </a:solidFill>
              </a:rPr>
              <a:t>公司</a:t>
            </a:r>
            <a:r>
              <a:rPr lang="en-US" altLang="zh-TW" sz="2100">
                <a:solidFill>
                  <a:srgbClr val="006600"/>
                </a:solidFill>
              </a:rPr>
              <a:t>CEO</a:t>
            </a:r>
            <a:r>
              <a:rPr lang="zh-TW" altLang="en-US" sz="2100">
                <a:solidFill>
                  <a:srgbClr val="006600"/>
                </a:solidFill>
              </a:rPr>
              <a:t>邁克爾</a:t>
            </a:r>
            <a:r>
              <a:rPr lang="en-US" altLang="zh-TW" sz="2100">
                <a:solidFill>
                  <a:srgbClr val="006600"/>
                </a:solidFill>
              </a:rPr>
              <a:t>·</a:t>
            </a:r>
            <a:r>
              <a:rPr lang="zh-TW" altLang="en-US" sz="2100">
                <a:solidFill>
                  <a:srgbClr val="006600"/>
                </a:solidFill>
              </a:rPr>
              <a:t>傑弗裡斯（</a:t>
            </a:r>
            <a:r>
              <a:rPr lang="en-US" altLang="zh-TW" sz="2100">
                <a:solidFill>
                  <a:srgbClr val="006600"/>
                </a:solidFill>
              </a:rPr>
              <a:t>Michael S. Jeffries</a:t>
            </a:r>
            <a:r>
              <a:rPr lang="zh-TW" altLang="en-US" sz="2100">
                <a:solidFill>
                  <a:srgbClr val="006600"/>
                </a:solidFill>
              </a:rPr>
              <a:t>）去年報酬為</a:t>
            </a:r>
            <a:r>
              <a:rPr lang="en-US" altLang="zh-TW" sz="2100">
                <a:solidFill>
                  <a:srgbClr val="006600"/>
                </a:solidFill>
              </a:rPr>
              <a:t>4660</a:t>
            </a:r>
            <a:r>
              <a:rPr lang="zh-TW" altLang="en-US" sz="2100">
                <a:solidFill>
                  <a:srgbClr val="006600"/>
                </a:solidFill>
              </a:rPr>
              <a:t>萬美元，較</a:t>
            </a:r>
            <a:r>
              <a:rPr lang="en-US" altLang="zh-TW" sz="2100">
                <a:solidFill>
                  <a:srgbClr val="006600"/>
                </a:solidFill>
              </a:rPr>
              <a:t>2010</a:t>
            </a:r>
            <a:r>
              <a:rPr lang="zh-TW" altLang="en-US" sz="2100">
                <a:solidFill>
                  <a:srgbClr val="006600"/>
                </a:solidFill>
              </a:rPr>
              <a:t>年的報酬</a:t>
            </a:r>
            <a:r>
              <a:rPr lang="en-US" altLang="zh-TW" sz="2100">
                <a:solidFill>
                  <a:srgbClr val="006600"/>
                </a:solidFill>
              </a:rPr>
              <a:t>2250</a:t>
            </a:r>
            <a:r>
              <a:rPr lang="zh-TW" altLang="en-US" sz="2100">
                <a:solidFill>
                  <a:srgbClr val="006600"/>
                </a:solidFill>
              </a:rPr>
              <a:t>萬美元增長</a:t>
            </a:r>
            <a:r>
              <a:rPr lang="en-US" altLang="zh-TW" sz="2100">
                <a:solidFill>
                  <a:srgbClr val="006600"/>
                </a:solidFill>
              </a:rPr>
              <a:t>107%</a:t>
            </a:r>
            <a:r>
              <a:rPr lang="zh-TW" altLang="en-US" sz="2100">
                <a:solidFill>
                  <a:srgbClr val="006600"/>
                </a:solidFill>
              </a:rPr>
              <a:t>。</a:t>
            </a:r>
            <a:endParaRPr lang="en-US" altLang="zh-TW" sz="2100">
              <a:solidFill>
                <a:srgbClr val="006600"/>
              </a:solidFill>
            </a:endParaRPr>
          </a:p>
          <a:p>
            <a:pPr marL="266700" indent="-266700">
              <a:buFont typeface="Wingdings" pitchFamily="2" charset="2"/>
              <a:buChar char="Ø"/>
            </a:pPr>
            <a:r>
              <a:rPr lang="zh-TW" altLang="en-US" sz="2100">
                <a:solidFill>
                  <a:srgbClr val="006600"/>
                </a:solidFill>
              </a:rPr>
              <a:t>美國媒體公司維亞康姆團體</a:t>
            </a:r>
            <a:r>
              <a:rPr lang="en-US" altLang="zh-TW" sz="2100">
                <a:solidFill>
                  <a:srgbClr val="006600"/>
                </a:solidFill>
              </a:rPr>
              <a:t>(Viacom)CEO</a:t>
            </a:r>
            <a:r>
              <a:rPr lang="zh-TW" altLang="en-US" sz="2100">
                <a:solidFill>
                  <a:srgbClr val="006600"/>
                </a:solidFill>
              </a:rPr>
              <a:t>菲利普</a:t>
            </a:r>
            <a:r>
              <a:rPr lang="en-US" altLang="zh-TW" sz="2100">
                <a:solidFill>
                  <a:srgbClr val="006600"/>
                </a:solidFill>
              </a:rPr>
              <a:t>·</a:t>
            </a:r>
            <a:r>
              <a:rPr lang="zh-TW" altLang="en-US" sz="2100">
                <a:solidFill>
                  <a:srgbClr val="006600"/>
                </a:solidFill>
              </a:rPr>
              <a:t>道曼（</a:t>
            </a:r>
            <a:r>
              <a:rPr lang="en-US" altLang="zh-TW" sz="2100">
                <a:solidFill>
                  <a:srgbClr val="006600"/>
                </a:solidFill>
              </a:rPr>
              <a:t>Philippe Dauman</a:t>
            </a:r>
            <a:r>
              <a:rPr lang="zh-TW" altLang="en-US" sz="2100">
                <a:solidFill>
                  <a:srgbClr val="006600"/>
                </a:solidFill>
              </a:rPr>
              <a:t>）去年報酬為</a:t>
            </a:r>
            <a:r>
              <a:rPr lang="en-US" altLang="zh-TW" sz="2100">
                <a:solidFill>
                  <a:srgbClr val="006600"/>
                </a:solidFill>
              </a:rPr>
              <a:t>4310</a:t>
            </a:r>
            <a:r>
              <a:rPr lang="zh-TW" altLang="en-US" sz="2100">
                <a:solidFill>
                  <a:srgbClr val="006600"/>
                </a:solidFill>
              </a:rPr>
              <a:t>萬美元，較</a:t>
            </a:r>
            <a:r>
              <a:rPr lang="en-US" altLang="zh-TW" sz="2100">
                <a:solidFill>
                  <a:srgbClr val="006600"/>
                </a:solidFill>
              </a:rPr>
              <a:t>2010</a:t>
            </a:r>
            <a:r>
              <a:rPr lang="zh-TW" altLang="en-US" sz="2100">
                <a:solidFill>
                  <a:srgbClr val="006600"/>
                </a:solidFill>
              </a:rPr>
              <a:t>年的報酬</a:t>
            </a:r>
            <a:r>
              <a:rPr lang="en-US" altLang="zh-TW" sz="2100">
                <a:solidFill>
                  <a:srgbClr val="006600"/>
                </a:solidFill>
              </a:rPr>
              <a:t>8450</a:t>
            </a:r>
            <a:r>
              <a:rPr lang="zh-TW" altLang="en-US" sz="2100">
                <a:solidFill>
                  <a:srgbClr val="006600"/>
                </a:solidFill>
              </a:rPr>
              <a:t>萬美元下滑</a:t>
            </a:r>
            <a:r>
              <a:rPr lang="en-US" altLang="zh-TW" sz="2100">
                <a:solidFill>
                  <a:srgbClr val="006600"/>
                </a:solidFill>
              </a:rPr>
              <a:t>49%</a:t>
            </a:r>
            <a:r>
              <a:rPr lang="zh-TW" altLang="en-US" sz="2100">
                <a:solidFill>
                  <a:srgbClr val="006600"/>
                </a:solidFill>
              </a:rPr>
              <a:t> 。</a:t>
            </a:r>
          </a:p>
          <a:p>
            <a:pPr marL="266700" indent="-266700">
              <a:buFont typeface="Wingdings" pitchFamily="2" charset="2"/>
              <a:buChar char="Ø"/>
            </a:pPr>
            <a:r>
              <a:rPr lang="zh-TW" altLang="en-US" sz="2100">
                <a:solidFill>
                  <a:srgbClr val="006600"/>
                </a:solidFill>
              </a:rPr>
              <a:t>技術及制造業多元化跨國企業霍尼韋爾國際公司（</a:t>
            </a:r>
            <a:r>
              <a:rPr lang="en-US" altLang="zh-TW" sz="2100">
                <a:solidFill>
                  <a:srgbClr val="006600"/>
                </a:solidFill>
              </a:rPr>
              <a:t>Honeywell Int'l</a:t>
            </a:r>
            <a:r>
              <a:rPr lang="zh-TW" altLang="en-US" sz="2100">
                <a:solidFill>
                  <a:srgbClr val="006600"/>
                </a:solidFill>
              </a:rPr>
              <a:t>）</a:t>
            </a:r>
            <a:r>
              <a:rPr lang="en-US" altLang="zh-TW" sz="2100">
                <a:solidFill>
                  <a:srgbClr val="006600"/>
                </a:solidFill>
              </a:rPr>
              <a:t>CEO</a:t>
            </a:r>
            <a:r>
              <a:rPr lang="zh-TW" altLang="en-US" sz="2100">
                <a:solidFill>
                  <a:srgbClr val="006600"/>
                </a:solidFill>
              </a:rPr>
              <a:t>大衛</a:t>
            </a:r>
            <a:r>
              <a:rPr lang="en-US" altLang="zh-TW" sz="2100">
                <a:solidFill>
                  <a:srgbClr val="006600"/>
                </a:solidFill>
              </a:rPr>
              <a:t>·</a:t>
            </a:r>
            <a:r>
              <a:rPr lang="zh-TW" altLang="en-US" sz="2100">
                <a:solidFill>
                  <a:srgbClr val="006600"/>
                </a:solidFill>
              </a:rPr>
              <a:t>高德（</a:t>
            </a:r>
            <a:r>
              <a:rPr lang="en-US" altLang="zh-TW" sz="2100">
                <a:solidFill>
                  <a:srgbClr val="006600"/>
                </a:solidFill>
              </a:rPr>
              <a:t>David M. Cote</a:t>
            </a:r>
            <a:r>
              <a:rPr lang="zh-TW" altLang="en-US" sz="2100">
                <a:solidFill>
                  <a:srgbClr val="006600"/>
                </a:solidFill>
              </a:rPr>
              <a:t>）去年報酬為</a:t>
            </a:r>
            <a:r>
              <a:rPr lang="en-US" altLang="zh-TW" sz="2100">
                <a:solidFill>
                  <a:srgbClr val="006600"/>
                </a:solidFill>
              </a:rPr>
              <a:t>3530</a:t>
            </a:r>
            <a:r>
              <a:rPr lang="zh-TW" altLang="en-US" sz="2100">
                <a:solidFill>
                  <a:srgbClr val="006600"/>
                </a:solidFill>
              </a:rPr>
              <a:t>萬美元，較</a:t>
            </a:r>
            <a:r>
              <a:rPr lang="en-US" altLang="zh-TW" sz="2100">
                <a:solidFill>
                  <a:srgbClr val="006600"/>
                </a:solidFill>
              </a:rPr>
              <a:t>2010</a:t>
            </a:r>
            <a:r>
              <a:rPr lang="zh-TW" altLang="en-US" sz="2100">
                <a:solidFill>
                  <a:srgbClr val="006600"/>
                </a:solidFill>
              </a:rPr>
              <a:t>年的</a:t>
            </a:r>
            <a:r>
              <a:rPr lang="en-US" altLang="zh-TW" sz="2100">
                <a:solidFill>
                  <a:srgbClr val="006600"/>
                </a:solidFill>
              </a:rPr>
              <a:t>1480</a:t>
            </a:r>
            <a:r>
              <a:rPr lang="zh-TW" altLang="en-US" sz="2100">
                <a:solidFill>
                  <a:srgbClr val="006600"/>
                </a:solidFill>
              </a:rPr>
              <a:t>萬美元增長</a:t>
            </a:r>
            <a:r>
              <a:rPr lang="en-US" altLang="zh-TW" sz="2100">
                <a:solidFill>
                  <a:srgbClr val="006600"/>
                </a:solidFill>
              </a:rPr>
              <a:t>138%</a:t>
            </a:r>
            <a:r>
              <a:rPr lang="zh-TW" altLang="en-US" sz="2100">
                <a:solidFill>
                  <a:srgbClr val="006600"/>
                </a:solidFill>
              </a:rPr>
              <a:t>。</a:t>
            </a:r>
          </a:p>
          <a:p>
            <a:pPr marL="266700" indent="-266700">
              <a:buFont typeface="Wingdings" pitchFamily="2" charset="2"/>
              <a:buChar char="Ø"/>
            </a:pPr>
            <a:endParaRPr lang="zh-TW" altLang="en-US" sz="2200">
              <a:solidFill>
                <a:srgbClr val="006600"/>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95483800-A3F6-4C99-BA10-A37BF9452CC8}" type="slidenum">
              <a:rPr lang="en-US" altLang="zh-TW"/>
              <a:pPr>
                <a:defRPr/>
              </a:pPr>
              <a:t>6</a:t>
            </a:fld>
            <a:endParaRPr lang="en-US" altLang="zh-TW"/>
          </a:p>
        </p:txBody>
      </p:sp>
      <p:sp>
        <p:nvSpPr>
          <p:cNvPr id="1196036" name="Rectangle 4"/>
          <p:cNvSpPr>
            <a:spLocks noChangeArrowheads="1"/>
          </p:cNvSpPr>
          <p:nvPr/>
        </p:nvSpPr>
        <p:spPr bwMode="gray">
          <a:xfrm>
            <a:off x="337978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latin typeface="標楷體" pitchFamily="65" charset="-120"/>
              </a:rPr>
              <a:t>前　　　　言</a:t>
            </a:r>
          </a:p>
        </p:txBody>
      </p:sp>
      <p:sp>
        <p:nvSpPr>
          <p:cNvPr id="2164741" name="AutoShape 5"/>
          <p:cNvSpPr>
            <a:spLocks noChangeArrowheads="1"/>
          </p:cNvSpPr>
          <p:nvPr/>
        </p:nvSpPr>
        <p:spPr bwMode="auto">
          <a:xfrm>
            <a:off x="560388" y="1484313"/>
            <a:ext cx="9166225" cy="48974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buFont typeface="Wingdings" pitchFamily="2" charset="2"/>
              <a:buChar char="Ø"/>
            </a:pPr>
            <a:r>
              <a:rPr lang="zh-TW" altLang="en-US" sz="2800">
                <a:solidFill>
                  <a:srgbClr val="006600"/>
                </a:solidFill>
              </a:rPr>
              <a:t>按修正前商業會計法第</a:t>
            </a:r>
            <a:r>
              <a:rPr lang="en-US" altLang="zh-TW" sz="2800">
                <a:solidFill>
                  <a:srgbClr val="006600"/>
                </a:solidFill>
              </a:rPr>
              <a:t>64</a:t>
            </a:r>
            <a:r>
              <a:rPr lang="zh-TW" altLang="en-US" sz="2800">
                <a:solidFill>
                  <a:srgbClr val="006600"/>
                </a:solidFill>
              </a:rPr>
              <a:t>條規定：「商業盈餘之分配，如股息、</a:t>
            </a:r>
            <a:r>
              <a:rPr lang="zh-TW" altLang="en-US" sz="2800" u="sng">
                <a:solidFill>
                  <a:srgbClr val="006600"/>
                </a:solidFill>
              </a:rPr>
              <a:t>紅利</a:t>
            </a:r>
            <a:r>
              <a:rPr lang="zh-TW" altLang="en-US" sz="2800">
                <a:solidFill>
                  <a:srgbClr val="006600"/>
                </a:solidFill>
              </a:rPr>
              <a:t>等不得作為費用或損失 。」為與國際接軌，經濟部於</a:t>
            </a:r>
            <a:r>
              <a:rPr lang="en-US" altLang="zh-TW" sz="2800">
                <a:solidFill>
                  <a:srgbClr val="006600"/>
                </a:solidFill>
              </a:rPr>
              <a:t>95.5.24</a:t>
            </a:r>
            <a:r>
              <a:rPr lang="zh-TW" altLang="en-US" sz="2800">
                <a:solidFill>
                  <a:srgbClr val="006600"/>
                </a:solidFill>
              </a:rPr>
              <a:t>日修正前條規定：「商業對業主分配之盈餘，不得作為費用或損失。」 </a:t>
            </a:r>
          </a:p>
          <a:p>
            <a:pPr marL="266700" indent="-266700">
              <a:buFont typeface="Wingdings" pitchFamily="2" charset="2"/>
              <a:buChar char="Ø"/>
            </a:pPr>
            <a:r>
              <a:rPr lang="zh-TW" altLang="en-US" sz="2800">
                <a:solidFill>
                  <a:srgbClr val="006600"/>
                </a:solidFill>
              </a:rPr>
              <a:t>為減少員工分紅費用化對產業之衝擊及避免員工分紅制度之激勵效果大打折扣，經濟部另於民國</a:t>
            </a:r>
            <a:r>
              <a:rPr lang="en-US" altLang="zh-TW" sz="2800">
                <a:solidFill>
                  <a:srgbClr val="006600"/>
                </a:solidFill>
              </a:rPr>
              <a:t>95</a:t>
            </a:r>
            <a:r>
              <a:rPr lang="zh-TW" altLang="en-US" sz="2800">
                <a:solidFill>
                  <a:srgbClr val="006600"/>
                </a:solidFill>
              </a:rPr>
              <a:t>年</a:t>
            </a:r>
            <a:r>
              <a:rPr lang="en-US" altLang="zh-TW" sz="2800">
                <a:solidFill>
                  <a:srgbClr val="006600"/>
                </a:solidFill>
              </a:rPr>
              <a:t>6</a:t>
            </a:r>
            <a:r>
              <a:rPr lang="zh-TW" altLang="en-US" sz="2800">
                <a:solidFill>
                  <a:srgbClr val="006600"/>
                </a:solidFill>
              </a:rPr>
              <a:t>月</a:t>
            </a:r>
            <a:r>
              <a:rPr lang="en-US" altLang="zh-TW" sz="2800">
                <a:solidFill>
                  <a:srgbClr val="006600"/>
                </a:solidFill>
              </a:rPr>
              <a:t>15</a:t>
            </a:r>
            <a:r>
              <a:rPr lang="zh-TW" altLang="en-US" sz="2800">
                <a:solidFill>
                  <a:srgbClr val="006600"/>
                </a:solidFill>
              </a:rPr>
              <a:t>日開會討論，並認為員工分紅列為費用應有配套措施，其中一項即修正「公司法」及「證券交易法」引進限制性股票</a:t>
            </a:r>
            <a:r>
              <a:rPr lang="en-US" altLang="zh-TW" sz="2800">
                <a:solidFill>
                  <a:srgbClr val="006600"/>
                </a:solidFill>
              </a:rPr>
              <a:t>(Restricted stock)</a:t>
            </a:r>
            <a:r>
              <a:rPr lang="zh-TW" altLang="en-US" sz="2800">
                <a:solidFill>
                  <a:srgbClr val="006600"/>
                </a:solidFill>
              </a:rPr>
              <a:t>，讓分紅之配股可分年轉讓予員工。</a:t>
            </a:r>
            <a:r>
              <a:rPr lang="zh-TW" altLang="en-US" sz="3200">
                <a:solidFill>
                  <a:srgbClr val="006600"/>
                </a:solidFill>
              </a:rPr>
              <a:t> </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C0271C15-FA95-45A4-A243-0FED380269ED}" type="slidenum">
              <a:rPr lang="en-US" altLang="zh-TW"/>
              <a:pPr>
                <a:defRPr/>
              </a:pPr>
              <a:t>7</a:t>
            </a:fld>
            <a:endParaRPr lang="en-US" altLang="zh-TW"/>
          </a:p>
        </p:txBody>
      </p:sp>
      <p:sp>
        <p:nvSpPr>
          <p:cNvPr id="1267714" name="Rectangle 2"/>
          <p:cNvSpPr>
            <a:spLocks noChangeArrowheads="1"/>
          </p:cNvSpPr>
          <p:nvPr/>
        </p:nvSpPr>
        <p:spPr bwMode="gray">
          <a:xfrm>
            <a:off x="337978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latin typeface="標楷體" pitchFamily="65" charset="-120"/>
              </a:rPr>
              <a:t>前　　　　言</a:t>
            </a:r>
          </a:p>
        </p:txBody>
      </p:sp>
      <p:sp>
        <p:nvSpPr>
          <p:cNvPr id="2164741" name="AutoShape 5"/>
          <p:cNvSpPr>
            <a:spLocks noChangeArrowheads="1"/>
          </p:cNvSpPr>
          <p:nvPr/>
        </p:nvSpPr>
        <p:spPr bwMode="auto">
          <a:xfrm>
            <a:off x="560388" y="1484313"/>
            <a:ext cx="9166225" cy="48974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buFont typeface="Wingdings" pitchFamily="2" charset="2"/>
              <a:buChar char="Ø"/>
            </a:pPr>
            <a:r>
              <a:rPr lang="zh-TW" altLang="en-US" sz="3200">
                <a:solidFill>
                  <a:srgbClr val="006600"/>
                </a:solidFill>
              </a:rPr>
              <a:t>經濟部於</a:t>
            </a:r>
            <a:r>
              <a:rPr lang="en-US" altLang="zh-TW" sz="3200">
                <a:solidFill>
                  <a:srgbClr val="006600"/>
                </a:solidFill>
              </a:rPr>
              <a:t>100.6.29</a:t>
            </a:r>
            <a:r>
              <a:rPr lang="zh-TW" altLang="en-US" sz="3200">
                <a:solidFill>
                  <a:srgbClr val="006600"/>
                </a:solidFill>
              </a:rPr>
              <a:t>修正公司法第</a:t>
            </a:r>
            <a:r>
              <a:rPr lang="en-US" altLang="zh-TW" sz="3200">
                <a:solidFill>
                  <a:srgbClr val="006600"/>
                </a:solidFill>
              </a:rPr>
              <a:t>267</a:t>
            </a:r>
            <a:r>
              <a:rPr lang="zh-TW" altLang="en-US" sz="3200">
                <a:solidFill>
                  <a:srgbClr val="006600"/>
                </a:solidFill>
              </a:rPr>
              <a:t>條第</a:t>
            </a:r>
            <a:r>
              <a:rPr lang="en-US" altLang="zh-TW" sz="3200">
                <a:solidFill>
                  <a:srgbClr val="006600"/>
                </a:solidFill>
              </a:rPr>
              <a:t>8</a:t>
            </a:r>
            <a:r>
              <a:rPr lang="zh-TW" altLang="en-US" sz="3200">
                <a:solidFill>
                  <a:srgbClr val="006600"/>
                </a:solidFill>
              </a:rPr>
              <a:t>至</a:t>
            </a:r>
            <a:r>
              <a:rPr lang="en-US" altLang="zh-TW" sz="3200">
                <a:solidFill>
                  <a:srgbClr val="006600"/>
                </a:solidFill>
              </a:rPr>
              <a:t>10</a:t>
            </a:r>
            <a:r>
              <a:rPr lang="zh-TW" altLang="en-US" sz="3200">
                <a:solidFill>
                  <a:srgbClr val="006600"/>
                </a:solidFill>
              </a:rPr>
              <a:t>項規定，公開發行股票公司得經股東會特別決議發行限制員工權利新股，並授權證券主管機關訂定發行數量、發行價格、發行條件及其他應遵行事項。 </a:t>
            </a:r>
          </a:p>
          <a:p>
            <a:pPr marL="266700" indent="-266700">
              <a:buFont typeface="Wingdings" pitchFamily="2" charset="2"/>
              <a:buChar char="Ø"/>
            </a:pPr>
            <a:r>
              <a:rPr lang="zh-TW" altLang="en-US" sz="3200">
                <a:solidFill>
                  <a:srgbClr val="006600"/>
                </a:solidFill>
              </a:rPr>
              <a:t>金管會於</a:t>
            </a:r>
            <a:r>
              <a:rPr lang="en-US" altLang="zh-TW" sz="3200">
                <a:solidFill>
                  <a:srgbClr val="006600"/>
                </a:solidFill>
              </a:rPr>
              <a:t>101.2.20</a:t>
            </a:r>
            <a:r>
              <a:rPr lang="zh-TW" altLang="en-US" sz="3200">
                <a:solidFill>
                  <a:srgbClr val="006600"/>
                </a:solidFill>
              </a:rPr>
              <a:t>發布修正「發行人募集與發行有價證券處理準則」部分條文</a:t>
            </a:r>
            <a:r>
              <a:rPr lang="en-US" altLang="zh-TW" sz="3200">
                <a:solidFill>
                  <a:srgbClr val="006600"/>
                </a:solidFill>
              </a:rPr>
              <a:t>(60-1~60-9)</a:t>
            </a:r>
            <a:r>
              <a:rPr lang="zh-TW" altLang="en-US" sz="3200">
                <a:solidFill>
                  <a:srgbClr val="006600"/>
                </a:solidFill>
              </a:rPr>
              <a:t>，增訂公開發行公司申報發行限制員工權利新股相關規範。</a:t>
            </a:r>
            <a:r>
              <a:rPr lang="zh-TW" altLang="en-US" sz="3400">
                <a:solidFill>
                  <a:srgbClr val="006600"/>
                </a:solidFill>
              </a:rPr>
              <a:t>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B19CE53E-7404-4AAA-BEDD-13A117680651}" type="slidenum">
              <a:rPr lang="en-US" altLang="zh-TW"/>
              <a:pPr>
                <a:defRPr/>
              </a:pPr>
              <a:t>8</a:t>
            </a:fld>
            <a:endParaRPr lang="en-US" altLang="zh-TW"/>
          </a:p>
        </p:txBody>
      </p:sp>
      <p:sp>
        <p:nvSpPr>
          <p:cNvPr id="1197060" name="Rectangle 4"/>
          <p:cNvSpPr>
            <a:spLocks noChangeArrowheads="1"/>
          </p:cNvSpPr>
          <p:nvPr/>
        </p:nvSpPr>
        <p:spPr bwMode="gray">
          <a:xfrm>
            <a:off x="2611438" y="433388"/>
            <a:ext cx="46640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r>
              <a:rPr lang="zh-TW" altLang="en-US" sz="3400">
                <a:solidFill>
                  <a:srgbClr val="006600"/>
                </a:solidFill>
              </a:rPr>
              <a:t>一</a:t>
            </a:r>
            <a:r>
              <a:rPr lang="zh-TW" altLang="zh-TW" sz="3400">
                <a:solidFill>
                  <a:srgbClr val="006600"/>
                </a:solidFill>
              </a:rPr>
              <a:t>、</a:t>
            </a:r>
            <a:r>
              <a:rPr lang="zh-TW" altLang="en-US" sz="3400">
                <a:solidFill>
                  <a:srgbClr val="006600"/>
                </a:solidFill>
              </a:rPr>
              <a:t>員工獎酬計畫定義：</a:t>
            </a:r>
            <a:endParaRPr lang="en-US" altLang="zh-TW" sz="3400">
              <a:solidFill>
                <a:srgbClr val="006600"/>
              </a:solidFill>
            </a:endParaRPr>
          </a:p>
          <a:p>
            <a:r>
              <a:rPr lang="zh-TW" altLang="en-US" sz="3400">
                <a:solidFill>
                  <a:srgbClr val="006600"/>
                </a:solidFill>
              </a:rPr>
              <a:t>企業與員工協議以發行新股作為獎酬計畫之股票，稱為「限制員工權利新股」，係公司與員工基於雙方之合意，約定員工服務滿一定期間或達成一定工作績效時，得無償或以低於市場價格取得公司一定數量之股票，係一種附停止條件的雙務契約。</a:t>
            </a:r>
            <a:endParaRPr lang="en-US" altLang="zh-TW" sz="3400">
              <a:solidFill>
                <a:srgbClr val="006600"/>
              </a:solidFill>
            </a:endParaRPr>
          </a:p>
          <a:p>
            <a:endParaRPr lang="zh-TW" altLang="en-US" sz="3400">
              <a:solidFill>
                <a:srgbClr val="006600"/>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6EBED11C-4337-42E4-A6C2-EF9978612383}" type="slidenum">
              <a:rPr lang="en-US" altLang="zh-TW"/>
              <a:pPr>
                <a:defRPr/>
              </a:pPr>
              <a:t>9</a:t>
            </a:fld>
            <a:endParaRPr lang="en-US" altLang="zh-TW"/>
          </a:p>
        </p:txBody>
      </p:sp>
      <p:sp>
        <p:nvSpPr>
          <p:cNvPr id="1198082" name="Rectangle 2"/>
          <p:cNvSpPr>
            <a:spLocks noChangeArrowheads="1"/>
          </p:cNvSpPr>
          <p:nvPr/>
        </p:nvSpPr>
        <p:spPr bwMode="gray">
          <a:xfrm>
            <a:off x="2154238" y="433388"/>
            <a:ext cx="5578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壹、員工獎酬計畫介（續）</a:t>
            </a: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r>
              <a:rPr lang="zh-TW" altLang="en-US" sz="2800">
                <a:solidFill>
                  <a:srgbClr val="006600"/>
                </a:solidFill>
              </a:rPr>
              <a:t>二</a:t>
            </a:r>
            <a:r>
              <a:rPr lang="zh-TW" altLang="zh-TW" sz="2800">
                <a:solidFill>
                  <a:srgbClr val="006600"/>
                </a:solidFill>
              </a:rPr>
              <a:t>、</a:t>
            </a:r>
            <a:r>
              <a:rPr lang="zh-TW" altLang="en-US" sz="2800">
                <a:solidFill>
                  <a:srgbClr val="006600"/>
                </a:solidFill>
              </a:rPr>
              <a:t>依</a:t>
            </a:r>
            <a:r>
              <a:rPr lang="en-US" altLang="zh-TW" sz="2800">
                <a:solidFill>
                  <a:srgbClr val="006600"/>
                </a:solidFill>
              </a:rPr>
              <a:t>『</a:t>
            </a:r>
            <a:r>
              <a:rPr lang="zh-TW" altLang="en-US" sz="2800">
                <a:solidFill>
                  <a:srgbClr val="006600"/>
                </a:solidFill>
              </a:rPr>
              <a:t>發放方式</a:t>
            </a:r>
            <a:r>
              <a:rPr lang="en-US" altLang="zh-TW" sz="2800">
                <a:solidFill>
                  <a:srgbClr val="006600"/>
                </a:solidFill>
              </a:rPr>
              <a:t>』</a:t>
            </a:r>
            <a:r>
              <a:rPr lang="zh-TW" altLang="en-US" sz="2800">
                <a:solidFill>
                  <a:srgbClr val="006600"/>
                </a:solidFill>
              </a:rPr>
              <a:t>分為</a:t>
            </a:r>
            <a:r>
              <a:rPr lang="en-US" altLang="zh-TW" sz="2800">
                <a:solidFill>
                  <a:srgbClr val="006600"/>
                </a:solidFill>
              </a:rPr>
              <a:t>Restricted Stock Awards(RSA)</a:t>
            </a:r>
            <a:r>
              <a:rPr lang="zh-TW" altLang="en-US" sz="2800">
                <a:solidFill>
                  <a:srgbClr val="006600"/>
                </a:solidFill>
              </a:rPr>
              <a:t>及</a:t>
            </a:r>
            <a:r>
              <a:rPr lang="en-US" altLang="zh-TW" sz="2800">
                <a:solidFill>
                  <a:srgbClr val="006600"/>
                </a:solidFill>
              </a:rPr>
              <a:t>Restricted Stock Unit(RSU)</a:t>
            </a:r>
            <a:r>
              <a:rPr lang="zh-TW" altLang="en-US" sz="2800">
                <a:solidFill>
                  <a:srgbClr val="006600"/>
                </a:solidFill>
              </a:rPr>
              <a:t>二種：</a:t>
            </a:r>
            <a:endParaRPr lang="en-US" altLang="zh-TW" sz="2800">
              <a:solidFill>
                <a:srgbClr val="006600"/>
              </a:solidFill>
            </a:endParaRPr>
          </a:p>
          <a:p>
            <a:pPr marL="266700" indent="-266700">
              <a:buFont typeface="Wingdings" pitchFamily="2" charset="2"/>
              <a:buChar char="Ø"/>
            </a:pPr>
            <a:r>
              <a:rPr lang="en-US" altLang="zh-TW" sz="2300">
                <a:solidFill>
                  <a:srgbClr val="007A77"/>
                </a:solidFill>
              </a:rPr>
              <a:t>RSA</a:t>
            </a:r>
            <a:r>
              <a:rPr lang="zh-TW" altLang="en-US" sz="2300" b="0">
                <a:solidFill>
                  <a:srgbClr val="007A77"/>
                </a:solidFill>
              </a:rPr>
              <a:t>：</a:t>
            </a:r>
            <a:r>
              <a:rPr lang="zh-TW" altLang="en-US" sz="2300" u="sng">
                <a:solidFill>
                  <a:srgbClr val="007A77"/>
                </a:solidFill>
              </a:rPr>
              <a:t>公司在授與日即給予員工股票</a:t>
            </a:r>
            <a:r>
              <a:rPr lang="zh-TW" altLang="en-US" sz="2300" b="0">
                <a:solidFill>
                  <a:srgbClr val="007A77"/>
                </a:solidFill>
              </a:rPr>
              <a:t>，但員工必須服務滿一定期間或達到一定績效，方取得股票之完全所有權。若員工於限制期間屆滿或績效達成前離職，公司有權收回</a:t>
            </a:r>
            <a:r>
              <a:rPr lang="en-US" altLang="zh-TW" sz="2300" b="0">
                <a:solidFill>
                  <a:srgbClr val="007A77"/>
                </a:solidFill>
              </a:rPr>
              <a:t>(</a:t>
            </a:r>
            <a:r>
              <a:rPr lang="zh-TW" altLang="en-US" sz="2300" b="0">
                <a:solidFill>
                  <a:srgbClr val="007A77"/>
                </a:solidFill>
              </a:rPr>
              <a:t>無償</a:t>
            </a:r>
            <a:r>
              <a:rPr lang="en-US" altLang="zh-TW" sz="2300" b="0">
                <a:solidFill>
                  <a:srgbClr val="007A77"/>
                </a:solidFill>
              </a:rPr>
              <a:t>)</a:t>
            </a:r>
            <a:r>
              <a:rPr lang="zh-TW" altLang="en-US" sz="2300" b="0">
                <a:solidFill>
                  <a:srgbClr val="007A77"/>
                </a:solidFill>
              </a:rPr>
              <a:t>或依授與價格</a:t>
            </a:r>
            <a:r>
              <a:rPr lang="en-US" altLang="zh-TW" sz="2300" b="0">
                <a:solidFill>
                  <a:srgbClr val="007A77"/>
                </a:solidFill>
              </a:rPr>
              <a:t>(</a:t>
            </a:r>
            <a:r>
              <a:rPr lang="zh-TW" altLang="en-US" sz="2300" b="0">
                <a:solidFill>
                  <a:srgbClr val="007A77"/>
                </a:solidFill>
              </a:rPr>
              <a:t>有償</a:t>
            </a:r>
            <a:r>
              <a:rPr lang="en-US" altLang="zh-TW" sz="2300" b="0">
                <a:solidFill>
                  <a:srgbClr val="007A77"/>
                </a:solidFill>
              </a:rPr>
              <a:t>)</a:t>
            </a:r>
            <a:r>
              <a:rPr lang="zh-TW" altLang="en-US" sz="2300" b="0">
                <a:solidFill>
                  <a:srgbClr val="007A77"/>
                </a:solidFill>
              </a:rPr>
              <a:t>買回該股票，員工於限制期間除不得將股票轉讓、設質或以其他方式處分股票外，可享有配股及表決等股東權利。</a:t>
            </a:r>
          </a:p>
          <a:p>
            <a:pPr marL="266700" indent="-266700">
              <a:buFont typeface="Wingdings" pitchFamily="2" charset="2"/>
              <a:buChar char="Ø"/>
            </a:pPr>
            <a:r>
              <a:rPr lang="en-US" altLang="zh-TW" sz="2300">
                <a:solidFill>
                  <a:srgbClr val="007A77"/>
                </a:solidFill>
              </a:rPr>
              <a:t>RSU</a:t>
            </a:r>
            <a:r>
              <a:rPr lang="zh-TW" altLang="en-US" sz="2300" b="0">
                <a:solidFill>
                  <a:srgbClr val="007A77"/>
                </a:solidFill>
              </a:rPr>
              <a:t>：公司在授與日未實際給予員工股票，員工必須服務滿一定期間或達到一定績效，</a:t>
            </a:r>
            <a:r>
              <a:rPr lang="zh-TW" altLang="en-US" sz="2300" b="0" u="sng">
                <a:solidFill>
                  <a:srgbClr val="007A77"/>
                </a:solidFill>
              </a:rPr>
              <a:t>俟限制期間屆滿或績效達成時，公司方將股票發放與員工</a:t>
            </a:r>
            <a:r>
              <a:rPr lang="zh-TW" altLang="en-US" sz="2300" b="0">
                <a:solidFill>
                  <a:srgbClr val="007A77"/>
                </a:solidFill>
              </a:rPr>
              <a:t>。故於限制期間屆滿或績效達成前，員工並不享有配股、表決或任何其他作為一般普通股股東得享有之權利。</a:t>
            </a:r>
            <a:r>
              <a:rPr lang="zh-TW" altLang="en-US" sz="2300"/>
              <a:t> </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投影片編號版面配置區 3"/>
          <p:cNvSpPr>
            <a:spLocks noGrp="1"/>
          </p:cNvSpPr>
          <p:nvPr>
            <p:ph type="sldNum" sz="quarter" idx="10"/>
          </p:nvPr>
        </p:nvSpPr>
        <p:spPr/>
        <p:txBody>
          <a:bodyPr/>
          <a:lstStyle/>
          <a:p>
            <a:pPr>
              <a:defRPr/>
            </a:pPr>
            <a:fld id="{A4E7BF5A-5F6A-4CBF-A404-D8D429C8AD97}" type="slidenum">
              <a:rPr lang="en-US" altLang="zh-TW"/>
              <a:pPr>
                <a:defRPr/>
              </a:pPr>
              <a:t>10</a:t>
            </a:fld>
            <a:endParaRPr lang="en-US" altLang="zh-TW"/>
          </a:p>
        </p:txBody>
      </p:sp>
      <p:sp>
        <p:nvSpPr>
          <p:cNvPr id="1133743" name="Rectangle 175"/>
          <p:cNvSpPr>
            <a:spLocks noChangeArrowheads="1"/>
          </p:cNvSpPr>
          <p:nvPr/>
        </p:nvSpPr>
        <p:spPr bwMode="auto">
          <a:xfrm>
            <a:off x="2082800" y="5780088"/>
            <a:ext cx="184150" cy="579437"/>
          </a:xfrm>
          <a:prstGeom prst="rect">
            <a:avLst/>
          </a:prstGeom>
          <a:noFill/>
          <a:ln w="12700" cap="sq">
            <a:noFill/>
            <a:miter lim="800000"/>
            <a:headEnd type="none" w="sm" len="sm"/>
            <a:tailEnd type="none" w="sm" len="sm"/>
          </a:ln>
          <a:effectLst/>
        </p:spPr>
        <p:txBody>
          <a:bodyPr wrap="none" anchor="ctr">
            <a:spAutoFit/>
          </a:bodyPr>
          <a:lstStyle/>
          <a:p>
            <a:pPr eaLnBrk="0" hangingPunct="0"/>
            <a:r>
              <a:rPr kumimoji="0" lang="zh-TW" altLang="en-US" sz="800" b="0"/>
              <a:t/>
            </a:r>
            <a:br>
              <a:rPr kumimoji="0" lang="zh-TW" altLang="en-US" sz="800" b="0"/>
            </a:br>
            <a:endParaRPr kumimoji="0" lang="zh-TW" altLang="en-US" b="0">
              <a:ea typeface="新細明體" pitchFamily="18" charset="-120"/>
            </a:endParaRPr>
          </a:p>
        </p:txBody>
      </p:sp>
      <p:graphicFrame>
        <p:nvGraphicFramePr>
          <p:cNvPr id="1133927" name="Group 359"/>
          <p:cNvGraphicFramePr>
            <a:graphicFrameLocks noGrp="1"/>
          </p:cNvGraphicFramePr>
          <p:nvPr/>
        </p:nvGraphicFramePr>
        <p:xfrm>
          <a:off x="1352550" y="1916113"/>
          <a:ext cx="7848600" cy="4427538"/>
        </p:xfrm>
        <a:graphic>
          <a:graphicData uri="http://schemas.openxmlformats.org/drawingml/2006/table">
            <a:tbl>
              <a:tblPr/>
              <a:tblGrid>
                <a:gridCol w="1800225"/>
                <a:gridCol w="2728913"/>
                <a:gridCol w="3319462"/>
              </a:tblGrid>
              <a:tr h="549275">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項目</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RSA</a:t>
                      </a:r>
                      <a:endParaRPr kumimoji="0" lang="en-US" altLang="zh-TW" sz="22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RSU</a:t>
                      </a:r>
                      <a:endParaRPr kumimoji="0" lang="en-US" altLang="zh-TW" sz="22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6990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發行日</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給與日</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發放日</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7148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投票權</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有</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無</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9847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股利分配權</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有</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視契約約定</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約當股利</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en-US" altLang="zh-TW"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41605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特性</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於給與日後即可享有一般股東權</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移轉權除外</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，故獎勵效果大，實務上發放之對象多以少數高階員工為主 </a:t>
                      </a: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endPar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較接近我國所謂以低於市價發行之員工認股權憑證</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如履約價格若設為零，相當於無償給與股份</a:t>
                      </a:r>
                      <a:r>
                        <a:rPr kumimoji="0" lang="en-US" altLang="zh-TW"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 </a:t>
                      </a:r>
                      <a:endPar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1133894" name="Rectangle 326"/>
          <p:cNvSpPr>
            <a:spLocks noChangeArrowheads="1"/>
          </p:cNvSpPr>
          <p:nvPr/>
        </p:nvSpPr>
        <p:spPr bwMode="auto">
          <a:xfrm>
            <a:off x="2082800" y="3863975"/>
            <a:ext cx="184150" cy="579438"/>
          </a:xfrm>
          <a:prstGeom prst="rect">
            <a:avLst/>
          </a:prstGeom>
          <a:noFill/>
          <a:ln w="12700" cap="sq">
            <a:noFill/>
            <a:miter lim="800000"/>
            <a:headEnd type="none" w="sm" len="sm"/>
            <a:tailEnd type="none" w="sm" len="sm"/>
          </a:ln>
          <a:effectLst/>
        </p:spPr>
        <p:txBody>
          <a:bodyPr wrap="none" anchor="ctr">
            <a:spAutoFit/>
          </a:bodyPr>
          <a:lstStyle/>
          <a:p>
            <a:pPr eaLnBrk="0" hangingPunct="0"/>
            <a:r>
              <a:rPr kumimoji="0" lang="zh-TW" altLang="en-US" sz="800" b="0"/>
              <a:t/>
            </a:r>
            <a:br>
              <a:rPr kumimoji="0" lang="zh-TW" altLang="en-US" sz="800" b="0"/>
            </a:br>
            <a:endParaRPr kumimoji="0" lang="zh-TW" altLang="en-US" b="0">
              <a:ea typeface="新細明體" pitchFamily="18" charset="-120"/>
            </a:endParaRPr>
          </a:p>
        </p:txBody>
      </p:sp>
      <p:sp>
        <p:nvSpPr>
          <p:cNvPr id="1133915" name="Rectangle 347"/>
          <p:cNvSpPr>
            <a:spLocks noChangeArrowheads="1"/>
          </p:cNvSpPr>
          <p:nvPr/>
        </p:nvSpPr>
        <p:spPr bwMode="gray">
          <a:xfrm>
            <a:off x="2154238" y="433388"/>
            <a:ext cx="5578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壹、員工獎酬計畫介（續）</a:t>
            </a:r>
          </a:p>
        </p:txBody>
      </p:sp>
      <p:sp>
        <p:nvSpPr>
          <p:cNvPr id="2176006" name="AutoShape 6"/>
          <p:cNvSpPr>
            <a:spLocks noChangeArrowheads="1"/>
          </p:cNvSpPr>
          <p:nvPr/>
        </p:nvSpPr>
        <p:spPr bwMode="auto">
          <a:xfrm>
            <a:off x="849313" y="1196975"/>
            <a:ext cx="237648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en-US" altLang="zh-TW" b="0">
                <a:solidFill>
                  <a:schemeClr val="bg1"/>
                </a:solidFill>
                <a:effectLst>
                  <a:outerShdw blurRad="38100" dist="38100" dir="2700000" algn="tl">
                    <a:srgbClr val="000000"/>
                  </a:outerShdw>
                </a:effectLst>
              </a:rPr>
              <a:t>RSA</a:t>
            </a:r>
            <a:r>
              <a:rPr lang="zh-TW" altLang="en-US" b="0">
                <a:solidFill>
                  <a:schemeClr val="bg1"/>
                </a:solidFill>
                <a:effectLst>
                  <a:outerShdw blurRad="38100" dist="38100" dir="2700000" algn="tl">
                    <a:srgbClr val="000000"/>
                  </a:outerShdw>
                </a:effectLst>
              </a:rPr>
              <a:t>與</a:t>
            </a:r>
            <a:r>
              <a:rPr lang="en-US" altLang="zh-TW" b="0">
                <a:solidFill>
                  <a:schemeClr val="bg1"/>
                </a:solidFill>
                <a:effectLst>
                  <a:outerShdw blurRad="38100" dist="38100" dir="2700000" algn="tl">
                    <a:srgbClr val="000000"/>
                  </a:outerShdw>
                </a:effectLst>
              </a:rPr>
              <a:t>RSU</a:t>
            </a:r>
            <a:r>
              <a:rPr lang="zh-TW" altLang="en-US" b="0">
                <a:solidFill>
                  <a:schemeClr val="bg1"/>
                </a:solidFill>
                <a:effectLst>
                  <a:outerShdw blurRad="38100" dist="38100" dir="2700000" algn="tl">
                    <a:srgbClr val="000000"/>
                  </a:outerShdw>
                </a:effectLst>
              </a:rPr>
              <a:t>比較</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913BAD48-1D60-44BD-BF90-744500C985DF}" type="slidenum">
              <a:rPr lang="en-US" altLang="zh-TW"/>
              <a:pPr>
                <a:defRPr/>
              </a:pPr>
              <a:t>11</a:t>
            </a:fld>
            <a:endParaRPr lang="en-US" altLang="zh-TW"/>
          </a:p>
        </p:txBody>
      </p:sp>
      <p:sp>
        <p:nvSpPr>
          <p:cNvPr id="1199106" name="Rectangle 2"/>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450850" indent="-450850">
              <a:buFont typeface="Wingdings" pitchFamily="2" charset="2"/>
              <a:buChar char="Ø"/>
            </a:pPr>
            <a:r>
              <a:rPr lang="zh-TW" altLang="en-US" sz="3400">
                <a:solidFill>
                  <a:srgbClr val="006600"/>
                </a:solidFill>
              </a:rPr>
              <a:t>美國公司對於員工奬酬偏好採限制員工權利新股（</a:t>
            </a:r>
            <a:r>
              <a:rPr lang="en-US" altLang="zh-TW" sz="3400">
                <a:solidFill>
                  <a:srgbClr val="006600"/>
                </a:solidFill>
              </a:rPr>
              <a:t>RSA</a:t>
            </a:r>
            <a:r>
              <a:rPr lang="zh-TW" altLang="en-US" sz="3400">
                <a:solidFill>
                  <a:srgbClr val="006600"/>
                </a:solidFill>
              </a:rPr>
              <a:t>），且限制權利方式多僅採限制轉讓期間，享有完全之表決權及股利分配權。</a:t>
            </a:r>
          </a:p>
          <a:p>
            <a:pPr marL="450850" indent="-450850">
              <a:buFont typeface="Wingdings" pitchFamily="2" charset="2"/>
              <a:buChar char="Ø"/>
            </a:pPr>
            <a:r>
              <a:rPr lang="zh-TW" altLang="en-US" sz="3400">
                <a:solidFill>
                  <a:srgbClr val="006600"/>
                </a:solidFill>
              </a:rPr>
              <a:t>經統計近期</a:t>
            </a:r>
            <a:r>
              <a:rPr lang="en-US" altLang="zh-TW" sz="3400">
                <a:solidFill>
                  <a:srgbClr val="006600"/>
                </a:solidFill>
              </a:rPr>
              <a:t>9</a:t>
            </a:r>
            <a:r>
              <a:rPr lang="zh-TW" altLang="en-US" sz="3400">
                <a:solidFill>
                  <a:srgbClr val="006600"/>
                </a:solidFill>
              </a:rPr>
              <a:t>家美國知名企業發行限制性股票之資料顯示，其中有</a:t>
            </a:r>
            <a:r>
              <a:rPr lang="en-US" altLang="zh-TW" sz="3400">
                <a:solidFill>
                  <a:srgbClr val="006600"/>
                </a:solidFill>
              </a:rPr>
              <a:t>7</a:t>
            </a:r>
            <a:r>
              <a:rPr lang="zh-TW" altLang="en-US" sz="3400">
                <a:solidFill>
                  <a:srgbClr val="006600"/>
                </a:solidFill>
              </a:rPr>
              <a:t>家發行</a:t>
            </a:r>
            <a:r>
              <a:rPr lang="en-US" altLang="zh-TW" sz="3400">
                <a:solidFill>
                  <a:srgbClr val="006600"/>
                </a:solidFill>
              </a:rPr>
              <a:t>RSA</a:t>
            </a:r>
            <a:r>
              <a:rPr lang="zh-TW" altLang="en-US" sz="3400">
                <a:solidFill>
                  <a:srgbClr val="006600"/>
                </a:solidFill>
              </a:rPr>
              <a:t>，</a:t>
            </a:r>
            <a:r>
              <a:rPr lang="en-US" altLang="zh-TW" sz="3400">
                <a:solidFill>
                  <a:srgbClr val="006600"/>
                </a:solidFill>
              </a:rPr>
              <a:t>2</a:t>
            </a:r>
            <a:r>
              <a:rPr lang="zh-TW" altLang="en-US" sz="3400">
                <a:solidFill>
                  <a:srgbClr val="006600"/>
                </a:solidFill>
              </a:rPr>
              <a:t>家發行</a:t>
            </a:r>
            <a:r>
              <a:rPr lang="en-US" altLang="zh-TW" sz="3400">
                <a:solidFill>
                  <a:srgbClr val="006600"/>
                </a:solidFill>
              </a:rPr>
              <a:t>RSU </a:t>
            </a:r>
            <a:r>
              <a:rPr lang="zh-TW" altLang="en-US" sz="3400">
                <a:solidFill>
                  <a:srgbClr val="006600"/>
                </a:solidFill>
              </a:rPr>
              <a:t>。</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0340" name="Group 212"/>
          <p:cNvGraphicFramePr>
            <a:graphicFrameLocks noGrp="1"/>
          </p:cNvGraphicFramePr>
          <p:nvPr>
            <p:ph/>
          </p:nvPr>
        </p:nvGraphicFramePr>
        <p:xfrm>
          <a:off x="920750" y="2133600"/>
          <a:ext cx="8783638" cy="4261803"/>
        </p:xfrm>
        <a:graphic>
          <a:graphicData uri="http://schemas.openxmlformats.org/drawingml/2006/table">
            <a:tbl>
              <a:tblPr/>
              <a:tblGrid>
                <a:gridCol w="1709738"/>
                <a:gridCol w="1543050"/>
                <a:gridCol w="996950"/>
                <a:gridCol w="1423987"/>
                <a:gridCol w="1543050"/>
                <a:gridCol w="1566863"/>
              </a:tblGrid>
              <a:tr h="7207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 發行公司</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發行計畫</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名稱</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態樣</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發行對象</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限制條件</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限制期間股東權利之行使</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0096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BANK of AMERICAN</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17"/>
                          <a:ea typeface="17"/>
                          <a:cs typeface="Arial" pitchFamily="34" charset="0"/>
                        </a:rPr>
                        <a:t>KEY ASSOCIATE STOCK PLAN</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17"/>
                          <a:ea typeface="17"/>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重要員工</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(key associate)</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自獲配該限制性股票後</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4</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年內不得處分該股份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1636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OAK RIDGE FINANCIAL SERVICES, INC.</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LONG-TERM STOCK INCENTIVE PLAN</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重要員工</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(most highly compensated” employee)</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自獲配該限制性股票後</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2</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年內不得處分該股份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2954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BALTIC TRADING LTD.</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Executive Officer Restricted Stock Grant Agreement</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重要員工</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(certain key persons)</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自獲配該限制性股票後</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4</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年內不得處分該股份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41" name="投影片編號版面配置區 2"/>
          <p:cNvSpPr>
            <a:spLocks noGrp="1"/>
          </p:cNvSpPr>
          <p:nvPr>
            <p:ph type="sldNum" sz="quarter" idx="10"/>
          </p:nvPr>
        </p:nvSpPr>
        <p:spPr/>
        <p:txBody>
          <a:bodyPr/>
          <a:lstStyle/>
          <a:p>
            <a:pPr>
              <a:defRPr/>
            </a:pPr>
            <a:fld id="{96A7507E-B192-4493-A4F8-726D6D355769}" type="slidenum">
              <a:rPr lang="en-US" altLang="zh-TW"/>
              <a:pPr>
                <a:defRPr/>
              </a:pPr>
              <a:t>12</a:t>
            </a:fld>
            <a:endParaRPr lang="en-US" altLang="zh-TW"/>
          </a:p>
        </p:txBody>
      </p:sp>
      <p:sp>
        <p:nvSpPr>
          <p:cNvPr id="1200132" name="Rectangle 4"/>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76006" name="AutoShape 6"/>
          <p:cNvSpPr>
            <a:spLocks noChangeArrowheads="1"/>
          </p:cNvSpPr>
          <p:nvPr/>
        </p:nvSpPr>
        <p:spPr bwMode="auto">
          <a:xfrm>
            <a:off x="920750" y="1268413"/>
            <a:ext cx="4464050"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近期美國發行限制型股票分析</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2297" name="Group 121"/>
          <p:cNvGraphicFramePr>
            <a:graphicFrameLocks noGrp="1"/>
          </p:cNvGraphicFramePr>
          <p:nvPr>
            <p:ph/>
          </p:nvPr>
        </p:nvGraphicFramePr>
        <p:xfrm>
          <a:off x="849313" y="1412875"/>
          <a:ext cx="8783637" cy="5185093"/>
        </p:xfrm>
        <a:graphic>
          <a:graphicData uri="http://schemas.openxmlformats.org/drawingml/2006/table">
            <a:tbl>
              <a:tblPr/>
              <a:tblGrid>
                <a:gridCol w="1709737"/>
                <a:gridCol w="1543050"/>
                <a:gridCol w="996950"/>
                <a:gridCol w="1423988"/>
                <a:gridCol w="1543050"/>
                <a:gridCol w="1566862"/>
              </a:tblGrid>
              <a:tr h="6477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 發行公司</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發行計畫</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名稱</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態樣</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發行對象</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限制條件</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限制期間股東權利之行使</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9429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PERFICIENT, INC.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LONG-TERM INCENTIVE PLAN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17"/>
                          <a:ea typeface="17"/>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重要員工</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(employee in an executive capacity)</a:t>
                      </a:r>
                      <a:endPar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自獲配該限制性股票後</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5</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年內不得處分該股份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4589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PINNACLE BANKSHARES CO.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PINNACLE BANKSHARES CORPORATION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2004 INCENTIVE STOCK PLAN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RESTRICTED STOCK AGREEMENT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公司及從屬公司員工 </a:t>
                      </a:r>
                      <a:endPar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自獲配該限制性股票後</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6</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個月內不得處分該股份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4589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BABCOCK &amp; WILCOX COMPANY (B&amp;W) </a:t>
                      </a:r>
                      <a:endPar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en-US" altLang="zh-TW"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BABCOCK &amp; WILCOX Co STOCK GRANT AGREEMENT </a:t>
                      </a:r>
                      <a:endParaRPr kumimoji="0" lang="zh-TW" altLang="en-US" sz="14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公司及從屬公司員工 </a:t>
                      </a:r>
                      <a:endPar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於限制期間屆滿或限制條件成就前，不得處分該股份。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40" name="投影片編號版面配置區 2"/>
          <p:cNvSpPr>
            <a:spLocks noGrp="1"/>
          </p:cNvSpPr>
          <p:nvPr>
            <p:ph type="sldNum" sz="quarter" idx="10"/>
          </p:nvPr>
        </p:nvSpPr>
        <p:spPr/>
        <p:txBody>
          <a:bodyPr/>
          <a:lstStyle/>
          <a:p>
            <a:pPr>
              <a:defRPr/>
            </a:pPr>
            <a:fld id="{360174B5-01BF-47FB-A926-FECC5490CCB6}" type="slidenum">
              <a:rPr lang="en-US" altLang="zh-TW"/>
              <a:pPr>
                <a:defRPr/>
              </a:pPr>
              <a:t>13</a:t>
            </a:fld>
            <a:endParaRPr lang="en-US" altLang="zh-TW"/>
          </a:p>
        </p:txBody>
      </p:sp>
      <p:sp>
        <p:nvSpPr>
          <p:cNvPr id="1202178" name="Rectangle 2"/>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4271" name="Group 47"/>
          <p:cNvGraphicFramePr>
            <a:graphicFrameLocks noGrp="1"/>
          </p:cNvGraphicFramePr>
          <p:nvPr>
            <p:ph/>
          </p:nvPr>
        </p:nvGraphicFramePr>
        <p:xfrm>
          <a:off x="849313" y="1412875"/>
          <a:ext cx="8783637" cy="4073525"/>
        </p:xfrm>
        <a:graphic>
          <a:graphicData uri="http://schemas.openxmlformats.org/drawingml/2006/table">
            <a:tbl>
              <a:tblPr/>
              <a:tblGrid>
                <a:gridCol w="1709737"/>
                <a:gridCol w="1543050"/>
                <a:gridCol w="996950"/>
                <a:gridCol w="1423988"/>
                <a:gridCol w="1543050"/>
                <a:gridCol w="1566862"/>
              </a:tblGrid>
              <a:tr h="7207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 發行公司</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發行計畫</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名稱</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態樣</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發行對象</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限制條件</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限制期間股東權利之行使</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0096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OBA FINANCIAL SERVICES, INC.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The OBA FINANCIAL SERVICES, INC.2011 EQUITY INCENTIVE PLAN</a:t>
                      </a:r>
                      <a:r>
                        <a:rPr kumimoji="0" lang="en-US" altLang="zh-TW" sz="1600" b="1" i="0" u="none" strike="noStrike" cap="none" normalizeH="0" baseline="0" smtClean="0">
                          <a:ln>
                            <a:noFill/>
                          </a:ln>
                          <a:solidFill>
                            <a:schemeClr val="tx1"/>
                          </a:solidFill>
                          <a:effectLst/>
                          <a:latin typeface="Times New Roman" pitchFamily="18" charset="0"/>
                          <a:ea typeface="標楷體" pitchFamily="65" charset="-120"/>
                          <a:cs typeface="Arial" pitchFamily="34" charset="0"/>
                        </a:rPr>
                        <a:t>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RSA</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公司員工 </a:t>
                      </a:r>
                      <a:endPar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RSA</a:t>
                      </a: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應平均於五年內實現，第一年之部分於給予日滿一年日取得，並以此推算往後五年之取得日</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得享有完全之表決票權及股利分配權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1636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OFFICEMAX INC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2003 OFFICEMAX INCENTICE AND PERFORMANCE PLAN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rPr>
                        <a:t>RSU</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rPr>
                        <a:t>CEO</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自獎酬計劃授予日起三年內，每年依比例獲配相當之股份</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於限制期間不得享有表決權及股利分配權</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33" name="投影片編號版面配置區 2"/>
          <p:cNvSpPr>
            <a:spLocks noGrp="1"/>
          </p:cNvSpPr>
          <p:nvPr>
            <p:ph type="sldNum" sz="quarter" idx="10"/>
          </p:nvPr>
        </p:nvSpPr>
        <p:spPr/>
        <p:txBody>
          <a:bodyPr/>
          <a:lstStyle/>
          <a:p>
            <a:pPr>
              <a:defRPr/>
            </a:pPr>
            <a:fld id="{A983F1C8-BB32-49B7-A779-A5BA0AC77834}" type="slidenum">
              <a:rPr lang="en-US" altLang="zh-TW"/>
              <a:pPr>
                <a:defRPr/>
              </a:pPr>
              <a:t>14</a:t>
            </a:fld>
            <a:endParaRPr lang="en-US" altLang="zh-TW"/>
          </a:p>
        </p:txBody>
      </p:sp>
      <p:sp>
        <p:nvSpPr>
          <p:cNvPr id="1204226" name="Rectangle 2"/>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3257" name="Group 57"/>
          <p:cNvGraphicFramePr>
            <a:graphicFrameLocks noGrp="1"/>
          </p:cNvGraphicFramePr>
          <p:nvPr>
            <p:ph/>
          </p:nvPr>
        </p:nvGraphicFramePr>
        <p:xfrm>
          <a:off x="849313" y="1412875"/>
          <a:ext cx="8783637" cy="5266373"/>
        </p:xfrm>
        <a:graphic>
          <a:graphicData uri="http://schemas.openxmlformats.org/drawingml/2006/table">
            <a:tbl>
              <a:tblPr/>
              <a:tblGrid>
                <a:gridCol w="1709737"/>
                <a:gridCol w="1543050"/>
                <a:gridCol w="996950"/>
                <a:gridCol w="1423988"/>
                <a:gridCol w="1543050"/>
                <a:gridCol w="1566862"/>
              </a:tblGrid>
              <a:tr h="7858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 發行公司</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發行計畫</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名稱</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態樣</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發行對象</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限制條件</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smtClean="0">
                          <a:ln>
                            <a:noFill/>
                          </a:ln>
                          <a:solidFill>
                            <a:schemeClr val="bg2"/>
                          </a:solidFill>
                          <a:effectLst/>
                          <a:latin typeface="標楷體" pitchFamily="65" charset="-120"/>
                          <a:ea typeface="標楷體" pitchFamily="65" charset="-120"/>
                          <a:cs typeface="Arial" pitchFamily="34" charset="0"/>
                        </a:rPr>
                        <a:t>限制期間股東權利之行使</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0096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NOVELL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2009 OMNIBUS INCENTIVE PLAN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TW" sz="1600" b="1" i="0" u="none" strike="noStrike" cap="none" normalizeH="0" baseline="0" smtClean="0">
                          <a:ln>
                            <a:noFill/>
                          </a:ln>
                          <a:solidFill>
                            <a:schemeClr val="bg2"/>
                          </a:solidFill>
                          <a:effectLst/>
                          <a:latin typeface="17"/>
                          <a:ea typeface="17"/>
                          <a:cs typeface="Arial" pitchFamily="34" charset="0"/>
                        </a:rPr>
                        <a:t>RSU</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非雇員之董事</a:t>
                      </a:r>
                      <a:r>
                        <a:rPr kumimoji="0" lang="en-US" altLang="zh-TW"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(Non-Employee Director)</a:t>
                      </a:r>
                      <a:r>
                        <a:rPr kumimoji="0" lang="en-US" altLang="zh-TW" sz="2400" b="1" i="0" u="none" strike="noStrike" cap="none" normalizeH="0" baseline="0" smtClean="0">
                          <a:ln>
                            <a:noFill/>
                          </a:ln>
                          <a:solidFill>
                            <a:schemeClr val="tx1"/>
                          </a:solidFill>
                          <a:effectLst/>
                          <a:latin typeface="Times New Roman" pitchFamily="18" charset="0"/>
                          <a:ea typeface="標楷體" pitchFamily="65" charset="-120"/>
                          <a:cs typeface="Arial" pitchFamily="34" charset="0"/>
                        </a:rPr>
                        <a:t>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如果董事在限制股份既得前，因任何理由停止董事職務，任何未既得之股份自動終止，且在董事職務終止當日喪失。除了委員會允許外，董事因為合約取得之權利獲利除了因去世因遺囑或法令的分派而移轉外，不能銷售、讓渡、阻礙或移轉。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600" b="1" i="0" u="none" strike="noStrike" cap="none" normalizeH="0" baseline="0" smtClean="0">
                          <a:ln>
                            <a:noFill/>
                          </a:ln>
                          <a:solidFill>
                            <a:schemeClr val="bg2"/>
                          </a:solidFill>
                          <a:effectLst/>
                          <a:latin typeface="Times New Roman" pitchFamily="18" charset="0"/>
                          <a:ea typeface="標楷體" pitchFamily="65" charset="-120"/>
                          <a:cs typeface="Arial" pitchFamily="34" charset="0"/>
                        </a:rPr>
                        <a:t>於股份發行前無股東權利之行使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6" name="投影片編號版面配置區 2"/>
          <p:cNvSpPr>
            <a:spLocks noGrp="1"/>
          </p:cNvSpPr>
          <p:nvPr>
            <p:ph type="sldNum" sz="quarter" idx="10"/>
          </p:nvPr>
        </p:nvSpPr>
        <p:spPr/>
        <p:txBody>
          <a:bodyPr/>
          <a:lstStyle/>
          <a:p>
            <a:pPr>
              <a:defRPr/>
            </a:pPr>
            <a:fld id="{F05341E7-9E75-41D6-94C1-BBFA2B1E8A95}" type="slidenum">
              <a:rPr lang="en-US" altLang="zh-TW"/>
              <a:pPr>
                <a:defRPr/>
              </a:pPr>
              <a:t>15</a:t>
            </a:fld>
            <a:endParaRPr lang="en-US" altLang="zh-TW"/>
          </a:p>
        </p:txBody>
      </p:sp>
      <p:sp>
        <p:nvSpPr>
          <p:cNvPr id="1203202" name="Rectangle 2"/>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5339" name="Group 91"/>
          <p:cNvGraphicFramePr>
            <a:graphicFrameLocks noGrp="1"/>
          </p:cNvGraphicFramePr>
          <p:nvPr>
            <p:ph/>
          </p:nvPr>
        </p:nvGraphicFramePr>
        <p:xfrm>
          <a:off x="849313" y="1341438"/>
          <a:ext cx="8561387" cy="5407660"/>
        </p:xfrm>
        <a:graphic>
          <a:graphicData uri="http://schemas.openxmlformats.org/drawingml/2006/table">
            <a:tbl>
              <a:tblPr/>
              <a:tblGrid>
                <a:gridCol w="1658937"/>
                <a:gridCol w="3451225"/>
                <a:gridCol w="3451225"/>
              </a:tblGrid>
              <a:tr h="34290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方式</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優點</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缺點</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93675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員工分紅</a:t>
                      </a:r>
                    </a:p>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（入股）</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員工無償取得股份，對員工之獎勵效果較大。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無盈餘不能發放。</a:t>
                      </a: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費用須一次認列，對公司獲利衝擊大。</a:t>
                      </a: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由於無法限制員工轉讓，給與基礎無法與員工未來績效連結，員工常拿到分紅股票後即離開公司，無法真正達到企業留才之目的。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79692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現金增資保留員工認購</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企業訂定之認購價格低於市價時，可達到立即獎勵員工之目的，並增加員工向心力。</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員工須付出成本取得股票，可能減少員工認購的意願。</a:t>
                      </a: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費用須一次認列。</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91770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員工認股權憑證</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企業可透過認股條件之設計，使給與基礎與員工績效相連結，達到企業留才之目的。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須認列費用，但可分年認列，對公司損益之衝擊，未若員工分紅之影響。</a:t>
                      </a: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員工須付出成本取得股票，且須二年後始得執行認股，對員工之獎勵效果未若員工分紅直接。</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6" name="投影片編號版面配置區 2"/>
          <p:cNvSpPr>
            <a:spLocks noGrp="1"/>
          </p:cNvSpPr>
          <p:nvPr>
            <p:ph type="sldNum" sz="quarter" idx="10"/>
          </p:nvPr>
        </p:nvSpPr>
        <p:spPr/>
        <p:txBody>
          <a:bodyPr/>
          <a:lstStyle/>
          <a:p>
            <a:pPr>
              <a:defRPr/>
            </a:pPr>
            <a:fld id="{FB5E5944-0EFB-4823-8073-BE2458C66785}" type="slidenum">
              <a:rPr lang="en-US" altLang="zh-TW"/>
              <a:pPr>
                <a:defRPr/>
              </a:pPr>
              <a:t>16</a:t>
            </a:fld>
            <a:endParaRPr lang="en-US" altLang="zh-TW"/>
          </a:p>
        </p:txBody>
      </p:sp>
      <p:sp>
        <p:nvSpPr>
          <p:cNvPr id="1205252" name="Rectangle 4"/>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1205343" name="Text Box 95"/>
          <p:cNvSpPr txBox="1">
            <a:spLocks noChangeArrowheads="1"/>
          </p:cNvSpPr>
          <p:nvPr/>
        </p:nvSpPr>
        <p:spPr bwMode="auto">
          <a:xfrm>
            <a:off x="200025" y="1341438"/>
            <a:ext cx="549275" cy="2592387"/>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lang="zh-TW" altLang="en-US">
                <a:solidFill>
                  <a:srgbClr val="3333FF"/>
                </a:solidFill>
              </a:rPr>
              <a:t>各類獎酬工具比較</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7339" name="Group 43"/>
          <p:cNvGraphicFramePr>
            <a:graphicFrameLocks noGrp="1"/>
          </p:cNvGraphicFramePr>
          <p:nvPr>
            <p:ph/>
          </p:nvPr>
        </p:nvGraphicFramePr>
        <p:xfrm>
          <a:off x="849313" y="1341438"/>
          <a:ext cx="8561387" cy="4080828"/>
        </p:xfrm>
        <a:graphic>
          <a:graphicData uri="http://schemas.openxmlformats.org/drawingml/2006/table">
            <a:tbl>
              <a:tblPr/>
              <a:tblGrid>
                <a:gridCol w="1658937"/>
                <a:gridCol w="3451225"/>
                <a:gridCol w="3451225"/>
              </a:tblGrid>
              <a:tr h="34290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方式</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優點</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4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缺點</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170338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買回庫藏股轉讓給員工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173038" marR="0" lvl="0" indent="-173038" algn="l" defTabSz="914400" rtl="0" eaLnBrk="0" fontAlgn="base" latinLnBrk="0" hangingPunct="0">
                        <a:lnSpc>
                          <a:spcPct val="100000"/>
                        </a:lnSpc>
                        <a:spcBef>
                          <a:spcPct val="0"/>
                        </a:spcBef>
                        <a:spcAft>
                          <a:spcPct val="0"/>
                        </a:spcAft>
                        <a:buClrTx/>
                        <a:buSzTx/>
                        <a:buFontTx/>
                        <a:buNone/>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1.</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企業可選擇轉讓之時點，以達到獎勵員工之目的。</a:t>
                      </a:r>
                    </a:p>
                    <a:p>
                      <a:pPr marL="173038" marR="0" lvl="0" indent="-173038" algn="l" defTabSz="914400" rtl="0" eaLnBrk="0" fontAlgn="base" latinLnBrk="0" hangingPunct="0">
                        <a:lnSpc>
                          <a:spcPct val="100000"/>
                        </a:lnSpc>
                        <a:spcBef>
                          <a:spcPct val="0"/>
                        </a:spcBef>
                        <a:spcAft>
                          <a:spcPct val="0"/>
                        </a:spcAft>
                        <a:buClrTx/>
                        <a:buSzTx/>
                        <a:buFontTx/>
                        <a:buNone/>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2.</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限制員工二年內不得轉讓，可達到企業留才之目的。</a:t>
                      </a:r>
                    </a:p>
                    <a:p>
                      <a:pPr marL="173038" marR="0" lvl="0" indent="-173038" algn="l" defTabSz="914400" rtl="0" eaLnBrk="0" fontAlgn="base" latinLnBrk="0" hangingPunct="0">
                        <a:lnSpc>
                          <a:spcPct val="100000"/>
                        </a:lnSpc>
                        <a:spcBef>
                          <a:spcPct val="0"/>
                        </a:spcBef>
                        <a:spcAft>
                          <a:spcPct val="0"/>
                        </a:spcAft>
                        <a:buClrTx/>
                        <a:buSzTx/>
                        <a:buFontTx/>
                        <a:buNone/>
                        <a:tabLst/>
                      </a:pPr>
                      <a:endPar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None/>
                        <a:tabLst>
                          <a:tab pos="228600" algn="l"/>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1.</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企業須先買回庫藏股，必須先準備一筆資金。 </a:t>
                      </a:r>
                    </a:p>
                    <a:p>
                      <a:pPr marL="266700" marR="0" lvl="0" indent="-266700" algn="l" defTabSz="914400" rtl="0" eaLnBrk="0" fontAlgn="base" latinLnBrk="0" hangingPunct="0">
                        <a:lnSpc>
                          <a:spcPct val="100000"/>
                        </a:lnSpc>
                        <a:spcBef>
                          <a:spcPct val="0"/>
                        </a:spcBef>
                        <a:spcAft>
                          <a:spcPct val="0"/>
                        </a:spcAft>
                        <a:buClrTx/>
                        <a:buSzTx/>
                        <a:buFontTx/>
                        <a:buNone/>
                        <a:tabLst>
                          <a:tab pos="228600" algn="l"/>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2.</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須認列費用，但可分年認列，對公司損益之衝擊，未若員工分紅之影響。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79692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限制員工權利新股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173038" marR="0" lvl="0" indent="-173038" algn="l" defTabSz="914400" rtl="0" eaLnBrk="0" fontAlgn="base" latinLnBrk="0" hangingPunct="0">
                        <a:lnSpc>
                          <a:spcPct val="100000"/>
                        </a:lnSpc>
                        <a:spcBef>
                          <a:spcPct val="0"/>
                        </a:spcBef>
                        <a:spcAft>
                          <a:spcPct val="0"/>
                        </a:spcAft>
                        <a:buClrTx/>
                        <a:buSzTx/>
                        <a:buFontTx/>
                        <a:buNone/>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1.</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員工得無償取得股份，對員工之獎勵效果較大。</a:t>
                      </a:r>
                    </a:p>
                    <a:p>
                      <a:pPr marL="173038" marR="0" lvl="0" indent="-173038" algn="l" defTabSz="914400" rtl="0" eaLnBrk="0" fontAlgn="base" latinLnBrk="0" hangingPunct="0">
                        <a:lnSpc>
                          <a:spcPct val="100000"/>
                        </a:lnSpc>
                        <a:spcBef>
                          <a:spcPct val="0"/>
                        </a:spcBef>
                        <a:spcAft>
                          <a:spcPct val="0"/>
                        </a:spcAft>
                        <a:buClrTx/>
                        <a:buSzTx/>
                        <a:buFontTx/>
                        <a:buNone/>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2.</a:t>
                      </a: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企業可透過認股條件之設計，使給與基礎與員工績效相連結，達到企業留才之目的。</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0"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須認列費用，但可分年認列，對公司損益之衝擊，未若員工分紅之影響。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2" name="投影片編號版面配置區 2"/>
          <p:cNvSpPr>
            <a:spLocks noGrp="1"/>
          </p:cNvSpPr>
          <p:nvPr>
            <p:ph type="sldNum" sz="quarter" idx="10"/>
          </p:nvPr>
        </p:nvSpPr>
        <p:spPr/>
        <p:txBody>
          <a:bodyPr/>
          <a:lstStyle/>
          <a:p>
            <a:pPr>
              <a:defRPr/>
            </a:pPr>
            <a:fld id="{82E1EB4E-08A8-47CC-97BE-0933C83F7BD0}" type="slidenum">
              <a:rPr lang="en-US" altLang="zh-TW"/>
              <a:pPr>
                <a:defRPr/>
              </a:pPr>
              <a:t>17</a:t>
            </a:fld>
            <a:endParaRPr lang="en-US" altLang="zh-TW"/>
          </a:p>
        </p:txBody>
      </p:sp>
      <p:sp>
        <p:nvSpPr>
          <p:cNvPr id="1207298" name="Rectangle 2"/>
          <p:cNvSpPr>
            <a:spLocks noChangeArrowheads="1"/>
          </p:cNvSpPr>
          <p:nvPr/>
        </p:nvSpPr>
        <p:spPr bwMode="gray">
          <a:xfrm>
            <a:off x="1925638"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1207340" name="Text Box 44"/>
          <p:cNvSpPr txBox="1">
            <a:spLocks noChangeArrowheads="1"/>
          </p:cNvSpPr>
          <p:nvPr/>
        </p:nvSpPr>
        <p:spPr bwMode="auto">
          <a:xfrm>
            <a:off x="200025" y="1341438"/>
            <a:ext cx="549275" cy="3455987"/>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lang="zh-TW" altLang="en-US">
                <a:solidFill>
                  <a:srgbClr val="3333FF"/>
                </a:solidFill>
              </a:rPr>
              <a:t>各類獎酬工具比較（續）</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391" name="Group 71"/>
          <p:cNvGraphicFramePr>
            <a:graphicFrameLocks noGrp="1"/>
          </p:cNvGraphicFramePr>
          <p:nvPr>
            <p:ph/>
          </p:nvPr>
        </p:nvGraphicFramePr>
        <p:xfrm>
          <a:off x="992188" y="2133600"/>
          <a:ext cx="8418512" cy="4194810"/>
        </p:xfrm>
        <a:graphic>
          <a:graphicData uri="http://schemas.openxmlformats.org/drawingml/2006/table">
            <a:tbl>
              <a:tblPr/>
              <a:tblGrid>
                <a:gridCol w="2806700"/>
                <a:gridCol w="2805112"/>
                <a:gridCol w="2806700"/>
              </a:tblGrid>
              <a:tr h="600075">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項目</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員工認股權憑證</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限制員工權利新股</a:t>
                      </a:r>
                      <a:endParaRPr kumimoji="0" lang="zh-TW" altLang="en-US"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en-US" altLang="zh-TW"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RSA</a:t>
                      </a: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en-US" altLang="zh-TW"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r>
              <a:tr h="117157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法令依據</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公司法第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167</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條之</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、證交法第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28</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條之</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及發行人募集與發行有價證券處理準則</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公司法第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267</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8~10</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項發行人募集與發行有價證券處理準則第</a:t>
                      </a:r>
                      <a:r>
                        <a:rPr kumimoji="0" lang="en-US" altLang="zh-TW"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60</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條之</a:t>
                      </a:r>
                      <a:r>
                        <a:rPr kumimoji="0" lang="en-US" altLang="zh-TW"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1~60</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條之</a:t>
                      </a:r>
                      <a:r>
                        <a:rPr kumimoji="0" lang="en-US" altLang="zh-TW"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9</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230505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決議方式</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原則由董事會特別決議。</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若認購價格小於發行日標的股票收盤價</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每股淨值</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者，應經股東會已發行股份總數過半數股東出席，出席股東三分之二以上之同意。</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股東會特別決議</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2" name="投影片編號版面配置區 2"/>
          <p:cNvSpPr>
            <a:spLocks noGrp="1"/>
          </p:cNvSpPr>
          <p:nvPr>
            <p:ph type="sldNum" sz="quarter" idx="10"/>
          </p:nvPr>
        </p:nvSpPr>
        <p:spPr/>
        <p:txBody>
          <a:bodyPr/>
          <a:lstStyle/>
          <a:p>
            <a:pPr>
              <a:defRPr/>
            </a:pPr>
            <a:fld id="{76A6F99A-098D-4A52-8C30-65133D7C45C9}" type="slidenum">
              <a:rPr lang="en-US" altLang="zh-TW"/>
              <a:pPr>
                <a:defRPr/>
              </a:pPr>
              <a:t>18</a:t>
            </a:fld>
            <a:endParaRPr lang="en-US" altLang="zh-TW"/>
          </a:p>
        </p:txBody>
      </p:sp>
      <p:sp>
        <p:nvSpPr>
          <p:cNvPr id="1208324" name="Rectangle 4"/>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76006" name="AutoShape 6"/>
          <p:cNvSpPr>
            <a:spLocks noChangeArrowheads="1"/>
          </p:cNvSpPr>
          <p:nvPr/>
        </p:nvSpPr>
        <p:spPr bwMode="auto">
          <a:xfrm>
            <a:off x="920750" y="1268413"/>
            <a:ext cx="58324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員工認股權與限制員工權利新股比較</a:t>
            </a:r>
            <a:r>
              <a:rPr lang="zh-TW" altLang="en-US"/>
              <a:t> </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0440" name="Group 72"/>
          <p:cNvGraphicFramePr>
            <a:graphicFrameLocks noGrp="1"/>
          </p:cNvGraphicFramePr>
          <p:nvPr>
            <p:ph/>
          </p:nvPr>
        </p:nvGraphicFramePr>
        <p:xfrm>
          <a:off x="1136650" y="2133600"/>
          <a:ext cx="8274050" cy="4379278"/>
        </p:xfrm>
        <a:graphic>
          <a:graphicData uri="http://schemas.openxmlformats.org/drawingml/2006/table">
            <a:tbl>
              <a:tblPr/>
              <a:tblGrid>
                <a:gridCol w="2757488"/>
                <a:gridCol w="2759075"/>
                <a:gridCol w="2757487"/>
              </a:tblGrid>
              <a:tr h="569913">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項目</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員工認股權憑證</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限制員工權利新股</a:t>
                      </a:r>
                      <a:endParaRPr kumimoji="0" lang="zh-TW" altLang="en-US"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en-US" altLang="zh-TW"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RSA</a:t>
                      </a: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en-US" altLang="zh-TW"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r>
              <a:tr h="149225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發行公司資格</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獲利要求</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除依其事業性質，須有較長準備期間或具有健全之營業計畫，確能改善營利能力者外，公司連續</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年不得有虧損之情事。</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同左</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218598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發放對象</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是否包括子公司員工</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以員工為發放對象，另依本會</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96</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年</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12</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月</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26</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日金管證一字第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0960073134</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號令，</a:t>
                      </a:r>
                      <a:r>
                        <a:rPr kumimoji="0" lang="zh-TW" altLang="en-US" sz="18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包括國內外子公司之全職員工</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。（子公司包括對其持股超過</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50%</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及具有實質控制能力者）</a:t>
                      </a:r>
                      <a:endPar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限公司自身之員工</a:t>
                      </a:r>
                      <a:r>
                        <a:rPr kumimoji="0" lang="zh-TW" altLang="en-US" sz="18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（不包含從屬</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公司員工）</a:t>
                      </a:r>
                    </a:p>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（經濟部</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90</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年</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12</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月</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24</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日經</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90</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商字第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09002272930</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號函及</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101</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年</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6</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月</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14</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日經商字第</a:t>
                      </a:r>
                      <a:r>
                        <a:rPr kumimoji="0" lang="en-US" altLang="zh-TW"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10102420360</a:t>
                      </a:r>
                      <a:r>
                        <a:rPr kumimoji="0" lang="zh-TW" altLang="en-US" sz="18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號函規定） </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3" name="投影片編號版面配置區 2"/>
          <p:cNvSpPr>
            <a:spLocks noGrp="1"/>
          </p:cNvSpPr>
          <p:nvPr>
            <p:ph type="sldNum" sz="quarter" idx="10"/>
          </p:nvPr>
        </p:nvSpPr>
        <p:spPr/>
        <p:txBody>
          <a:bodyPr/>
          <a:lstStyle/>
          <a:p>
            <a:pPr>
              <a:defRPr/>
            </a:pPr>
            <a:fld id="{F8C0DB87-BFF4-47A3-9F8E-3603B49C2F2A}" type="slidenum">
              <a:rPr lang="en-US" altLang="zh-TW"/>
              <a:pPr>
                <a:defRPr/>
              </a:pPr>
              <a:t>19</a:t>
            </a:fld>
            <a:endParaRPr lang="en-US" altLang="zh-TW"/>
          </a:p>
        </p:txBody>
      </p:sp>
      <p:sp>
        <p:nvSpPr>
          <p:cNvPr id="1210372" name="Rectangle 4"/>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76006" name="AutoShape 6"/>
          <p:cNvSpPr>
            <a:spLocks noChangeArrowheads="1"/>
          </p:cNvSpPr>
          <p:nvPr/>
        </p:nvSpPr>
        <p:spPr bwMode="auto">
          <a:xfrm>
            <a:off x="920750" y="1268413"/>
            <a:ext cx="6119813"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員工認股權與限制員工權利新股比較（續）</a:t>
            </a:r>
            <a:r>
              <a:rPr lang="zh-TW" altLang="en-US"/>
              <a:t> </a:t>
            </a:r>
          </a:p>
        </p:txBody>
      </p:sp>
      <p:sp>
        <p:nvSpPr>
          <p:cNvPr id="1210523" name="Oval 155"/>
          <p:cNvSpPr>
            <a:spLocks noChangeArrowheads="1"/>
          </p:cNvSpPr>
          <p:nvPr/>
        </p:nvSpPr>
        <p:spPr bwMode="auto">
          <a:xfrm>
            <a:off x="6537325" y="4292600"/>
            <a:ext cx="2160588" cy="431800"/>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3534" name="Group 94"/>
          <p:cNvGraphicFramePr>
            <a:graphicFrameLocks noGrp="1"/>
          </p:cNvGraphicFramePr>
          <p:nvPr>
            <p:ph/>
          </p:nvPr>
        </p:nvGraphicFramePr>
        <p:xfrm>
          <a:off x="1065213" y="1989138"/>
          <a:ext cx="8345487" cy="4602480"/>
        </p:xfrm>
        <a:graphic>
          <a:graphicData uri="http://schemas.openxmlformats.org/drawingml/2006/table">
            <a:tbl>
              <a:tblPr/>
              <a:tblGrid>
                <a:gridCol w="2781300"/>
                <a:gridCol w="2782887"/>
                <a:gridCol w="2781300"/>
              </a:tblGrid>
              <a:tr h="573088">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項目</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員工認股權憑證</a:t>
                      </a:r>
                      <a:endParaRPr kumimoji="0" lang="zh-TW" altLang="en-US"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限制員工權利新股</a:t>
                      </a:r>
                      <a:endParaRPr kumimoji="0" lang="zh-TW" altLang="en-US"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en-US" altLang="zh-TW" sz="20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RSA</a:t>
                      </a:r>
                      <a:r>
                        <a:rPr kumimoji="0" lang="en-US" altLang="zh-TW" sz="20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en-US" altLang="zh-TW" sz="20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r>
              <a:tr h="30797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授與標的</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認股之權利</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新股或庫藏股</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股票</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新股</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80803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授與條件</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未特別限制，符合公司一定條件即授與認股之權利</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同左，符合公司一定條件即無償給與或以約定價格買入公司股票</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2428875">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發行</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認股</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價格</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認股價格不受公司法第</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140</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條關於股票發行價格不得低於票面金額規定之限制。</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原則：上市櫃</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興櫃或未上市櫃</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公司認股價格不得低於發行日股票市價</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每股淨值</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例外：經股東會決議得不受第</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點限制。</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發行價格不受公司法第</a:t>
                      </a:r>
                      <a:r>
                        <a:rPr kumimoji="0" lang="en-US" altLang="zh-TW"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140</a:t>
                      </a: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條關於股票發行價格不得低於票面金額規定之限制。</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17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未限制發行價格不得低於股票市價或淨值，並得以無償配發之。</a:t>
                      </a:r>
                      <a:endParaRPr kumimoji="0" lang="zh-TW" altLang="en-US" sz="17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26" name="投影片編號版面配置區 2"/>
          <p:cNvSpPr>
            <a:spLocks noGrp="1"/>
          </p:cNvSpPr>
          <p:nvPr>
            <p:ph type="sldNum" sz="quarter" idx="10"/>
          </p:nvPr>
        </p:nvSpPr>
        <p:spPr/>
        <p:txBody>
          <a:bodyPr/>
          <a:lstStyle/>
          <a:p>
            <a:pPr>
              <a:defRPr/>
            </a:pPr>
            <a:fld id="{EBE0E0A5-478A-4013-B396-793F6436C3B1}" type="slidenum">
              <a:rPr lang="en-US" altLang="zh-TW"/>
              <a:pPr>
                <a:defRPr/>
              </a:pPr>
              <a:t>20</a:t>
            </a:fld>
            <a:endParaRPr lang="en-US" altLang="zh-TW"/>
          </a:p>
        </p:txBody>
      </p:sp>
      <p:sp>
        <p:nvSpPr>
          <p:cNvPr id="1213444" name="Rectangle 4"/>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76006" name="AutoShape 6"/>
          <p:cNvSpPr>
            <a:spLocks noChangeArrowheads="1"/>
          </p:cNvSpPr>
          <p:nvPr/>
        </p:nvSpPr>
        <p:spPr bwMode="auto">
          <a:xfrm>
            <a:off x="920750" y="1268413"/>
            <a:ext cx="6119813"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員工認股權與限制員工權利新股比較（續）</a:t>
            </a:r>
            <a:r>
              <a:rPr lang="zh-TW" altLang="en-US"/>
              <a:t>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5592" name="Group 104"/>
          <p:cNvGraphicFramePr>
            <a:graphicFrameLocks noGrp="1"/>
          </p:cNvGraphicFramePr>
          <p:nvPr>
            <p:ph/>
          </p:nvPr>
        </p:nvGraphicFramePr>
        <p:xfrm>
          <a:off x="1208088" y="2133600"/>
          <a:ext cx="8202612" cy="4171316"/>
        </p:xfrm>
        <a:graphic>
          <a:graphicData uri="http://schemas.openxmlformats.org/drawingml/2006/table">
            <a:tbl>
              <a:tblPr/>
              <a:tblGrid>
                <a:gridCol w="2733675"/>
                <a:gridCol w="2735262"/>
                <a:gridCol w="2733675"/>
              </a:tblGrid>
              <a:tr h="739775">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項目</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員工認股權憑證</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限制員工權利新股</a:t>
                      </a:r>
                      <a:endParaRPr kumimoji="0" lang="zh-TW" altLang="en-US" sz="22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1160463" algn="l"/>
                        </a:tabLst>
                      </a:pPr>
                      <a:r>
                        <a:rPr kumimoji="0" lang="en-US" altLang="zh-TW"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r>
                        <a:rPr kumimoji="0" lang="en-US" altLang="zh-TW" sz="22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RSA</a:t>
                      </a:r>
                      <a:r>
                        <a:rPr kumimoji="0" lang="en-US" altLang="zh-TW" sz="2200" b="1"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a:t>
                      </a:r>
                      <a:endParaRPr kumimoji="0" lang="en-US" altLang="zh-TW"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3F3F3"/>
                    </a:solidFill>
                  </a:tcPr>
                </a:tc>
              </a:tr>
              <a:tr h="1636713">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閉鎖及存續期間</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自發行日起屆滿</a:t>
                      </a:r>
                      <a:r>
                        <a:rPr kumimoji="0" lang="en-US" altLang="zh-TW"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年後，持有人始得請求履約。</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p>
                      <a:pPr marL="266700" marR="0" lvl="0" indent="-26670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存續期間不得超過</a:t>
                      </a:r>
                      <a:r>
                        <a:rPr kumimoji="0" lang="en-US" altLang="zh-TW"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10</a:t>
                      </a: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年。</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未規範，由公司自行決定</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3973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公司收回權之行使</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否</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是，未達既得條件時</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736600">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是否得配發股利</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否，但得進行認股權價格之調整</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39738">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是否有表決權</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否</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tab pos="1160463" algn="l"/>
                        </a:tabLst>
                      </a:pPr>
                      <a:r>
                        <a:rPr kumimoji="0" lang="zh-TW" altLang="en-US" sz="2200" b="0" i="0" u="none" strike="noStrike" cap="none" normalizeH="0" baseline="0" smtClean="0">
                          <a:ln>
                            <a:noFill/>
                          </a:ln>
                          <a:solidFill>
                            <a:srgbClr val="007A77"/>
                          </a:solidFill>
                          <a:effectLst/>
                          <a:latin typeface="標楷體" pitchFamily="65" charset="-120"/>
                          <a:ea typeface="標楷體" pitchFamily="65" charset="-120"/>
                          <a:cs typeface="Times New Roman" pitchFamily="18" charset="0"/>
                        </a:rPr>
                        <a:t>是</a:t>
                      </a:r>
                      <a:endParaRPr kumimoji="0" lang="zh-TW" altLang="en-US" sz="2200" b="0"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
        <p:nvSpPr>
          <p:cNvPr id="30" name="投影片編號版面配置區 2"/>
          <p:cNvSpPr>
            <a:spLocks noGrp="1"/>
          </p:cNvSpPr>
          <p:nvPr>
            <p:ph type="sldNum" sz="quarter" idx="10"/>
          </p:nvPr>
        </p:nvSpPr>
        <p:spPr/>
        <p:txBody>
          <a:bodyPr/>
          <a:lstStyle/>
          <a:p>
            <a:pPr>
              <a:defRPr/>
            </a:pPr>
            <a:fld id="{22A34BB6-0246-40CC-9F63-25A27F07A585}" type="slidenum">
              <a:rPr lang="en-US" altLang="zh-TW"/>
              <a:pPr>
                <a:defRPr/>
              </a:pPr>
              <a:t>21</a:t>
            </a:fld>
            <a:endParaRPr lang="en-US" altLang="zh-TW"/>
          </a:p>
        </p:txBody>
      </p:sp>
      <p:sp>
        <p:nvSpPr>
          <p:cNvPr id="1215492" name="Rectangle 4"/>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sp>
        <p:nvSpPr>
          <p:cNvPr id="2176006" name="AutoShape 6"/>
          <p:cNvSpPr>
            <a:spLocks noChangeArrowheads="1"/>
          </p:cNvSpPr>
          <p:nvPr/>
        </p:nvSpPr>
        <p:spPr bwMode="auto">
          <a:xfrm>
            <a:off x="920750" y="1268413"/>
            <a:ext cx="6119813"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員工認股權與限制員工權利新股比較（續）</a:t>
            </a:r>
            <a:r>
              <a:rPr lang="zh-TW" altLang="en-US"/>
              <a:t>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2"/>
          <p:cNvSpPr>
            <a:spLocks noGrp="1"/>
          </p:cNvSpPr>
          <p:nvPr>
            <p:ph type="sldNum" sz="quarter" idx="10"/>
          </p:nvPr>
        </p:nvSpPr>
        <p:spPr/>
        <p:txBody>
          <a:bodyPr/>
          <a:lstStyle/>
          <a:p>
            <a:pPr>
              <a:defRPr/>
            </a:pPr>
            <a:fld id="{86741E17-A25E-4EFD-95CE-E22DAE8D0310}" type="slidenum">
              <a:rPr lang="en-US" altLang="zh-TW"/>
              <a:pPr>
                <a:defRPr/>
              </a:pPr>
              <a:t>22</a:t>
            </a:fld>
            <a:endParaRPr lang="en-US" altLang="zh-TW"/>
          </a:p>
        </p:txBody>
      </p:sp>
      <p:sp>
        <p:nvSpPr>
          <p:cNvPr id="1282050" name="Rectangle 2"/>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壹、員工獎酬計畫介紹</a:t>
            </a:r>
            <a:r>
              <a:rPr lang="zh-TW" altLang="en-US" sz="3600">
                <a:solidFill>
                  <a:schemeClr val="tx2"/>
                </a:solidFill>
                <a:effectLst>
                  <a:outerShdw blurRad="38100" dist="38100" dir="2700000" algn="tl">
                    <a:srgbClr val="000000"/>
                  </a:outerShdw>
                </a:effectLst>
              </a:rPr>
              <a:t>（續）</a:t>
            </a:r>
          </a:p>
        </p:txBody>
      </p:sp>
      <p:pic>
        <p:nvPicPr>
          <p:cNvPr id="1282081" name="Picture 33"/>
          <p:cNvPicPr>
            <a:picLocks noChangeAspect="1" noChangeArrowheads="1"/>
          </p:cNvPicPr>
          <p:nvPr/>
        </p:nvPicPr>
        <p:blipFill>
          <a:blip r:embed="rId2" cstate="print"/>
          <a:srcRect/>
          <a:stretch>
            <a:fillRect/>
          </a:stretch>
        </p:blipFill>
        <p:spPr bwMode="auto">
          <a:xfrm>
            <a:off x="1065213" y="2276475"/>
            <a:ext cx="8567737" cy="4149725"/>
          </a:xfrm>
          <a:prstGeom prst="rect">
            <a:avLst/>
          </a:prstGeom>
          <a:noFill/>
        </p:spPr>
      </p:pic>
      <p:sp>
        <p:nvSpPr>
          <p:cNvPr id="2164741" name="AutoShape 5"/>
          <p:cNvSpPr>
            <a:spLocks noChangeArrowheads="1"/>
          </p:cNvSpPr>
          <p:nvPr/>
        </p:nvSpPr>
        <p:spPr bwMode="auto">
          <a:xfrm>
            <a:off x="1065213" y="1268413"/>
            <a:ext cx="8569325" cy="936625"/>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r>
              <a:rPr lang="zh-TW" altLang="en-US" sz="2000">
                <a:solidFill>
                  <a:schemeClr val="bg1"/>
                </a:solidFill>
              </a:rPr>
              <a:t>網址</a:t>
            </a:r>
            <a:r>
              <a:rPr lang="en-US" altLang="zh-TW" sz="2000">
                <a:solidFill>
                  <a:schemeClr val="bg1"/>
                </a:solidFill>
              </a:rPr>
              <a:t>--http://www.twse.com.tw/ch/products/publication/report.php</a:t>
            </a:r>
          </a:p>
          <a:p>
            <a:r>
              <a:rPr lang="zh-TW" altLang="en-US" sz="2000">
                <a:solidFill>
                  <a:schemeClr val="bg1"/>
                </a:solidFill>
              </a:rPr>
              <a:t>首頁 </a:t>
            </a:r>
            <a:r>
              <a:rPr lang="en-US" altLang="zh-TW" sz="2000">
                <a:solidFill>
                  <a:schemeClr val="bg1"/>
                </a:solidFill>
              </a:rPr>
              <a:t>&gt; </a:t>
            </a:r>
            <a:r>
              <a:rPr lang="zh-TW" altLang="en-US" sz="2000">
                <a:solidFill>
                  <a:schemeClr val="bg1"/>
                </a:solidFill>
              </a:rPr>
              <a:t>產品與服務 </a:t>
            </a:r>
            <a:r>
              <a:rPr lang="en-US" altLang="zh-TW" sz="2000">
                <a:solidFill>
                  <a:schemeClr val="bg1"/>
                </a:solidFill>
              </a:rPr>
              <a:t>&gt; </a:t>
            </a:r>
            <a:r>
              <a:rPr lang="zh-TW" altLang="en-US" sz="2000">
                <a:solidFill>
                  <a:schemeClr val="bg1"/>
                </a:solidFill>
              </a:rPr>
              <a:t>出版品 </a:t>
            </a:r>
            <a:r>
              <a:rPr lang="en-US" altLang="zh-TW" sz="2000">
                <a:solidFill>
                  <a:schemeClr val="bg1"/>
                </a:solidFill>
              </a:rPr>
              <a:t>&gt; </a:t>
            </a:r>
            <a:r>
              <a:rPr lang="zh-TW" altLang="en-US" sz="2000">
                <a:solidFill>
                  <a:schemeClr val="bg1"/>
                </a:solidFill>
              </a:rPr>
              <a:t>研究報告</a:t>
            </a:r>
          </a:p>
        </p:txBody>
      </p:sp>
      <p:sp>
        <p:nvSpPr>
          <p:cNvPr id="1282083" name="Text Box 35"/>
          <p:cNvSpPr txBox="1">
            <a:spLocks noChangeArrowheads="1"/>
          </p:cNvSpPr>
          <p:nvPr/>
        </p:nvSpPr>
        <p:spPr bwMode="auto">
          <a:xfrm>
            <a:off x="128588" y="1412875"/>
            <a:ext cx="914400" cy="4392613"/>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lang="zh-TW" altLang="en-US">
                <a:solidFill>
                  <a:srgbClr val="3333FF"/>
                </a:solidFill>
              </a:rPr>
              <a:t>證交所</a:t>
            </a:r>
            <a:r>
              <a:rPr lang="en-US" altLang="zh-TW">
                <a:solidFill>
                  <a:srgbClr val="3333FF"/>
                </a:solidFill>
              </a:rPr>
              <a:t>97</a:t>
            </a:r>
            <a:r>
              <a:rPr lang="zh-TW" altLang="en-US">
                <a:solidFill>
                  <a:srgbClr val="3333FF"/>
                </a:solidFill>
              </a:rPr>
              <a:t>年度研究報告</a:t>
            </a:r>
            <a:r>
              <a:rPr lang="en-US" altLang="zh-TW">
                <a:solidFill>
                  <a:srgbClr val="3333FF"/>
                </a:solidFill>
              </a:rPr>
              <a:t>--</a:t>
            </a:r>
            <a:r>
              <a:rPr lang="zh-TW" altLang="en-US">
                <a:solidFill>
                  <a:srgbClr val="3333FF"/>
                </a:solidFill>
              </a:rPr>
              <a:t>發行限制員工權利股票規範之研究</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0C68672-557B-49D8-9988-279D68330813}" type="slidenum">
              <a:rPr lang="en-US" altLang="zh-TW"/>
              <a:pPr>
                <a:defRPr/>
              </a:pPr>
              <a:t>23</a:t>
            </a:fld>
            <a:endParaRPr lang="en-US" altLang="zh-TW"/>
          </a:p>
        </p:txBody>
      </p:sp>
      <p:sp>
        <p:nvSpPr>
          <p:cNvPr id="1217540" name="Rectangle 4"/>
          <p:cNvSpPr>
            <a:spLocks noChangeArrowheads="1"/>
          </p:cNvSpPr>
          <p:nvPr/>
        </p:nvSpPr>
        <p:spPr bwMode="gray">
          <a:xfrm>
            <a:off x="2611438" y="433388"/>
            <a:ext cx="46640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貳、限制員工權利新股</a:t>
            </a: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a:buFont typeface="Wingdings" pitchFamily="2" charset="2"/>
              <a:buChar char="Ø"/>
            </a:pPr>
            <a:r>
              <a:rPr lang="zh-TW" altLang="en-US" sz="3400">
                <a:solidFill>
                  <a:srgbClr val="006600"/>
                </a:solidFill>
              </a:rPr>
              <a:t>採行方式：</a:t>
            </a:r>
            <a:r>
              <a:rPr lang="en-US" altLang="zh-TW" sz="3400">
                <a:solidFill>
                  <a:srgbClr val="006600"/>
                </a:solidFill>
              </a:rPr>
              <a:t>(RSA)</a:t>
            </a:r>
          </a:p>
          <a:p>
            <a:r>
              <a:rPr lang="zh-TW" altLang="en-US" sz="3400">
                <a:solidFill>
                  <a:srgbClr val="006600"/>
                </a:solidFill>
              </a:rPr>
              <a:t>定義：限制員工權利新股，謂發行人依公司法第二百六十七條第八項發給員工之新股附有服務條件或績效條件等既得條件，於既得條件達成前，其股份權利受有限制。（第</a:t>
            </a:r>
            <a:r>
              <a:rPr lang="en-US" altLang="zh-TW" sz="3400">
                <a:solidFill>
                  <a:srgbClr val="006600"/>
                </a:solidFill>
              </a:rPr>
              <a:t>60</a:t>
            </a:r>
            <a:r>
              <a:rPr lang="zh-TW" altLang="en-US" sz="3400">
                <a:solidFill>
                  <a:srgbClr val="006600"/>
                </a:solidFill>
              </a:rPr>
              <a:t>條之</a:t>
            </a:r>
            <a:r>
              <a:rPr lang="en-US" altLang="zh-TW" sz="3400">
                <a:solidFill>
                  <a:srgbClr val="006600"/>
                </a:solidFill>
              </a:rPr>
              <a:t>1)</a:t>
            </a:r>
          </a:p>
          <a:p>
            <a:endParaRPr lang="zh-TW" altLang="en-US" sz="3400">
              <a:solidFill>
                <a:srgbClr val="006600"/>
              </a:solidFill>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88E035FC-E25D-436A-AFA7-9C37FD750223}" type="slidenum">
              <a:rPr lang="en-US" altLang="zh-TW"/>
              <a:pPr>
                <a:defRPr/>
              </a:pPr>
              <a:t>24</a:t>
            </a:fld>
            <a:endParaRPr lang="en-US" altLang="zh-TW"/>
          </a:p>
        </p:txBody>
      </p:sp>
      <p:sp>
        <p:nvSpPr>
          <p:cNvPr id="1218562" name="Rectangle 2"/>
          <p:cNvSpPr>
            <a:spLocks noChangeArrowheads="1"/>
          </p:cNvSpPr>
          <p:nvPr/>
        </p:nvSpPr>
        <p:spPr bwMode="gray">
          <a:xfrm>
            <a:off x="1946275" y="422275"/>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000">
                <a:solidFill>
                  <a:srgbClr val="006600"/>
                </a:solidFill>
              </a:rPr>
              <a:t>明定發行人得依發行辦法之約定收回或收買已發行之限制員工權利新股，不受公司法第</a:t>
            </a:r>
            <a:r>
              <a:rPr lang="en-US" altLang="zh-TW" sz="3000">
                <a:solidFill>
                  <a:srgbClr val="006600"/>
                </a:solidFill>
              </a:rPr>
              <a:t>167</a:t>
            </a:r>
            <a:r>
              <a:rPr lang="zh-TW" altLang="en-US" sz="3000">
                <a:solidFill>
                  <a:srgbClr val="006600"/>
                </a:solidFill>
              </a:rPr>
              <a:t>條第</a:t>
            </a:r>
            <a:r>
              <a:rPr lang="en-US" altLang="zh-TW" sz="3000">
                <a:solidFill>
                  <a:srgbClr val="006600"/>
                </a:solidFill>
              </a:rPr>
              <a:t>1</a:t>
            </a:r>
            <a:r>
              <a:rPr lang="zh-TW" altLang="en-US" sz="3000">
                <a:solidFill>
                  <a:srgbClr val="006600"/>
                </a:solidFill>
              </a:rPr>
              <a:t>項關於公司不得自將股份收回或收買規定之限制</a:t>
            </a:r>
            <a:r>
              <a:rPr lang="zh-TW" altLang="zh-TW" sz="3000">
                <a:solidFill>
                  <a:srgbClr val="006600"/>
                </a:solidFill>
              </a:rPr>
              <a:t>。</a:t>
            </a:r>
            <a:r>
              <a:rPr lang="zh-TW" altLang="en-US" sz="3000">
                <a:solidFill>
                  <a:srgbClr val="006600"/>
                </a:solidFill>
              </a:rPr>
              <a:t>（第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1)</a:t>
            </a:r>
            <a:r>
              <a:rPr lang="zh-TW" altLang="en-US" sz="3000">
                <a:solidFill>
                  <a:srgbClr val="006600"/>
                </a:solidFill>
              </a:rPr>
              <a:t> </a:t>
            </a:r>
          </a:p>
          <a:p>
            <a:pPr marL="358775" indent="-358775">
              <a:buFont typeface="Wingdings" pitchFamily="2" charset="2"/>
              <a:buChar char="Ø"/>
            </a:pPr>
            <a:r>
              <a:rPr lang="zh-TW" altLang="en-US" sz="3000">
                <a:solidFill>
                  <a:srgbClr val="006600"/>
                </a:solidFill>
              </a:rPr>
              <a:t>發行價格：參照發行員工認股權憑證認股價格之規範，明定限制員工權利新股之發行價格不受公司法第</a:t>
            </a:r>
            <a:r>
              <a:rPr lang="en-US" altLang="zh-TW" sz="3000">
                <a:solidFill>
                  <a:srgbClr val="006600"/>
                </a:solidFill>
              </a:rPr>
              <a:t>140</a:t>
            </a:r>
            <a:r>
              <a:rPr lang="zh-TW" altLang="en-US" sz="3000">
                <a:solidFill>
                  <a:srgbClr val="006600"/>
                </a:solidFill>
              </a:rPr>
              <a:t>條關於股票發行價格不得低於票面金額規定之限制，另明定得無償配發限制員工權利新股予員工。（第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5)</a:t>
            </a:r>
            <a:endParaRPr lang="zh-TW" altLang="en-US" sz="3000">
              <a:solidFill>
                <a:srgbClr val="006600"/>
              </a:solidFill>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C47B0E87-905A-4D61-A252-C4703D4DE7D7}" type="slidenum">
              <a:rPr lang="en-US" altLang="zh-TW"/>
              <a:pPr>
                <a:defRPr/>
              </a:pPr>
              <a:t>25</a:t>
            </a:fld>
            <a:endParaRPr lang="en-US" altLang="zh-TW"/>
          </a:p>
        </p:txBody>
      </p:sp>
      <p:sp>
        <p:nvSpPr>
          <p:cNvPr id="1219586" name="Rectangle 2"/>
          <p:cNvSpPr>
            <a:spLocks noChangeArrowheads="1"/>
          </p:cNvSpPr>
          <p:nvPr/>
        </p:nvSpPr>
        <p:spPr bwMode="gray">
          <a:xfrm>
            <a:off x="1946275" y="422275"/>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890588" indent="-890588">
              <a:buFont typeface="Wingdings" pitchFamily="2" charset="2"/>
              <a:buChar char="Ø"/>
            </a:pPr>
            <a:r>
              <a:rPr lang="zh-TW" altLang="en-US" sz="3000">
                <a:solidFill>
                  <a:srgbClr val="006600"/>
                </a:solidFill>
              </a:rPr>
              <a:t>決議方式：應經股東會特別決議，且應於股東會召集事由中列舉並說明下列事項，不得以臨時動議提出：（第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2)</a:t>
            </a:r>
          </a:p>
          <a:p>
            <a:pPr marL="890588" indent="-890588">
              <a:buFont typeface="Wingdings" pitchFamily="2" charset="2"/>
              <a:buAutoNum type="arabicPeriod"/>
            </a:pPr>
            <a:r>
              <a:rPr lang="zh-TW" altLang="en-US" sz="2800" b="0">
                <a:solidFill>
                  <a:srgbClr val="007A77"/>
                </a:solidFill>
              </a:rPr>
              <a:t>發行總額。 </a:t>
            </a:r>
          </a:p>
          <a:p>
            <a:pPr marL="890588" indent="-890588">
              <a:buFont typeface="Wingdings" pitchFamily="2" charset="2"/>
              <a:buAutoNum type="arabicPeriod"/>
            </a:pPr>
            <a:r>
              <a:rPr lang="zh-TW" altLang="en-US" sz="2800" b="0">
                <a:solidFill>
                  <a:srgbClr val="007A77"/>
                </a:solidFill>
              </a:rPr>
              <a:t>發行條件。 </a:t>
            </a:r>
          </a:p>
          <a:p>
            <a:pPr marL="890588" indent="-890588">
              <a:buFont typeface="Wingdings" pitchFamily="2" charset="2"/>
              <a:buAutoNum type="arabicPeriod"/>
            </a:pPr>
            <a:r>
              <a:rPr lang="zh-TW" altLang="en-US" sz="2800" b="0">
                <a:solidFill>
                  <a:srgbClr val="007A77"/>
                </a:solidFill>
              </a:rPr>
              <a:t>員工資格條件及得獲配或認購之股數。 </a:t>
            </a:r>
          </a:p>
          <a:p>
            <a:pPr marL="890588" indent="-890588">
              <a:buFont typeface="Wingdings" pitchFamily="2" charset="2"/>
              <a:buAutoNum type="arabicPeriod"/>
            </a:pPr>
            <a:r>
              <a:rPr lang="zh-TW" altLang="en-US" sz="2800" b="0">
                <a:solidFill>
                  <a:srgbClr val="007A77"/>
                </a:solidFill>
              </a:rPr>
              <a:t>辦理本次限制員工權利新股之必要理由。 </a:t>
            </a:r>
          </a:p>
          <a:p>
            <a:pPr marL="890588" indent="-890588">
              <a:buFont typeface="Wingdings" pitchFamily="2" charset="2"/>
              <a:buAutoNum type="arabicPeriod"/>
            </a:pPr>
            <a:r>
              <a:rPr lang="zh-TW" altLang="en-US" sz="2800" b="0">
                <a:solidFill>
                  <a:srgbClr val="007A77"/>
                </a:solidFill>
              </a:rPr>
              <a:t>可能費用化之金額、對公司每股盈餘稀釋情形及其他對股東權益影響事項</a:t>
            </a:r>
            <a:r>
              <a:rPr lang="zh-TW" altLang="zh-TW" sz="2800" b="0">
                <a:solidFill>
                  <a:srgbClr val="007A77"/>
                </a:solidFill>
              </a:rPr>
              <a:t>。</a:t>
            </a:r>
            <a:r>
              <a:rPr lang="zh-TW" altLang="en-US"/>
              <a:t> </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1CCA1E89-205A-4F15-8AA4-FE2F8BDB4EB7}" type="slidenum">
              <a:rPr lang="en-US" altLang="zh-TW"/>
              <a:pPr>
                <a:defRPr/>
              </a:pPr>
              <a:t>26</a:t>
            </a:fld>
            <a:endParaRPr lang="en-US" altLang="zh-TW"/>
          </a:p>
        </p:txBody>
      </p:sp>
      <p:sp>
        <p:nvSpPr>
          <p:cNvPr id="1220610" name="Rectangle 2"/>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000">
                <a:solidFill>
                  <a:srgbClr val="006600"/>
                </a:solidFill>
              </a:rPr>
              <a:t>辦理期間：得於股東會決議之日起一年內分次申報辦理（第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2)</a:t>
            </a:r>
            <a:r>
              <a:rPr lang="zh-TW" altLang="en-US" sz="3000">
                <a:solidFill>
                  <a:srgbClr val="006600"/>
                </a:solidFill>
              </a:rPr>
              <a:t>；自申報生效通知到達之日起超過一年未發行之餘額仍須發行時，應重行申報（第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4)</a:t>
            </a:r>
            <a:endParaRPr lang="zh-TW" altLang="en-US" sz="3000">
              <a:solidFill>
                <a:srgbClr val="006600"/>
              </a:solidFill>
            </a:endParaRPr>
          </a:p>
          <a:p>
            <a:pPr marL="358775" indent="-358775">
              <a:buFont typeface="Wingdings" pitchFamily="2" charset="2"/>
              <a:buChar char="Ø"/>
            </a:pPr>
            <a:r>
              <a:rPr lang="zh-TW" altLang="en-US" sz="3000">
                <a:solidFill>
                  <a:srgbClr val="006600"/>
                </a:solidFill>
              </a:rPr>
              <a:t>申報書件及生效期間：收到申報書</a:t>
            </a:r>
            <a:r>
              <a:rPr lang="en-US" altLang="zh-TW" sz="3000">
                <a:solidFill>
                  <a:srgbClr val="006600"/>
                </a:solidFill>
              </a:rPr>
              <a:t>(</a:t>
            </a:r>
            <a:r>
              <a:rPr lang="zh-TW" altLang="en-US" sz="3000">
                <a:solidFill>
                  <a:srgbClr val="006600"/>
                </a:solidFill>
              </a:rPr>
              <a:t>附表</a:t>
            </a:r>
            <a:r>
              <a:rPr lang="en-US" altLang="zh-TW" sz="3000">
                <a:solidFill>
                  <a:srgbClr val="006600"/>
                </a:solidFill>
              </a:rPr>
              <a:t>22</a:t>
            </a:r>
            <a:r>
              <a:rPr lang="zh-TW" altLang="en-US" sz="3000">
                <a:solidFill>
                  <a:srgbClr val="006600"/>
                </a:solidFill>
              </a:rPr>
              <a:t>之</a:t>
            </a:r>
            <a:r>
              <a:rPr lang="en-US" altLang="zh-TW" sz="3000">
                <a:solidFill>
                  <a:srgbClr val="006600"/>
                </a:solidFill>
              </a:rPr>
              <a:t>1)</a:t>
            </a:r>
            <a:r>
              <a:rPr lang="zh-TW" altLang="en-US" sz="3000">
                <a:solidFill>
                  <a:srgbClr val="006600"/>
                </a:solidFill>
              </a:rPr>
              <a:t>即日起屆滿</a:t>
            </a:r>
            <a:r>
              <a:rPr lang="en-US" altLang="zh-TW" sz="3000">
                <a:solidFill>
                  <a:srgbClr val="006600"/>
                </a:solidFill>
              </a:rPr>
              <a:t>7</a:t>
            </a:r>
            <a:r>
              <a:rPr lang="zh-TW" altLang="en-US" sz="3000">
                <a:solidFill>
                  <a:srgbClr val="006600"/>
                </a:solidFill>
              </a:rPr>
              <a:t>個營業日生效，並準用第</a:t>
            </a:r>
            <a:r>
              <a:rPr lang="en-US" altLang="zh-TW" sz="3000">
                <a:solidFill>
                  <a:srgbClr val="006600"/>
                </a:solidFill>
              </a:rPr>
              <a:t>12</a:t>
            </a:r>
            <a:r>
              <a:rPr lang="zh-TW" altLang="en-US" sz="3000">
                <a:solidFill>
                  <a:srgbClr val="006600"/>
                </a:solidFill>
              </a:rPr>
              <a:t>條第</a:t>
            </a:r>
            <a:r>
              <a:rPr lang="en-US" altLang="zh-TW" sz="3000">
                <a:solidFill>
                  <a:srgbClr val="006600"/>
                </a:solidFill>
              </a:rPr>
              <a:t>2</a:t>
            </a:r>
            <a:r>
              <a:rPr lang="zh-TW" altLang="en-US" sz="3000">
                <a:solidFill>
                  <a:srgbClr val="006600"/>
                </a:solidFill>
              </a:rPr>
              <a:t>項、第</a:t>
            </a:r>
            <a:r>
              <a:rPr lang="en-US" altLang="zh-TW" sz="3000">
                <a:solidFill>
                  <a:srgbClr val="006600"/>
                </a:solidFill>
              </a:rPr>
              <a:t>15</a:t>
            </a:r>
            <a:r>
              <a:rPr lang="zh-TW" altLang="en-US" sz="3000">
                <a:solidFill>
                  <a:srgbClr val="006600"/>
                </a:solidFill>
              </a:rPr>
              <a:t>條及第</a:t>
            </a:r>
            <a:r>
              <a:rPr lang="en-US" altLang="zh-TW" sz="3000">
                <a:solidFill>
                  <a:srgbClr val="006600"/>
                </a:solidFill>
              </a:rPr>
              <a:t>16</a:t>
            </a:r>
            <a:r>
              <a:rPr lang="zh-TW" altLang="en-US" sz="3000">
                <a:solidFill>
                  <a:srgbClr val="006600"/>
                </a:solidFill>
              </a:rPr>
              <a:t>條有關自行補正、停止申報生效及申請解除停止申報生效之規定</a:t>
            </a:r>
            <a:r>
              <a:rPr lang="zh-TW" altLang="zh-TW" sz="3000">
                <a:solidFill>
                  <a:srgbClr val="006600"/>
                </a:solidFill>
              </a:rPr>
              <a:t>。</a:t>
            </a:r>
            <a:r>
              <a:rPr lang="zh-TW" altLang="en-US" sz="3000">
                <a:solidFill>
                  <a:srgbClr val="006600"/>
                </a:solidFill>
              </a:rPr>
              <a:t>（第</a:t>
            </a:r>
            <a:r>
              <a:rPr lang="en-US" altLang="zh-TW" sz="3000">
                <a:solidFill>
                  <a:srgbClr val="006600"/>
                </a:solidFill>
              </a:rPr>
              <a:t>60</a:t>
            </a:r>
            <a:r>
              <a:rPr lang="zh-TW" altLang="en-US" sz="3000">
                <a:solidFill>
                  <a:srgbClr val="006600"/>
                </a:solidFill>
              </a:rPr>
              <a:t>條之</a:t>
            </a:r>
            <a:r>
              <a:rPr lang="en-US" altLang="zh-TW" sz="3000">
                <a:solidFill>
                  <a:srgbClr val="006600"/>
                </a:solidFill>
              </a:rPr>
              <a:t>3)</a:t>
            </a:r>
            <a:r>
              <a:rPr lang="zh-TW" altLang="en-US" sz="3000">
                <a:solidFill>
                  <a:srgbClr val="006600"/>
                </a:solidFill>
              </a:rPr>
              <a:t> </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E8F364B5-5FA8-4F7A-9476-F95F762F95B4}" type="slidenum">
              <a:rPr lang="en-US" altLang="zh-TW"/>
              <a:pPr>
                <a:defRPr/>
              </a:pPr>
              <a:t>27</a:t>
            </a:fld>
            <a:endParaRPr lang="en-US" altLang="zh-TW"/>
          </a:p>
        </p:txBody>
      </p:sp>
      <p:pic>
        <p:nvPicPr>
          <p:cNvPr id="1222094" name="Picture 462"/>
          <p:cNvPicPr>
            <a:picLocks noChangeAspect="1" noChangeArrowheads="1"/>
          </p:cNvPicPr>
          <p:nvPr/>
        </p:nvPicPr>
        <p:blipFill>
          <a:blip r:embed="rId2" cstate="print"/>
          <a:srcRect/>
          <a:stretch>
            <a:fillRect/>
          </a:stretch>
        </p:blipFill>
        <p:spPr bwMode="auto">
          <a:xfrm>
            <a:off x="1065213" y="1989138"/>
            <a:ext cx="6551612" cy="4594225"/>
          </a:xfrm>
          <a:prstGeom prst="rect">
            <a:avLst/>
          </a:prstGeom>
          <a:noFill/>
        </p:spPr>
      </p:pic>
      <p:sp>
        <p:nvSpPr>
          <p:cNvPr id="1222095" name="Rectangle 463"/>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76006" name="AutoShape 6"/>
          <p:cNvSpPr>
            <a:spLocks noChangeArrowheads="1"/>
          </p:cNvSpPr>
          <p:nvPr/>
        </p:nvSpPr>
        <p:spPr bwMode="auto">
          <a:xfrm>
            <a:off x="920750" y="1268413"/>
            <a:ext cx="2808288" cy="576262"/>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lang="zh-TW" altLang="en-US" b="0">
                <a:solidFill>
                  <a:schemeClr val="bg1"/>
                </a:solidFill>
                <a:effectLst>
                  <a:outerShdw blurRad="38100" dist="38100" dir="2700000" algn="tl">
                    <a:srgbClr val="000000"/>
                  </a:outerShdw>
                </a:effectLst>
                <a:latin typeface="Book Antiqua" pitchFamily="18" charset="0"/>
              </a:rPr>
              <a:t>申報書</a:t>
            </a:r>
            <a:r>
              <a:rPr lang="en-US" altLang="zh-TW" b="0">
                <a:solidFill>
                  <a:schemeClr val="bg1"/>
                </a:solidFill>
                <a:effectLst>
                  <a:outerShdw blurRad="38100" dist="38100" dir="2700000" algn="tl">
                    <a:srgbClr val="000000"/>
                  </a:outerShdw>
                </a:effectLst>
                <a:latin typeface="Book Antiqua" pitchFamily="18" charset="0"/>
              </a:rPr>
              <a:t>(</a:t>
            </a:r>
            <a:r>
              <a:rPr lang="zh-TW" altLang="en-US" b="0">
                <a:solidFill>
                  <a:schemeClr val="bg1"/>
                </a:solidFill>
                <a:effectLst>
                  <a:outerShdw blurRad="38100" dist="38100" dir="2700000" algn="tl">
                    <a:srgbClr val="000000"/>
                  </a:outerShdw>
                </a:effectLst>
                <a:latin typeface="Book Antiqua" pitchFamily="18" charset="0"/>
              </a:rPr>
              <a:t>附表</a:t>
            </a:r>
            <a:r>
              <a:rPr lang="en-US" altLang="zh-TW" b="0">
                <a:solidFill>
                  <a:schemeClr val="bg1"/>
                </a:solidFill>
                <a:effectLst>
                  <a:outerShdw blurRad="38100" dist="38100" dir="2700000" algn="tl">
                    <a:srgbClr val="000000"/>
                  </a:outerShdw>
                </a:effectLst>
                <a:latin typeface="Book Antiqua" pitchFamily="18" charset="0"/>
              </a:rPr>
              <a:t>22</a:t>
            </a:r>
            <a:r>
              <a:rPr lang="zh-TW" altLang="en-US" b="0">
                <a:solidFill>
                  <a:schemeClr val="bg1"/>
                </a:solidFill>
                <a:effectLst>
                  <a:outerShdw blurRad="38100" dist="38100" dir="2700000" algn="tl">
                    <a:srgbClr val="000000"/>
                  </a:outerShdw>
                </a:effectLst>
                <a:latin typeface="Book Antiqua" pitchFamily="18" charset="0"/>
              </a:rPr>
              <a:t>之</a:t>
            </a:r>
            <a:r>
              <a:rPr lang="en-US" altLang="zh-TW" b="0">
                <a:solidFill>
                  <a:schemeClr val="bg1"/>
                </a:solidFill>
                <a:effectLst>
                  <a:outerShdw blurRad="38100" dist="38100" dir="2700000" algn="tl">
                    <a:srgbClr val="000000"/>
                  </a:outerShdw>
                </a:effectLst>
                <a:latin typeface="Book Antiqua" pitchFamily="18" charset="0"/>
              </a:rPr>
              <a:t>1)</a:t>
            </a:r>
            <a:endParaRPr lang="zh-TW" altLang="en-US" b="0">
              <a:solidFill>
                <a:schemeClr val="bg1"/>
              </a:solidFill>
              <a:effectLst>
                <a:outerShdw blurRad="38100" dist="38100" dir="2700000" algn="tl">
                  <a:srgbClr val="000000"/>
                </a:outerShdw>
              </a:effectLst>
              <a:latin typeface="Book Antiqua" pitchFamily="18" charset="0"/>
            </a:endParaRPr>
          </a:p>
        </p:txBody>
      </p:sp>
      <p:sp>
        <p:nvSpPr>
          <p:cNvPr id="1222100" name="Oval 468"/>
          <p:cNvSpPr>
            <a:spLocks noChangeArrowheads="1"/>
          </p:cNvSpPr>
          <p:nvPr/>
        </p:nvSpPr>
        <p:spPr bwMode="auto">
          <a:xfrm>
            <a:off x="1136650" y="5876925"/>
            <a:ext cx="2663825" cy="431800"/>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D1E13F7-4BC0-4F1E-8DC6-64509CD592AC}" type="slidenum">
              <a:rPr lang="en-US" altLang="zh-TW"/>
              <a:pPr>
                <a:defRPr/>
              </a:pPr>
              <a:t>28</a:t>
            </a:fld>
            <a:endParaRPr lang="en-US" altLang="zh-TW"/>
          </a:p>
        </p:txBody>
      </p:sp>
      <p:sp>
        <p:nvSpPr>
          <p:cNvPr id="1223682" name="Rectangle 2"/>
          <p:cNvSpPr>
            <a:spLocks noChangeArrowheads="1"/>
          </p:cNvSpPr>
          <p:nvPr/>
        </p:nvSpPr>
        <p:spPr bwMode="gray">
          <a:xfrm>
            <a:off x="1946275" y="422275"/>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890588" indent="-890588">
              <a:buFont typeface="Wingdings" pitchFamily="2" charset="2"/>
              <a:buChar char="Ø"/>
            </a:pPr>
            <a:r>
              <a:rPr lang="zh-TW" altLang="en-US" sz="3200">
                <a:solidFill>
                  <a:srgbClr val="006600"/>
                </a:solidFill>
              </a:rPr>
              <a:t>發行辦法應記載事項 ：（第</a:t>
            </a:r>
            <a:r>
              <a:rPr lang="en-US" altLang="zh-TW" sz="3200">
                <a:solidFill>
                  <a:srgbClr val="006600"/>
                </a:solidFill>
              </a:rPr>
              <a:t>60</a:t>
            </a:r>
            <a:r>
              <a:rPr lang="zh-TW" altLang="en-US" sz="3200">
                <a:solidFill>
                  <a:srgbClr val="006600"/>
                </a:solidFill>
              </a:rPr>
              <a:t>條之</a:t>
            </a:r>
            <a:r>
              <a:rPr lang="en-US" altLang="zh-TW" sz="3200">
                <a:solidFill>
                  <a:srgbClr val="006600"/>
                </a:solidFill>
              </a:rPr>
              <a:t>4)</a:t>
            </a:r>
          </a:p>
          <a:p>
            <a:pPr marL="890588" indent="-890588">
              <a:buFont typeface="Wingdings" pitchFamily="2" charset="2"/>
              <a:buAutoNum type="arabicPeriod"/>
            </a:pPr>
            <a:r>
              <a:rPr lang="zh-TW" altLang="en-US" sz="3000" b="0">
                <a:solidFill>
                  <a:srgbClr val="007A77"/>
                </a:solidFill>
              </a:rPr>
              <a:t>發行條件</a:t>
            </a:r>
            <a:r>
              <a:rPr lang="en-US" altLang="zh-TW" sz="3000" b="0">
                <a:solidFill>
                  <a:srgbClr val="007A77"/>
                </a:solidFill>
              </a:rPr>
              <a:t>(</a:t>
            </a:r>
            <a:r>
              <a:rPr lang="zh-TW" altLang="en-US" sz="3000" b="0">
                <a:solidFill>
                  <a:srgbClr val="007A77"/>
                </a:solidFill>
              </a:rPr>
              <a:t>含發行價格、既得條件、發行股份之種類及員工未符既得條件或發生繼承時之處理方式等</a:t>
            </a:r>
            <a:r>
              <a:rPr lang="en-US" altLang="zh-TW" sz="3000" b="0">
                <a:solidFill>
                  <a:srgbClr val="007A77"/>
                </a:solidFill>
              </a:rPr>
              <a:t>)</a:t>
            </a:r>
            <a:r>
              <a:rPr lang="zh-TW" altLang="en-US" sz="3000" b="0">
                <a:solidFill>
                  <a:srgbClr val="007A77"/>
                </a:solidFill>
              </a:rPr>
              <a:t>。 </a:t>
            </a:r>
          </a:p>
          <a:p>
            <a:pPr marL="890588" indent="-890588">
              <a:buFontTx/>
              <a:buAutoNum type="arabicPeriod"/>
            </a:pPr>
            <a:r>
              <a:rPr lang="zh-TW" altLang="en-US" sz="3000" b="0">
                <a:solidFill>
                  <a:srgbClr val="007A77"/>
                </a:solidFill>
              </a:rPr>
              <a:t>發行總額。</a:t>
            </a:r>
          </a:p>
          <a:p>
            <a:pPr marL="890588" indent="-890588">
              <a:buFontTx/>
              <a:buAutoNum type="arabicPeriod"/>
            </a:pPr>
            <a:r>
              <a:rPr lang="zh-TW" altLang="en-US" sz="3000" b="0">
                <a:solidFill>
                  <a:srgbClr val="007A77"/>
                </a:solidFill>
              </a:rPr>
              <a:t>員工之資格條件。</a:t>
            </a:r>
          </a:p>
          <a:p>
            <a:pPr marL="890588" indent="-890588">
              <a:buFontTx/>
              <a:buAutoNum type="arabicPeriod"/>
            </a:pPr>
            <a:r>
              <a:rPr lang="zh-TW" altLang="en-US" sz="3000" b="0">
                <a:solidFill>
                  <a:srgbClr val="007A77"/>
                </a:solidFill>
              </a:rPr>
              <a:t>獲配或認購新股後未達既得條件前受限制之權利。 </a:t>
            </a:r>
          </a:p>
          <a:p>
            <a:pPr marL="890588" indent="-890588">
              <a:buFontTx/>
              <a:buAutoNum type="arabicPeriod"/>
            </a:pPr>
            <a:r>
              <a:rPr lang="zh-TW" altLang="en-US" sz="3000" b="0">
                <a:solidFill>
                  <a:srgbClr val="007A77"/>
                </a:solidFill>
              </a:rPr>
              <a:t>其他重要約定事項</a:t>
            </a:r>
            <a:r>
              <a:rPr lang="en-US" altLang="zh-TW" sz="3000" b="0">
                <a:solidFill>
                  <a:srgbClr val="007A77"/>
                </a:solidFill>
              </a:rPr>
              <a:t>(</a:t>
            </a:r>
            <a:r>
              <a:rPr lang="zh-TW" altLang="en-US" sz="3000" b="0">
                <a:solidFill>
                  <a:srgbClr val="007A77"/>
                </a:solidFill>
              </a:rPr>
              <a:t>含股票信託保管等</a:t>
            </a:r>
            <a:r>
              <a:rPr lang="en-US" altLang="zh-TW" sz="3000" b="0">
                <a:solidFill>
                  <a:srgbClr val="007A77"/>
                </a:solidFill>
              </a:rPr>
              <a:t>)</a:t>
            </a:r>
            <a:r>
              <a:rPr lang="zh-TW" altLang="en-US" sz="3000" b="0">
                <a:solidFill>
                  <a:srgbClr val="007A77"/>
                </a:solidFill>
              </a:rPr>
              <a:t>。</a:t>
            </a:r>
            <a:r>
              <a:rPr lang="zh-TW" altLang="en-US" sz="2800" b="0">
                <a:solidFill>
                  <a:srgbClr val="007A77"/>
                </a:solidFill>
              </a:rPr>
              <a:t>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C5220ED1-F275-4DFC-87D9-34B2F08F2970}" type="slidenum">
              <a:rPr lang="en-US" altLang="zh-TW"/>
              <a:pPr>
                <a:defRPr/>
              </a:pPr>
              <a:t>29</a:t>
            </a:fld>
            <a:endParaRPr lang="en-US" altLang="zh-TW"/>
          </a:p>
        </p:txBody>
      </p:sp>
      <p:sp>
        <p:nvSpPr>
          <p:cNvPr id="1225730" name="Rectangle 2"/>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600">
                <a:solidFill>
                  <a:srgbClr val="006600"/>
                </a:solidFill>
              </a:rPr>
              <a:t>資訊公開：（第</a:t>
            </a:r>
            <a:r>
              <a:rPr lang="en-US" altLang="zh-TW" sz="3600">
                <a:solidFill>
                  <a:srgbClr val="006600"/>
                </a:solidFill>
              </a:rPr>
              <a:t>60</a:t>
            </a:r>
            <a:r>
              <a:rPr lang="zh-TW" altLang="en-US" sz="3600">
                <a:solidFill>
                  <a:srgbClr val="006600"/>
                </a:solidFill>
              </a:rPr>
              <a:t>條之</a:t>
            </a:r>
            <a:r>
              <a:rPr lang="en-US" altLang="zh-TW" sz="3600">
                <a:solidFill>
                  <a:srgbClr val="006600"/>
                </a:solidFill>
              </a:rPr>
              <a:t>7)</a:t>
            </a:r>
            <a:endParaRPr lang="zh-TW" altLang="en-US" sz="3600">
              <a:solidFill>
                <a:srgbClr val="006600"/>
              </a:solidFill>
            </a:endParaRPr>
          </a:p>
          <a:p>
            <a:pPr marL="358775" indent="-358775">
              <a:buFont typeface="Wingdings" pitchFamily="2" charset="2"/>
              <a:buChar char="ü"/>
            </a:pPr>
            <a:r>
              <a:rPr lang="zh-TW" altLang="en-US" sz="3000">
                <a:solidFill>
                  <a:srgbClr val="006600"/>
                </a:solidFill>
              </a:rPr>
              <a:t>申報生效到達日之次日 </a:t>
            </a:r>
          </a:p>
          <a:p>
            <a:pPr marL="358775" indent="-358775">
              <a:buFont typeface="Wingdings" pitchFamily="2" charset="2"/>
              <a:buChar char="ü"/>
            </a:pPr>
            <a:r>
              <a:rPr lang="zh-TW" altLang="en-US" sz="3000">
                <a:solidFill>
                  <a:srgbClr val="006600"/>
                </a:solidFill>
              </a:rPr>
              <a:t>新股發行日之次日 </a:t>
            </a:r>
          </a:p>
          <a:p>
            <a:pPr marL="358775" indent="-358775">
              <a:buFont typeface="Wingdings" pitchFamily="2" charset="2"/>
              <a:buChar char="ü"/>
            </a:pPr>
            <a:r>
              <a:rPr lang="zh-TW" altLang="en-US" sz="3000">
                <a:solidFill>
                  <a:srgbClr val="006600"/>
                </a:solidFill>
              </a:rPr>
              <a:t>股份發行後員工達成既得條件時之次日 </a:t>
            </a:r>
          </a:p>
          <a:p>
            <a:pPr marL="358775" indent="-358775">
              <a:buFont typeface="Wingdings" pitchFamily="2" charset="2"/>
              <a:buChar char="ü"/>
            </a:pPr>
            <a:r>
              <a:rPr lang="zh-TW" altLang="en-US" sz="3000">
                <a:solidFill>
                  <a:srgbClr val="006600"/>
                </a:solidFill>
              </a:rPr>
              <a:t>發行人依發行辦法收回或收買股份之次日</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601C2702-E849-4468-A00E-CD3B341F80B2}" type="slidenum">
              <a:rPr lang="en-US" altLang="zh-TW"/>
              <a:pPr>
                <a:defRPr/>
              </a:pPr>
              <a:t>30</a:t>
            </a:fld>
            <a:endParaRPr lang="en-US" altLang="zh-TW"/>
          </a:p>
        </p:txBody>
      </p:sp>
      <p:sp>
        <p:nvSpPr>
          <p:cNvPr id="1268738" name="Rectangle 2"/>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628775"/>
            <a:ext cx="9166225" cy="4465638"/>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600">
                <a:solidFill>
                  <a:srgbClr val="006600"/>
                </a:solidFill>
              </a:rPr>
              <a:t>退件條款：（第</a:t>
            </a:r>
            <a:r>
              <a:rPr lang="en-US" altLang="zh-TW" sz="3600">
                <a:solidFill>
                  <a:srgbClr val="006600"/>
                </a:solidFill>
              </a:rPr>
              <a:t>50</a:t>
            </a:r>
            <a:r>
              <a:rPr lang="zh-TW" altLang="en-US" sz="3600">
                <a:solidFill>
                  <a:srgbClr val="006600"/>
                </a:solidFill>
              </a:rPr>
              <a:t>條</a:t>
            </a:r>
            <a:r>
              <a:rPr lang="en-US" altLang="zh-TW" sz="3600">
                <a:solidFill>
                  <a:srgbClr val="006600"/>
                </a:solidFill>
              </a:rPr>
              <a:t>)</a:t>
            </a:r>
            <a:endParaRPr lang="zh-TW" altLang="en-US" sz="3600">
              <a:solidFill>
                <a:srgbClr val="006600"/>
              </a:solidFill>
            </a:endParaRPr>
          </a:p>
          <a:p>
            <a:pPr marL="358775" indent="-358775">
              <a:buFont typeface="Wingdings" pitchFamily="2" charset="2"/>
              <a:buChar char="ü"/>
            </a:pPr>
            <a:r>
              <a:rPr lang="zh-TW" altLang="en-US" sz="2600">
                <a:solidFill>
                  <a:srgbClr val="006600"/>
                </a:solidFill>
              </a:rPr>
              <a:t>最近連續二年有虧損者。但依其事業性質，須有較長準備期間或具有健全之營業計畫，確能改善營利能力者，不在此限。 </a:t>
            </a:r>
          </a:p>
          <a:p>
            <a:pPr marL="358775" indent="-358775">
              <a:buFont typeface="Wingdings" pitchFamily="2" charset="2"/>
              <a:buChar char="ü"/>
            </a:pPr>
            <a:r>
              <a:rPr lang="zh-TW" altLang="en-US" sz="2600">
                <a:solidFill>
                  <a:srgbClr val="006600"/>
                </a:solidFill>
              </a:rPr>
              <a:t>資產不足抵償債務者。 </a:t>
            </a:r>
          </a:p>
          <a:p>
            <a:pPr marL="358775" indent="-358775">
              <a:buFont typeface="Wingdings" pitchFamily="2" charset="2"/>
              <a:buChar char="ü"/>
            </a:pPr>
            <a:r>
              <a:rPr lang="zh-TW" altLang="en-US" sz="2600">
                <a:solidFill>
                  <a:srgbClr val="006600"/>
                </a:solidFill>
              </a:rPr>
              <a:t>重大喪失債信情事，尚未了結或了結後尚未逾三年者。 </a:t>
            </a:r>
          </a:p>
          <a:p>
            <a:pPr marL="358775" indent="-358775">
              <a:buFont typeface="Wingdings" pitchFamily="2" charset="2"/>
              <a:buChar char="ü"/>
            </a:pPr>
            <a:r>
              <a:rPr lang="zh-TW" altLang="en-US" sz="2600">
                <a:solidFill>
                  <a:srgbClr val="006600"/>
                </a:solidFill>
              </a:rPr>
              <a:t>對已發行員工認股權憑證或限制員工權利新股而有未履行發行及認股辦法約定事項之情事，迄未改善或經改善後尚未滿三年者。</a:t>
            </a:r>
          </a:p>
          <a:p>
            <a:pPr marL="358775" indent="-358775">
              <a:buFont typeface="Wingdings" pitchFamily="2" charset="2"/>
              <a:buChar char="ü"/>
            </a:pPr>
            <a:r>
              <a:rPr lang="zh-TW" altLang="en-US" sz="2600">
                <a:solidFill>
                  <a:srgbClr val="006600"/>
                </a:solidFill>
              </a:rPr>
              <a:t>其他本會為保護公益認為有必要者。</a:t>
            </a:r>
            <a:r>
              <a:rPr lang="zh-TW" altLang="en-US">
                <a:solidFill>
                  <a:srgbClr val="006600"/>
                </a:solidFill>
              </a:rPr>
              <a:t>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0"/>
          </p:nvPr>
        </p:nvSpPr>
        <p:spPr/>
        <p:txBody>
          <a:bodyPr/>
          <a:lstStyle/>
          <a:p>
            <a:pPr>
              <a:defRPr/>
            </a:pPr>
            <a:fld id="{5F06AA58-0B18-4BE1-A63E-A0A4CA23E083}" type="slidenum">
              <a:rPr lang="en-US" altLang="zh-TW"/>
              <a:pPr>
                <a:defRPr/>
              </a:pPr>
              <a:t>31</a:t>
            </a:fld>
            <a:endParaRPr lang="en-US" altLang="zh-TW"/>
          </a:p>
        </p:txBody>
      </p:sp>
      <p:pic>
        <p:nvPicPr>
          <p:cNvPr id="1157124" name="Picture 4"/>
          <p:cNvPicPr>
            <a:picLocks noChangeAspect="1" noChangeArrowheads="1"/>
          </p:cNvPicPr>
          <p:nvPr/>
        </p:nvPicPr>
        <p:blipFill>
          <a:blip r:embed="rId2" cstate="print"/>
          <a:srcRect/>
          <a:stretch>
            <a:fillRect/>
          </a:stretch>
        </p:blipFill>
        <p:spPr bwMode="auto">
          <a:xfrm>
            <a:off x="560388" y="1989138"/>
            <a:ext cx="4473575" cy="4608512"/>
          </a:xfrm>
          <a:prstGeom prst="rect">
            <a:avLst/>
          </a:prstGeom>
          <a:noFill/>
        </p:spPr>
      </p:pic>
      <p:pic>
        <p:nvPicPr>
          <p:cNvPr id="1157125" name="Picture 5"/>
          <p:cNvPicPr>
            <a:picLocks noChangeAspect="1" noChangeArrowheads="1"/>
          </p:cNvPicPr>
          <p:nvPr/>
        </p:nvPicPr>
        <p:blipFill>
          <a:blip r:embed="rId3" cstate="print"/>
          <a:srcRect/>
          <a:stretch>
            <a:fillRect/>
          </a:stretch>
        </p:blipFill>
        <p:spPr bwMode="auto">
          <a:xfrm>
            <a:off x="5024438" y="1916113"/>
            <a:ext cx="4357687" cy="4752975"/>
          </a:xfrm>
          <a:prstGeom prst="rect">
            <a:avLst/>
          </a:prstGeom>
          <a:noFill/>
        </p:spPr>
      </p:pic>
      <p:sp>
        <p:nvSpPr>
          <p:cNvPr id="2176006" name="AutoShape 6"/>
          <p:cNvSpPr>
            <a:spLocks noChangeArrowheads="1"/>
          </p:cNvSpPr>
          <p:nvPr/>
        </p:nvSpPr>
        <p:spPr bwMode="auto">
          <a:xfrm>
            <a:off x="704850" y="1268413"/>
            <a:ext cx="47529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a:t>
            </a:r>
            <a:r>
              <a:rPr lang="zh-TW" altLang="en-US"/>
              <a:t> </a:t>
            </a:r>
          </a:p>
        </p:txBody>
      </p:sp>
      <p:sp>
        <p:nvSpPr>
          <p:cNvPr id="1157128"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1157129" name="Oval 9"/>
          <p:cNvSpPr>
            <a:spLocks noChangeArrowheads="1"/>
          </p:cNvSpPr>
          <p:nvPr/>
        </p:nvSpPr>
        <p:spPr bwMode="auto">
          <a:xfrm>
            <a:off x="5024438" y="5516563"/>
            <a:ext cx="4537075" cy="1152525"/>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18E194F5-2F1F-487F-9515-F5D5E46CC58C}" type="slidenum">
              <a:rPr lang="en-US" altLang="zh-TW"/>
              <a:pPr>
                <a:defRPr/>
              </a:pPr>
              <a:t>32</a:t>
            </a:fld>
            <a:endParaRPr lang="en-US" altLang="zh-TW"/>
          </a:p>
        </p:txBody>
      </p:sp>
      <p:pic>
        <p:nvPicPr>
          <p:cNvPr id="1158148" name="Picture 4"/>
          <p:cNvPicPr>
            <a:picLocks noChangeAspect="1" noChangeArrowheads="1"/>
          </p:cNvPicPr>
          <p:nvPr/>
        </p:nvPicPr>
        <p:blipFill>
          <a:blip r:embed="rId2" cstate="print"/>
          <a:srcRect/>
          <a:stretch>
            <a:fillRect/>
          </a:stretch>
        </p:blipFill>
        <p:spPr bwMode="auto">
          <a:xfrm>
            <a:off x="1065213" y="1989138"/>
            <a:ext cx="3971925" cy="4608512"/>
          </a:xfrm>
          <a:prstGeom prst="rect">
            <a:avLst/>
          </a:prstGeom>
          <a:noFill/>
        </p:spPr>
      </p:pic>
      <p:pic>
        <p:nvPicPr>
          <p:cNvPr id="1158149" name="Picture 5"/>
          <p:cNvPicPr>
            <a:picLocks noChangeAspect="1" noChangeArrowheads="1"/>
          </p:cNvPicPr>
          <p:nvPr/>
        </p:nvPicPr>
        <p:blipFill>
          <a:blip r:embed="rId3" cstate="print"/>
          <a:srcRect/>
          <a:stretch>
            <a:fillRect/>
          </a:stretch>
        </p:blipFill>
        <p:spPr bwMode="auto">
          <a:xfrm>
            <a:off x="5024438" y="1916113"/>
            <a:ext cx="3794125" cy="4679950"/>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58152"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0"/>
          </p:nvPr>
        </p:nvSpPr>
        <p:spPr/>
        <p:txBody>
          <a:bodyPr/>
          <a:lstStyle/>
          <a:p>
            <a:pPr>
              <a:defRPr/>
            </a:pPr>
            <a:fld id="{15083F53-91FB-45F2-9B92-9C362CB9C350}" type="slidenum">
              <a:rPr lang="en-US" altLang="zh-TW"/>
              <a:pPr>
                <a:defRPr/>
              </a:pPr>
              <a:t>33</a:t>
            </a:fld>
            <a:endParaRPr lang="en-US" altLang="zh-TW"/>
          </a:p>
        </p:txBody>
      </p:sp>
      <p:pic>
        <p:nvPicPr>
          <p:cNvPr id="1159172" name="Picture 4"/>
          <p:cNvPicPr>
            <a:picLocks noChangeAspect="1" noChangeArrowheads="1"/>
          </p:cNvPicPr>
          <p:nvPr/>
        </p:nvPicPr>
        <p:blipFill>
          <a:blip r:embed="rId2" cstate="print"/>
          <a:srcRect/>
          <a:stretch>
            <a:fillRect/>
          </a:stretch>
        </p:blipFill>
        <p:spPr bwMode="auto">
          <a:xfrm>
            <a:off x="992188" y="1916113"/>
            <a:ext cx="3929062" cy="4537075"/>
          </a:xfrm>
          <a:prstGeom prst="rect">
            <a:avLst/>
          </a:prstGeom>
          <a:noFill/>
        </p:spPr>
      </p:pic>
      <p:pic>
        <p:nvPicPr>
          <p:cNvPr id="1159173" name="Picture 5"/>
          <p:cNvPicPr>
            <a:picLocks noChangeAspect="1" noChangeArrowheads="1"/>
          </p:cNvPicPr>
          <p:nvPr/>
        </p:nvPicPr>
        <p:blipFill>
          <a:blip r:embed="rId3" cstate="print"/>
          <a:srcRect/>
          <a:stretch>
            <a:fillRect/>
          </a:stretch>
        </p:blipFill>
        <p:spPr bwMode="auto">
          <a:xfrm>
            <a:off x="4881563" y="1916113"/>
            <a:ext cx="3965575" cy="4537075"/>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59176"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1159177" name="Oval 9"/>
          <p:cNvSpPr>
            <a:spLocks noChangeArrowheads="1"/>
          </p:cNvSpPr>
          <p:nvPr/>
        </p:nvSpPr>
        <p:spPr bwMode="auto">
          <a:xfrm>
            <a:off x="4592638" y="3573463"/>
            <a:ext cx="4752975" cy="1295400"/>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
        <p:nvSpPr>
          <p:cNvPr id="1159178" name="Oval 10"/>
          <p:cNvSpPr>
            <a:spLocks noChangeArrowheads="1"/>
          </p:cNvSpPr>
          <p:nvPr/>
        </p:nvSpPr>
        <p:spPr bwMode="auto">
          <a:xfrm>
            <a:off x="1208088" y="5805488"/>
            <a:ext cx="3527425" cy="719137"/>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57045E3D-42AB-4638-B4D2-8FDDBCE446DF}" type="slidenum">
              <a:rPr lang="en-US" altLang="zh-TW"/>
              <a:pPr>
                <a:defRPr/>
              </a:pPr>
              <a:t>34</a:t>
            </a:fld>
            <a:endParaRPr lang="en-US" altLang="zh-TW"/>
          </a:p>
        </p:txBody>
      </p:sp>
      <p:pic>
        <p:nvPicPr>
          <p:cNvPr id="1160196" name="Picture 4"/>
          <p:cNvPicPr>
            <a:picLocks noChangeAspect="1" noChangeArrowheads="1"/>
          </p:cNvPicPr>
          <p:nvPr/>
        </p:nvPicPr>
        <p:blipFill>
          <a:blip r:embed="rId2" cstate="print"/>
          <a:srcRect/>
          <a:stretch>
            <a:fillRect/>
          </a:stretch>
        </p:blipFill>
        <p:spPr bwMode="auto">
          <a:xfrm>
            <a:off x="992188" y="1916113"/>
            <a:ext cx="4181475" cy="4537075"/>
          </a:xfrm>
          <a:prstGeom prst="rect">
            <a:avLst/>
          </a:prstGeom>
          <a:noFill/>
        </p:spPr>
      </p:pic>
      <p:pic>
        <p:nvPicPr>
          <p:cNvPr id="1160197" name="Picture 5"/>
          <p:cNvPicPr>
            <a:picLocks noChangeAspect="1" noChangeArrowheads="1"/>
          </p:cNvPicPr>
          <p:nvPr/>
        </p:nvPicPr>
        <p:blipFill>
          <a:blip r:embed="rId3" cstate="print"/>
          <a:srcRect/>
          <a:stretch>
            <a:fillRect/>
          </a:stretch>
        </p:blipFill>
        <p:spPr bwMode="auto">
          <a:xfrm>
            <a:off x="5168900" y="1916113"/>
            <a:ext cx="3678238" cy="4537075"/>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60200"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0"/>
          </p:nvPr>
        </p:nvSpPr>
        <p:spPr/>
        <p:txBody>
          <a:bodyPr/>
          <a:lstStyle/>
          <a:p>
            <a:pPr>
              <a:defRPr/>
            </a:pPr>
            <a:fld id="{9439EB10-39C0-4661-AA7C-D24FEF78BF9B}" type="slidenum">
              <a:rPr lang="en-US" altLang="zh-TW"/>
              <a:pPr>
                <a:defRPr/>
              </a:pPr>
              <a:t>35</a:t>
            </a:fld>
            <a:endParaRPr lang="en-US" altLang="zh-TW"/>
          </a:p>
        </p:txBody>
      </p:sp>
      <p:pic>
        <p:nvPicPr>
          <p:cNvPr id="1161220" name="Picture 4"/>
          <p:cNvPicPr>
            <a:picLocks noChangeAspect="1" noChangeArrowheads="1"/>
          </p:cNvPicPr>
          <p:nvPr/>
        </p:nvPicPr>
        <p:blipFill>
          <a:blip r:embed="rId2" cstate="print"/>
          <a:srcRect/>
          <a:stretch>
            <a:fillRect/>
          </a:stretch>
        </p:blipFill>
        <p:spPr bwMode="auto">
          <a:xfrm>
            <a:off x="920750" y="1916113"/>
            <a:ext cx="4105275" cy="4752975"/>
          </a:xfrm>
          <a:prstGeom prst="rect">
            <a:avLst/>
          </a:prstGeom>
          <a:noFill/>
        </p:spPr>
      </p:pic>
      <p:pic>
        <p:nvPicPr>
          <p:cNvPr id="1161221" name="Picture 5"/>
          <p:cNvPicPr>
            <a:picLocks noChangeAspect="1" noChangeArrowheads="1"/>
          </p:cNvPicPr>
          <p:nvPr/>
        </p:nvPicPr>
        <p:blipFill>
          <a:blip r:embed="rId3" cstate="print"/>
          <a:srcRect/>
          <a:stretch>
            <a:fillRect/>
          </a:stretch>
        </p:blipFill>
        <p:spPr bwMode="auto">
          <a:xfrm>
            <a:off x="5024438" y="1916113"/>
            <a:ext cx="4102100" cy="4752975"/>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61224"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1161225" name="Oval 9"/>
          <p:cNvSpPr>
            <a:spLocks noChangeArrowheads="1"/>
          </p:cNvSpPr>
          <p:nvPr/>
        </p:nvSpPr>
        <p:spPr bwMode="auto">
          <a:xfrm>
            <a:off x="5168900" y="5805488"/>
            <a:ext cx="4105275" cy="863600"/>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0"/>
          </p:nvPr>
        </p:nvSpPr>
        <p:spPr/>
        <p:txBody>
          <a:bodyPr/>
          <a:lstStyle/>
          <a:p>
            <a:pPr>
              <a:defRPr/>
            </a:pPr>
            <a:fld id="{36178C45-B096-4B14-AE22-CE74D376654E}" type="slidenum">
              <a:rPr lang="en-US" altLang="zh-TW"/>
              <a:pPr>
                <a:defRPr/>
              </a:pPr>
              <a:t>36</a:t>
            </a:fld>
            <a:endParaRPr lang="en-US" altLang="zh-TW"/>
          </a:p>
        </p:txBody>
      </p:sp>
      <p:pic>
        <p:nvPicPr>
          <p:cNvPr id="1162244" name="Picture 4"/>
          <p:cNvPicPr>
            <a:picLocks noChangeAspect="1" noChangeArrowheads="1"/>
          </p:cNvPicPr>
          <p:nvPr/>
        </p:nvPicPr>
        <p:blipFill>
          <a:blip r:embed="rId2" cstate="print"/>
          <a:srcRect/>
          <a:stretch>
            <a:fillRect/>
          </a:stretch>
        </p:blipFill>
        <p:spPr bwMode="auto">
          <a:xfrm>
            <a:off x="920750" y="1916113"/>
            <a:ext cx="4229100" cy="4591050"/>
          </a:xfrm>
          <a:prstGeom prst="rect">
            <a:avLst/>
          </a:prstGeom>
          <a:noFill/>
        </p:spPr>
      </p:pic>
      <p:pic>
        <p:nvPicPr>
          <p:cNvPr id="1162246" name="Picture 6"/>
          <p:cNvPicPr>
            <a:picLocks noChangeAspect="1" noChangeArrowheads="1"/>
          </p:cNvPicPr>
          <p:nvPr/>
        </p:nvPicPr>
        <p:blipFill>
          <a:blip r:embed="rId3" cstate="print"/>
          <a:srcRect/>
          <a:stretch>
            <a:fillRect/>
          </a:stretch>
        </p:blipFill>
        <p:spPr bwMode="auto">
          <a:xfrm>
            <a:off x="5097463" y="1916113"/>
            <a:ext cx="4248150" cy="4537075"/>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62249" name="Rectangle 9"/>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
        <p:nvSpPr>
          <p:cNvPr id="1162250" name="Oval 10"/>
          <p:cNvSpPr>
            <a:spLocks noChangeArrowheads="1"/>
          </p:cNvSpPr>
          <p:nvPr/>
        </p:nvSpPr>
        <p:spPr bwMode="auto">
          <a:xfrm>
            <a:off x="631825" y="4221163"/>
            <a:ext cx="4537075" cy="1152525"/>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EA183A38-F1C2-4FC9-8472-649290EAC2F4}" type="slidenum">
              <a:rPr lang="en-US" altLang="zh-TW"/>
              <a:pPr>
                <a:defRPr/>
              </a:pPr>
              <a:t>37</a:t>
            </a:fld>
            <a:endParaRPr lang="en-US" altLang="zh-TW"/>
          </a:p>
        </p:txBody>
      </p:sp>
      <p:pic>
        <p:nvPicPr>
          <p:cNvPr id="1163268" name="Picture 4"/>
          <p:cNvPicPr>
            <a:picLocks noChangeAspect="1" noChangeArrowheads="1"/>
          </p:cNvPicPr>
          <p:nvPr/>
        </p:nvPicPr>
        <p:blipFill>
          <a:blip r:embed="rId2" cstate="print"/>
          <a:srcRect/>
          <a:stretch>
            <a:fillRect/>
          </a:stretch>
        </p:blipFill>
        <p:spPr bwMode="auto">
          <a:xfrm>
            <a:off x="704850" y="1916113"/>
            <a:ext cx="4351338" cy="4535487"/>
          </a:xfrm>
          <a:prstGeom prst="rect">
            <a:avLst/>
          </a:prstGeom>
          <a:noFill/>
        </p:spPr>
      </p:pic>
      <p:pic>
        <p:nvPicPr>
          <p:cNvPr id="1163269" name="Picture 5"/>
          <p:cNvPicPr>
            <a:picLocks noChangeAspect="1" noChangeArrowheads="1"/>
          </p:cNvPicPr>
          <p:nvPr/>
        </p:nvPicPr>
        <p:blipFill>
          <a:blip r:embed="rId3" cstate="print"/>
          <a:srcRect/>
          <a:stretch>
            <a:fillRect/>
          </a:stretch>
        </p:blipFill>
        <p:spPr bwMode="auto">
          <a:xfrm>
            <a:off x="5024438" y="1916113"/>
            <a:ext cx="4392612" cy="4535487"/>
          </a:xfrm>
          <a:prstGeom prst="rect">
            <a:avLst/>
          </a:prstGeom>
          <a:noFill/>
        </p:spPr>
      </p:pic>
      <p:sp>
        <p:nvSpPr>
          <p:cNvPr id="2176006" name="AutoShape 6"/>
          <p:cNvSpPr>
            <a:spLocks noChangeArrowheads="1"/>
          </p:cNvSpPr>
          <p:nvPr/>
        </p:nvSpPr>
        <p:spPr bwMode="auto">
          <a:xfrm>
            <a:off x="7048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lgn="ctr"/>
            <a:r>
              <a:rPr kumimoji="0" lang="zh-TW" altLang="en-US" b="0">
                <a:solidFill>
                  <a:schemeClr val="bg1"/>
                </a:solidFill>
                <a:effectLst>
                  <a:outerShdw blurRad="38100" dist="38100" dir="2700000" algn="tl">
                    <a:srgbClr val="000000"/>
                  </a:outerShdw>
                </a:effectLst>
                <a:latin typeface="Book Antiqua" pitchFamily="18" charset="0"/>
              </a:rPr>
              <a:t>蘋果電腦限</a:t>
            </a:r>
            <a:r>
              <a:rPr lang="zh-TW" altLang="en-US" b="0">
                <a:solidFill>
                  <a:schemeClr val="bg1"/>
                </a:solidFill>
                <a:effectLst>
                  <a:outerShdw blurRad="38100" dist="38100" dir="2700000" algn="tl">
                    <a:srgbClr val="000000"/>
                  </a:outerShdw>
                </a:effectLst>
                <a:latin typeface="Book Antiqua" pitchFamily="18" charset="0"/>
              </a:rPr>
              <a:t>制性股票合約書（續）</a:t>
            </a:r>
            <a:r>
              <a:rPr lang="zh-TW" altLang="en-US"/>
              <a:t> </a:t>
            </a:r>
          </a:p>
        </p:txBody>
      </p:sp>
      <p:sp>
        <p:nvSpPr>
          <p:cNvPr id="1163272" name="Rectangle 8"/>
          <p:cNvSpPr>
            <a:spLocks noChangeArrowheads="1"/>
          </p:cNvSpPr>
          <p:nvPr/>
        </p:nvSpPr>
        <p:spPr bwMode="gray">
          <a:xfrm>
            <a:off x="1958975" y="433388"/>
            <a:ext cx="60356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貳、限制員工權利新股（續）</a:t>
            </a:r>
            <a:endParaRPr lang="en-US" altLang="zh-TW" sz="3600">
              <a:solidFill>
                <a:schemeClr val="tx2"/>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0"/>
          </p:nvPr>
        </p:nvSpPr>
        <p:spPr/>
        <p:txBody>
          <a:bodyPr/>
          <a:lstStyle/>
          <a:p>
            <a:pPr>
              <a:defRPr/>
            </a:pPr>
            <a:fld id="{C0AFC1D9-5B49-47E7-84BF-3479374C8321}" type="slidenum">
              <a:rPr lang="en-US" altLang="zh-TW"/>
              <a:pPr>
                <a:defRPr/>
              </a:pPr>
              <a:t>38</a:t>
            </a:fld>
            <a:endParaRPr lang="en-US" altLang="zh-TW"/>
          </a:p>
        </p:txBody>
      </p:sp>
      <p:sp>
        <p:nvSpPr>
          <p:cNvPr id="1226758" name="Rectangle 6"/>
          <p:cNvSpPr>
            <a:spLocks noChangeArrowheads="1"/>
          </p:cNvSpPr>
          <p:nvPr/>
        </p:nvSpPr>
        <p:spPr bwMode="gray">
          <a:xfrm>
            <a:off x="3559175" y="433388"/>
            <a:ext cx="28352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叁、額度控管</a:t>
            </a:r>
            <a:endParaRPr lang="zh-TW" altLang="en-US" sz="3600">
              <a:solidFill>
                <a:schemeClr val="tx2"/>
              </a:solidFill>
              <a:effectLst>
                <a:outerShdw blurRad="38100" dist="38100" dir="2700000" algn="tl">
                  <a:srgbClr val="000000"/>
                </a:outerShdw>
              </a:effectLst>
            </a:endParaRPr>
          </a:p>
        </p:txBody>
      </p:sp>
      <p:sp>
        <p:nvSpPr>
          <p:cNvPr id="1226773" name="Rectangle 21"/>
          <p:cNvSpPr>
            <a:spLocks noChangeArrowheads="1"/>
          </p:cNvSpPr>
          <p:nvPr/>
        </p:nvSpPr>
        <p:spPr bwMode="auto">
          <a:xfrm>
            <a:off x="307975" y="1825625"/>
            <a:ext cx="149225"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6775" name="Rectangle 23"/>
          <p:cNvSpPr>
            <a:spLocks noChangeArrowheads="1"/>
          </p:cNvSpPr>
          <p:nvPr/>
        </p:nvSpPr>
        <p:spPr bwMode="auto">
          <a:xfrm>
            <a:off x="307975" y="1825625"/>
            <a:ext cx="793750"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6950" name="Rectangle 198"/>
          <p:cNvSpPr>
            <a:spLocks noChangeArrowheads="1"/>
          </p:cNvSpPr>
          <p:nvPr/>
        </p:nvSpPr>
        <p:spPr bwMode="auto">
          <a:xfrm>
            <a:off x="273050" y="4149725"/>
            <a:ext cx="184150" cy="579438"/>
          </a:xfrm>
          <a:prstGeom prst="rect">
            <a:avLst/>
          </a:prstGeom>
          <a:noFill/>
          <a:ln w="12700" cap="sq">
            <a:noFill/>
            <a:miter lim="800000"/>
            <a:headEnd type="none" w="sm" len="sm"/>
            <a:tailEnd type="none" w="sm" len="sm"/>
          </a:ln>
          <a:effectLst/>
        </p:spPr>
        <p:txBody>
          <a:bodyPr wrap="none" anchor="ctr">
            <a:spAutoFit/>
          </a:bodyPr>
          <a:lstStyle/>
          <a:p>
            <a:pPr eaLnBrk="0" hangingPunct="0"/>
            <a:r>
              <a:rPr kumimoji="0" lang="zh-TW" altLang="en-US" sz="800" b="0"/>
              <a:t/>
            </a:r>
            <a:br>
              <a:rPr kumimoji="0" lang="zh-TW" altLang="en-US" sz="800" b="0"/>
            </a:br>
            <a:endParaRPr kumimoji="0" lang="zh-TW" altLang="en-US" b="0">
              <a:ea typeface="新細明體" pitchFamily="18" charset="-120"/>
            </a:endParaRPr>
          </a:p>
        </p:txBody>
      </p:sp>
      <p:pic>
        <p:nvPicPr>
          <p:cNvPr id="1227005" name="Picture 253"/>
          <p:cNvPicPr>
            <a:picLocks noChangeAspect="1" noChangeArrowheads="1"/>
          </p:cNvPicPr>
          <p:nvPr/>
        </p:nvPicPr>
        <p:blipFill>
          <a:blip r:embed="rId2" cstate="print"/>
          <a:srcRect/>
          <a:stretch>
            <a:fillRect/>
          </a:stretch>
        </p:blipFill>
        <p:spPr bwMode="auto">
          <a:xfrm>
            <a:off x="1047750" y="1341438"/>
            <a:ext cx="8858250" cy="3022600"/>
          </a:xfrm>
          <a:prstGeom prst="rect">
            <a:avLst/>
          </a:prstGeom>
          <a:noFill/>
        </p:spPr>
      </p:pic>
      <p:sp>
        <p:nvSpPr>
          <p:cNvPr id="2164741" name="AutoShape 5"/>
          <p:cNvSpPr>
            <a:spLocks noChangeArrowheads="1"/>
          </p:cNvSpPr>
          <p:nvPr/>
        </p:nvSpPr>
        <p:spPr bwMode="auto">
          <a:xfrm>
            <a:off x="1136650" y="4437063"/>
            <a:ext cx="8589963" cy="194468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a:spcBef>
                <a:spcPct val="50000"/>
              </a:spcBef>
            </a:pPr>
            <a:r>
              <a:rPr lang="zh-TW" altLang="en-US" sz="1800">
                <a:solidFill>
                  <a:srgbClr val="007A77"/>
                </a:solidFill>
              </a:rPr>
              <a:t>發行人依第五十六條之一第一項申報發行之員工認股權憑證得認購股份數額及前各次依同條規定發行且流通在外員工認股權憑證得認購股份總數，加計依第六十條之二申報發行之限制員工權利新股及前各次已發行而尚未達既得條件之限制員工權利新股合計數，不得超過已發行股份總數之百分之五，且加計發行人依第五十六條第一項申報發行之員工認股權憑證得認購股份數額及前各次員工認股權憑證流通在外餘額，不得超過已發行股份總數之百分之十五 。（第</a:t>
            </a:r>
            <a:r>
              <a:rPr lang="en-US" altLang="zh-TW" sz="1800">
                <a:solidFill>
                  <a:srgbClr val="007A77"/>
                </a:solidFill>
              </a:rPr>
              <a:t>60</a:t>
            </a:r>
            <a:r>
              <a:rPr lang="zh-TW" altLang="en-US" sz="1800">
                <a:solidFill>
                  <a:srgbClr val="007A77"/>
                </a:solidFill>
              </a:rPr>
              <a:t>條之</a:t>
            </a:r>
            <a:r>
              <a:rPr lang="en-US" altLang="zh-TW" sz="1800">
                <a:solidFill>
                  <a:srgbClr val="007A77"/>
                </a:solidFill>
              </a:rPr>
              <a:t>8)</a:t>
            </a:r>
            <a:endParaRPr lang="zh-TW" altLang="en-US" sz="1600">
              <a:solidFill>
                <a:srgbClr val="007A77"/>
              </a:solidFill>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0"/>
          </p:nvPr>
        </p:nvSpPr>
        <p:spPr/>
        <p:txBody>
          <a:bodyPr/>
          <a:lstStyle/>
          <a:p>
            <a:pPr>
              <a:defRPr/>
            </a:pPr>
            <a:fld id="{4AA350E9-DFD7-4672-8235-DD6F84CF9AA4}" type="slidenum">
              <a:rPr lang="en-US" altLang="zh-TW"/>
              <a:pPr>
                <a:defRPr/>
              </a:pPr>
              <a:t>39</a:t>
            </a:fld>
            <a:endParaRPr lang="en-US" altLang="zh-TW"/>
          </a:p>
        </p:txBody>
      </p:sp>
      <p:sp>
        <p:nvSpPr>
          <p:cNvPr id="1227778" name="Rectangle 2"/>
          <p:cNvSpPr>
            <a:spLocks noChangeArrowheads="1"/>
          </p:cNvSpPr>
          <p:nvPr/>
        </p:nvSpPr>
        <p:spPr bwMode="gray">
          <a:xfrm>
            <a:off x="2873375"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叁、額度控管（續）</a:t>
            </a:r>
            <a:endParaRPr lang="zh-TW" altLang="en-US" sz="3600">
              <a:solidFill>
                <a:schemeClr val="tx2"/>
              </a:solidFill>
              <a:effectLst>
                <a:outerShdw blurRad="38100" dist="38100" dir="2700000" algn="tl">
                  <a:srgbClr val="000000"/>
                </a:outerShdw>
              </a:effectLst>
            </a:endParaRPr>
          </a:p>
        </p:txBody>
      </p:sp>
      <p:sp>
        <p:nvSpPr>
          <p:cNvPr id="1227779" name="Rectangle 3"/>
          <p:cNvSpPr>
            <a:spLocks noChangeArrowheads="1"/>
          </p:cNvSpPr>
          <p:nvPr/>
        </p:nvSpPr>
        <p:spPr bwMode="auto">
          <a:xfrm>
            <a:off x="307975" y="1825625"/>
            <a:ext cx="149225"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7780" name="Rectangle 4"/>
          <p:cNvSpPr>
            <a:spLocks noChangeArrowheads="1"/>
          </p:cNvSpPr>
          <p:nvPr/>
        </p:nvSpPr>
        <p:spPr bwMode="auto">
          <a:xfrm>
            <a:off x="307975" y="1825625"/>
            <a:ext cx="793750"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7781" name="Rectangle 5"/>
          <p:cNvSpPr>
            <a:spLocks noChangeArrowheads="1"/>
          </p:cNvSpPr>
          <p:nvPr/>
        </p:nvSpPr>
        <p:spPr bwMode="auto">
          <a:xfrm>
            <a:off x="273050" y="4149725"/>
            <a:ext cx="184150" cy="579438"/>
          </a:xfrm>
          <a:prstGeom prst="rect">
            <a:avLst/>
          </a:prstGeom>
          <a:noFill/>
          <a:ln w="12700" cap="sq">
            <a:noFill/>
            <a:miter lim="800000"/>
            <a:headEnd type="none" w="sm" len="sm"/>
            <a:tailEnd type="none" w="sm" len="sm"/>
          </a:ln>
          <a:effectLst/>
        </p:spPr>
        <p:txBody>
          <a:bodyPr wrap="none" anchor="ctr">
            <a:spAutoFit/>
          </a:bodyPr>
          <a:lstStyle/>
          <a:p>
            <a:pPr eaLnBrk="0" hangingPunct="0"/>
            <a:r>
              <a:rPr kumimoji="0" lang="zh-TW" altLang="en-US" sz="800" b="0"/>
              <a:t/>
            </a:r>
            <a:br>
              <a:rPr kumimoji="0" lang="zh-TW" altLang="en-US" sz="800" b="0"/>
            </a:br>
            <a:endParaRPr kumimoji="0" lang="zh-TW" altLang="en-US" b="0">
              <a:ea typeface="新細明體" pitchFamily="18" charset="-120"/>
            </a:endParaRPr>
          </a:p>
        </p:txBody>
      </p:sp>
      <p:sp>
        <p:nvSpPr>
          <p:cNvPr id="2164741" name="AutoShape 5"/>
          <p:cNvSpPr>
            <a:spLocks noChangeArrowheads="1"/>
          </p:cNvSpPr>
          <p:nvPr/>
        </p:nvSpPr>
        <p:spPr bwMode="auto">
          <a:xfrm>
            <a:off x="1136650" y="3644900"/>
            <a:ext cx="8589963" cy="2447925"/>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266700" indent="-266700">
              <a:buFont typeface="Wingdings" pitchFamily="2" charset="2"/>
              <a:buChar char="Ø"/>
            </a:pPr>
            <a:r>
              <a:rPr lang="zh-TW" altLang="en-US">
                <a:solidFill>
                  <a:srgbClr val="007A77"/>
                </a:solidFill>
              </a:rPr>
              <a:t>發行人發行員工認股權憑證，給予單一認股權人之認股權數量，不得超過每次發行員工認股權憑證總數之百分之十。</a:t>
            </a:r>
            <a:r>
              <a:rPr lang="en-US" altLang="zh-TW">
                <a:solidFill>
                  <a:srgbClr val="007A77"/>
                </a:solidFill>
              </a:rPr>
              <a:t>(</a:t>
            </a:r>
            <a:r>
              <a:rPr lang="zh-TW" altLang="en-US">
                <a:solidFill>
                  <a:srgbClr val="007A77"/>
                </a:solidFill>
              </a:rPr>
              <a:t>第</a:t>
            </a:r>
            <a:r>
              <a:rPr lang="en-US" altLang="zh-TW">
                <a:solidFill>
                  <a:srgbClr val="007A77"/>
                </a:solidFill>
              </a:rPr>
              <a:t>51</a:t>
            </a:r>
            <a:r>
              <a:rPr lang="zh-TW" altLang="en-US">
                <a:solidFill>
                  <a:srgbClr val="007A77"/>
                </a:solidFill>
              </a:rPr>
              <a:t>條第</a:t>
            </a:r>
            <a:r>
              <a:rPr lang="en-US" altLang="zh-TW">
                <a:solidFill>
                  <a:srgbClr val="007A77"/>
                </a:solidFill>
              </a:rPr>
              <a:t>2</a:t>
            </a:r>
            <a:r>
              <a:rPr lang="zh-TW" altLang="en-US">
                <a:solidFill>
                  <a:srgbClr val="007A77"/>
                </a:solidFill>
              </a:rPr>
              <a:t>項）</a:t>
            </a:r>
            <a:endParaRPr lang="en-US" altLang="zh-TW">
              <a:solidFill>
                <a:srgbClr val="007A77"/>
              </a:solidFill>
            </a:endParaRPr>
          </a:p>
          <a:p>
            <a:pPr marL="266700" indent="-266700">
              <a:buFont typeface="Wingdings" pitchFamily="2" charset="2"/>
              <a:buChar char="Ø"/>
            </a:pPr>
            <a:r>
              <a:rPr lang="zh-TW" altLang="en-US">
                <a:solidFill>
                  <a:srgbClr val="007A77"/>
                </a:solidFill>
              </a:rPr>
              <a:t>發行人發行限制員工權利新股給予單一員工之數量，不得超過申報發行總數之百分之十。</a:t>
            </a:r>
            <a:r>
              <a:rPr lang="en-US" altLang="zh-TW">
                <a:solidFill>
                  <a:srgbClr val="007A77"/>
                </a:solidFill>
              </a:rPr>
              <a:t>(</a:t>
            </a:r>
            <a:r>
              <a:rPr lang="zh-TW" altLang="en-US">
                <a:solidFill>
                  <a:srgbClr val="007A77"/>
                </a:solidFill>
              </a:rPr>
              <a:t>第</a:t>
            </a:r>
            <a:r>
              <a:rPr lang="en-US" altLang="zh-TW">
                <a:solidFill>
                  <a:srgbClr val="007A77"/>
                </a:solidFill>
              </a:rPr>
              <a:t>60</a:t>
            </a:r>
            <a:r>
              <a:rPr lang="zh-TW" altLang="en-US">
                <a:solidFill>
                  <a:srgbClr val="007A77"/>
                </a:solidFill>
              </a:rPr>
              <a:t>條之</a:t>
            </a:r>
            <a:r>
              <a:rPr lang="en-US" altLang="zh-TW">
                <a:solidFill>
                  <a:srgbClr val="007A77"/>
                </a:solidFill>
              </a:rPr>
              <a:t>6</a:t>
            </a:r>
            <a:r>
              <a:rPr lang="zh-TW" altLang="en-US">
                <a:solidFill>
                  <a:srgbClr val="007A77"/>
                </a:solidFill>
              </a:rPr>
              <a:t>）</a:t>
            </a:r>
            <a:endParaRPr lang="en-US" altLang="zh-TW">
              <a:solidFill>
                <a:srgbClr val="007A77"/>
              </a:solidFill>
            </a:endParaRPr>
          </a:p>
        </p:txBody>
      </p:sp>
      <p:pic>
        <p:nvPicPr>
          <p:cNvPr id="1227784" name="Picture 8"/>
          <p:cNvPicPr>
            <a:picLocks noChangeAspect="1" noChangeArrowheads="1"/>
          </p:cNvPicPr>
          <p:nvPr/>
        </p:nvPicPr>
        <p:blipFill>
          <a:blip r:embed="rId2" cstate="print"/>
          <a:srcRect/>
          <a:stretch>
            <a:fillRect/>
          </a:stretch>
        </p:blipFill>
        <p:spPr bwMode="auto">
          <a:xfrm>
            <a:off x="1065213" y="1557338"/>
            <a:ext cx="8640762" cy="2043112"/>
          </a:xfrm>
          <a:prstGeom prst="rect">
            <a:avLst/>
          </a:prstGeom>
          <a:noFill/>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0"/>
          </p:nvPr>
        </p:nvSpPr>
        <p:spPr/>
        <p:txBody>
          <a:bodyPr/>
          <a:lstStyle/>
          <a:p>
            <a:pPr>
              <a:defRPr/>
            </a:pPr>
            <a:fld id="{19624EF6-9B52-43E2-A32D-0B2DA2BC8060}" type="slidenum">
              <a:rPr lang="en-US" altLang="zh-TW"/>
              <a:pPr>
                <a:defRPr/>
              </a:pPr>
              <a:t>40</a:t>
            </a:fld>
            <a:endParaRPr lang="en-US" altLang="zh-TW"/>
          </a:p>
        </p:txBody>
      </p:sp>
      <p:sp>
        <p:nvSpPr>
          <p:cNvPr id="1228802" name="Rectangle 2"/>
          <p:cNvSpPr>
            <a:spLocks noChangeArrowheads="1"/>
          </p:cNvSpPr>
          <p:nvPr/>
        </p:nvSpPr>
        <p:spPr bwMode="gray">
          <a:xfrm>
            <a:off x="2873375"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叁、額度控管（續）</a:t>
            </a:r>
            <a:endParaRPr lang="zh-TW" altLang="en-US" sz="3600">
              <a:solidFill>
                <a:schemeClr val="tx2"/>
              </a:solidFill>
              <a:effectLst>
                <a:outerShdw blurRad="38100" dist="38100" dir="2700000" algn="tl">
                  <a:srgbClr val="000000"/>
                </a:outerShdw>
              </a:effectLst>
            </a:endParaRPr>
          </a:p>
        </p:txBody>
      </p:sp>
      <p:sp>
        <p:nvSpPr>
          <p:cNvPr id="1228803" name="Rectangle 3"/>
          <p:cNvSpPr>
            <a:spLocks noChangeArrowheads="1"/>
          </p:cNvSpPr>
          <p:nvPr/>
        </p:nvSpPr>
        <p:spPr bwMode="auto">
          <a:xfrm>
            <a:off x="307975" y="1825625"/>
            <a:ext cx="149225"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8804" name="Rectangle 4"/>
          <p:cNvSpPr>
            <a:spLocks noChangeArrowheads="1"/>
          </p:cNvSpPr>
          <p:nvPr/>
        </p:nvSpPr>
        <p:spPr bwMode="auto">
          <a:xfrm>
            <a:off x="307975" y="1825625"/>
            <a:ext cx="793750" cy="0"/>
          </a:xfrm>
          <a:prstGeom prst="rect">
            <a:avLst/>
          </a:prstGeom>
          <a:noFill/>
          <a:ln w="12700" cap="sq">
            <a:noFill/>
            <a:miter lim="800000"/>
            <a:headEnd type="none" w="sm" len="sm"/>
            <a:tailEnd type="none" w="sm" len="sm"/>
          </a:ln>
          <a:effectLst/>
        </p:spPr>
        <p:txBody>
          <a:bodyPr wrap="none">
            <a:spAutoFit/>
          </a:bodyPr>
          <a:lstStyle/>
          <a:p>
            <a:endParaRPr lang="zh-TW" altLang="en-US"/>
          </a:p>
        </p:txBody>
      </p:sp>
      <p:sp>
        <p:nvSpPr>
          <p:cNvPr id="1228805" name="Rectangle 5"/>
          <p:cNvSpPr>
            <a:spLocks noChangeArrowheads="1"/>
          </p:cNvSpPr>
          <p:nvPr/>
        </p:nvSpPr>
        <p:spPr bwMode="auto">
          <a:xfrm>
            <a:off x="273050" y="4149725"/>
            <a:ext cx="184150" cy="579438"/>
          </a:xfrm>
          <a:prstGeom prst="rect">
            <a:avLst/>
          </a:prstGeom>
          <a:noFill/>
          <a:ln w="12700" cap="sq">
            <a:noFill/>
            <a:miter lim="800000"/>
            <a:headEnd type="none" w="sm" len="sm"/>
            <a:tailEnd type="none" w="sm" len="sm"/>
          </a:ln>
          <a:effectLst/>
        </p:spPr>
        <p:txBody>
          <a:bodyPr wrap="none" anchor="ctr">
            <a:spAutoFit/>
          </a:bodyPr>
          <a:lstStyle/>
          <a:p>
            <a:pPr eaLnBrk="0" hangingPunct="0"/>
            <a:r>
              <a:rPr kumimoji="0" lang="zh-TW" altLang="en-US" sz="800" b="0"/>
              <a:t/>
            </a:r>
            <a:br>
              <a:rPr kumimoji="0" lang="zh-TW" altLang="en-US" sz="800" b="0"/>
            </a:br>
            <a:endParaRPr kumimoji="0" lang="zh-TW" altLang="en-US" b="0">
              <a:ea typeface="新細明體" pitchFamily="18" charset="-120"/>
            </a:endParaRPr>
          </a:p>
        </p:txBody>
      </p:sp>
      <p:sp>
        <p:nvSpPr>
          <p:cNvPr id="2164741" name="AutoShape 5"/>
          <p:cNvSpPr>
            <a:spLocks noChangeArrowheads="1"/>
          </p:cNvSpPr>
          <p:nvPr/>
        </p:nvSpPr>
        <p:spPr bwMode="auto">
          <a:xfrm>
            <a:off x="1136650" y="4437063"/>
            <a:ext cx="8589963" cy="194468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a:spcBef>
                <a:spcPct val="50000"/>
              </a:spcBef>
            </a:pPr>
            <a:r>
              <a:rPr lang="zh-TW" altLang="en-US" sz="1900">
                <a:solidFill>
                  <a:srgbClr val="007A77"/>
                </a:solidFill>
              </a:rPr>
              <a:t>發行人依第五十六條之一第一項規定發行員工認股權憑證給予單一認股權人每一會計年度得認購股數，加計認股權人當年度取得限制員工權利新股之合計數，不得超過年度結束日已發行股份總數之千分之三，且加計發行人依第五十六條第一項規定發行員工認股權憑證給予單一認股權人每一會計年度得認購股數，不得超過年度結束日已發行股份總數之百分之一 。（第</a:t>
            </a:r>
            <a:r>
              <a:rPr lang="en-US" altLang="zh-TW" sz="1900">
                <a:solidFill>
                  <a:srgbClr val="007A77"/>
                </a:solidFill>
              </a:rPr>
              <a:t>60</a:t>
            </a:r>
            <a:r>
              <a:rPr lang="zh-TW" altLang="en-US" sz="1900">
                <a:solidFill>
                  <a:srgbClr val="007A77"/>
                </a:solidFill>
              </a:rPr>
              <a:t>條之</a:t>
            </a:r>
            <a:r>
              <a:rPr lang="en-US" altLang="zh-TW" sz="1900">
                <a:solidFill>
                  <a:srgbClr val="007A77"/>
                </a:solidFill>
              </a:rPr>
              <a:t>9)</a:t>
            </a:r>
            <a:endParaRPr lang="zh-TW" altLang="en-US" sz="1900">
              <a:solidFill>
                <a:srgbClr val="007A77"/>
              </a:solidFill>
            </a:endParaRPr>
          </a:p>
        </p:txBody>
      </p:sp>
      <p:pic>
        <p:nvPicPr>
          <p:cNvPr id="1228808" name="Picture 8"/>
          <p:cNvPicPr>
            <a:picLocks noChangeAspect="1" noChangeArrowheads="1"/>
          </p:cNvPicPr>
          <p:nvPr/>
        </p:nvPicPr>
        <p:blipFill>
          <a:blip r:embed="rId2" cstate="print"/>
          <a:srcRect/>
          <a:stretch>
            <a:fillRect/>
          </a:stretch>
        </p:blipFill>
        <p:spPr bwMode="auto">
          <a:xfrm>
            <a:off x="1192213" y="1341438"/>
            <a:ext cx="8713787" cy="3195637"/>
          </a:xfrm>
          <a:prstGeom prst="rect">
            <a:avLst/>
          </a:prstGeom>
          <a:noFill/>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BE694D9D-B3A8-4E33-AC61-A1F869547B7D}" type="slidenum">
              <a:rPr lang="en-US" altLang="zh-TW"/>
              <a:pPr>
                <a:defRPr/>
              </a:pPr>
              <a:t>41</a:t>
            </a:fld>
            <a:endParaRPr lang="en-US" altLang="zh-TW"/>
          </a:p>
        </p:txBody>
      </p:sp>
      <p:sp>
        <p:nvSpPr>
          <p:cNvPr id="1229828" name="Rectangle 4"/>
          <p:cNvSpPr>
            <a:spLocks noChangeArrowheads="1"/>
          </p:cNvSpPr>
          <p:nvPr/>
        </p:nvSpPr>
        <p:spPr bwMode="gray">
          <a:xfrm>
            <a:off x="3559175" y="433388"/>
            <a:ext cx="28352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肆、會計處理</a:t>
            </a:r>
            <a:endParaRPr lang="zh-TW" altLang="en-US"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000">
                <a:solidFill>
                  <a:srgbClr val="006600"/>
                </a:solidFill>
              </a:rPr>
              <a:t>依現行財務會計準則公報第</a:t>
            </a:r>
            <a:r>
              <a:rPr lang="en-US" altLang="zh-TW" sz="3000">
                <a:solidFill>
                  <a:srgbClr val="006600"/>
                </a:solidFill>
              </a:rPr>
              <a:t>39</a:t>
            </a:r>
            <a:r>
              <a:rPr lang="zh-TW" altLang="en-US" sz="3000">
                <a:solidFill>
                  <a:srgbClr val="006600"/>
                </a:solidFill>
              </a:rPr>
              <a:t>號「股份基礎給付之會計處理準則」及未來要採行之國際會計準則</a:t>
            </a:r>
            <a:r>
              <a:rPr lang="en-US" altLang="zh-TW" sz="3000">
                <a:solidFill>
                  <a:srgbClr val="006600"/>
                </a:solidFill>
              </a:rPr>
              <a:t>IFRS2</a:t>
            </a:r>
            <a:r>
              <a:rPr lang="zh-TW" altLang="en-US" sz="3000">
                <a:solidFill>
                  <a:srgbClr val="006600"/>
                </a:solidFill>
              </a:rPr>
              <a:t>相關規定，員工限制型股票之會計處理，公司應於給與日（即發行日）衡量給與日員工取得股票之公允價值，並於既得期間分年認列相關薪資費用 。</a:t>
            </a:r>
          </a:p>
        </p:txBody>
      </p:sp>
      <p:sp>
        <p:nvSpPr>
          <p:cNvPr id="2176006" name="AutoShape 6"/>
          <p:cNvSpPr>
            <a:spLocks noChangeArrowheads="1"/>
          </p:cNvSpPr>
          <p:nvPr/>
        </p:nvSpPr>
        <p:spPr bwMode="auto">
          <a:xfrm>
            <a:off x="920750" y="1268413"/>
            <a:ext cx="3744913"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會計原則</a:t>
            </a:r>
            <a:r>
              <a:rPr lang="zh-TW" altLang="en-US" sz="2800"/>
              <a:t> </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85176A3A-B030-49F2-841B-FE36BC4192FA}" type="slidenum">
              <a:rPr lang="en-US" altLang="zh-TW"/>
              <a:pPr>
                <a:defRPr/>
              </a:pPr>
              <a:t>42</a:t>
            </a:fld>
            <a:endParaRPr lang="en-US" altLang="zh-TW"/>
          </a:p>
        </p:txBody>
      </p:sp>
      <p:sp>
        <p:nvSpPr>
          <p:cNvPr id="1232898"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肆、會計處理（續）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700">
                <a:solidFill>
                  <a:srgbClr val="006600"/>
                </a:solidFill>
              </a:rPr>
              <a:t>企業發行限制員工權利新股係以企業本身權益商品為對價以取得員工勞務之交易，應依</a:t>
            </a:r>
            <a:r>
              <a:rPr lang="en-US" altLang="zh-TW" sz="2700">
                <a:solidFill>
                  <a:srgbClr val="006600"/>
                </a:solidFill>
              </a:rPr>
              <a:t>39</a:t>
            </a:r>
            <a:r>
              <a:rPr lang="zh-TW" altLang="en-US" sz="2700">
                <a:solidFill>
                  <a:srgbClr val="006600"/>
                </a:solidFill>
              </a:rPr>
              <a:t>號公報第</a:t>
            </a:r>
            <a:r>
              <a:rPr lang="en-US" altLang="zh-TW" sz="2700">
                <a:solidFill>
                  <a:srgbClr val="006600"/>
                </a:solidFill>
              </a:rPr>
              <a:t>13</a:t>
            </a:r>
            <a:r>
              <a:rPr lang="zh-TW" altLang="en-US" sz="2700">
                <a:solidFill>
                  <a:srgbClr val="006600"/>
                </a:solidFill>
              </a:rPr>
              <a:t>、</a:t>
            </a:r>
            <a:r>
              <a:rPr lang="en-US" altLang="zh-TW" sz="2700">
                <a:solidFill>
                  <a:srgbClr val="006600"/>
                </a:solidFill>
              </a:rPr>
              <a:t>16</a:t>
            </a:r>
            <a:r>
              <a:rPr lang="zh-TW" altLang="en-US" sz="2700">
                <a:solidFill>
                  <a:srgbClr val="006600"/>
                </a:solidFill>
              </a:rPr>
              <a:t>、</a:t>
            </a:r>
            <a:r>
              <a:rPr lang="en-US" altLang="zh-TW" sz="2700">
                <a:solidFill>
                  <a:srgbClr val="006600"/>
                </a:solidFill>
              </a:rPr>
              <a:t>39</a:t>
            </a:r>
            <a:r>
              <a:rPr lang="zh-TW" altLang="en-US" sz="2700">
                <a:solidFill>
                  <a:srgbClr val="006600"/>
                </a:solidFill>
              </a:rPr>
              <a:t>、</a:t>
            </a:r>
            <a:r>
              <a:rPr lang="en-US" altLang="zh-TW" sz="2700">
                <a:solidFill>
                  <a:srgbClr val="006600"/>
                </a:solidFill>
              </a:rPr>
              <a:t>41</a:t>
            </a:r>
            <a:r>
              <a:rPr lang="zh-TW" altLang="en-US" sz="2700">
                <a:solidFill>
                  <a:srgbClr val="006600"/>
                </a:solidFill>
              </a:rPr>
              <a:t>及</a:t>
            </a:r>
            <a:r>
              <a:rPr lang="en-US" altLang="zh-TW" sz="2700">
                <a:solidFill>
                  <a:srgbClr val="006600"/>
                </a:solidFill>
              </a:rPr>
              <a:t>42</a:t>
            </a:r>
            <a:r>
              <a:rPr lang="zh-TW" altLang="en-US" sz="2700">
                <a:solidFill>
                  <a:srgbClr val="006600"/>
                </a:solidFill>
              </a:rPr>
              <a:t>段規定，以給與日所給與之權益商品公允價值為基礎，於既得期間認列薪資費用及相對權益之增加 。</a:t>
            </a:r>
          </a:p>
          <a:p>
            <a:pPr marL="358775" indent="-358775">
              <a:buFont typeface="Wingdings" pitchFamily="2" charset="2"/>
              <a:buChar char="Ø"/>
            </a:pPr>
            <a:r>
              <a:rPr lang="zh-TW" altLang="en-US" sz="2700">
                <a:solidFill>
                  <a:srgbClr val="006600"/>
                </a:solidFill>
              </a:rPr>
              <a:t>企業應</a:t>
            </a:r>
            <a:r>
              <a:rPr lang="en-US" altLang="zh-TW" sz="2700">
                <a:solidFill>
                  <a:srgbClr val="006600"/>
                </a:solidFill>
              </a:rPr>
              <a:t>39</a:t>
            </a:r>
            <a:r>
              <a:rPr lang="zh-TW" altLang="en-US" sz="2700">
                <a:solidFill>
                  <a:srgbClr val="006600"/>
                </a:solidFill>
              </a:rPr>
              <a:t>號公報第</a:t>
            </a:r>
            <a:r>
              <a:rPr lang="en-US" altLang="zh-TW" sz="2700">
                <a:solidFill>
                  <a:srgbClr val="006600"/>
                </a:solidFill>
              </a:rPr>
              <a:t>17</a:t>
            </a:r>
            <a:r>
              <a:rPr lang="zh-TW" altLang="en-US" sz="2700">
                <a:solidFill>
                  <a:srgbClr val="006600"/>
                </a:solidFill>
              </a:rPr>
              <a:t>及</a:t>
            </a:r>
            <a:r>
              <a:rPr lang="en-US" altLang="zh-TW" sz="2700">
                <a:solidFill>
                  <a:srgbClr val="006600"/>
                </a:solidFill>
              </a:rPr>
              <a:t>43</a:t>
            </a:r>
            <a:r>
              <a:rPr lang="zh-TW" altLang="en-US" sz="2700">
                <a:solidFill>
                  <a:srgbClr val="006600"/>
                </a:solidFill>
              </a:rPr>
              <a:t>段規定衡量所發行限制員工權利新股之公允價值。若限制權利新股僅於既得期間有轉讓限制，該轉讓限制不應反映於公允價值之衡量。若限制權利新股於既得後有轉讓限制，於衡量公允價值時需將此轉讓限制納入考量 。</a:t>
            </a:r>
          </a:p>
        </p:txBody>
      </p:sp>
      <p:sp>
        <p:nvSpPr>
          <p:cNvPr id="2176006" name="AutoShape 6"/>
          <p:cNvSpPr>
            <a:spLocks noChangeArrowheads="1"/>
          </p:cNvSpPr>
          <p:nvPr/>
        </p:nvSpPr>
        <p:spPr bwMode="auto">
          <a:xfrm>
            <a:off x="920750" y="1268413"/>
            <a:ext cx="62642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會計基金會函釋</a:t>
            </a:r>
            <a:r>
              <a:rPr lang="en-US" altLang="zh-TW" sz="2800" b="0">
                <a:solidFill>
                  <a:schemeClr val="bg1"/>
                </a:solidFill>
                <a:effectLst>
                  <a:outerShdw blurRad="38100" dist="38100" dir="2700000" algn="tl">
                    <a:srgbClr val="000000"/>
                  </a:outerShdw>
                </a:effectLst>
                <a:latin typeface="Book Antiqua" pitchFamily="18" charset="0"/>
              </a:rPr>
              <a:t>--(101)</a:t>
            </a:r>
            <a:r>
              <a:rPr lang="zh-TW" altLang="en-US" sz="2800" b="0">
                <a:solidFill>
                  <a:schemeClr val="bg1"/>
                </a:solidFill>
                <a:effectLst>
                  <a:outerShdw blurRad="38100" dist="38100" dir="2700000" algn="tl">
                    <a:srgbClr val="000000"/>
                  </a:outerShdw>
                </a:effectLst>
                <a:latin typeface="Book Antiqua" pitchFamily="18" charset="0"/>
              </a:rPr>
              <a:t>基秘字第</a:t>
            </a:r>
            <a:r>
              <a:rPr lang="en-US" altLang="zh-TW" sz="2800" b="0">
                <a:solidFill>
                  <a:schemeClr val="bg1"/>
                </a:solidFill>
                <a:effectLst>
                  <a:outerShdw blurRad="38100" dist="38100" dir="2700000" algn="tl">
                    <a:srgbClr val="000000"/>
                  </a:outerShdw>
                </a:effectLst>
                <a:latin typeface="Book Antiqua" pitchFamily="18" charset="0"/>
              </a:rPr>
              <a:t>139</a:t>
            </a:r>
            <a:r>
              <a:rPr lang="zh-TW" altLang="en-US" sz="2800" b="0">
                <a:solidFill>
                  <a:schemeClr val="bg1"/>
                </a:solidFill>
                <a:effectLst>
                  <a:outerShdw blurRad="38100" dist="38100" dir="2700000" algn="tl">
                    <a:srgbClr val="000000"/>
                  </a:outerShdw>
                </a:effectLst>
                <a:latin typeface="Book Antiqua" pitchFamily="18" charset="0"/>
              </a:rPr>
              <a:t>號</a:t>
            </a:r>
            <a:r>
              <a:rPr lang="zh-TW" altLang="en-US" sz="2800"/>
              <a:t> </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B0CE2D88-5642-4A00-8EDC-94E6856E71DF}" type="slidenum">
              <a:rPr lang="en-US" altLang="zh-TW"/>
              <a:pPr>
                <a:defRPr/>
              </a:pPr>
              <a:t>43</a:t>
            </a:fld>
            <a:endParaRPr lang="en-US" altLang="zh-TW"/>
          </a:p>
        </p:txBody>
      </p:sp>
      <p:sp>
        <p:nvSpPr>
          <p:cNvPr id="1266690"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肆、會計處理（續）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200">
                <a:solidFill>
                  <a:srgbClr val="006600"/>
                </a:solidFill>
              </a:rPr>
              <a:t>員工取得之限制員工權利新股若未限制參與股利分配之權利且員工於既得期限內離職毋須返還其已取得之股利，企業應在股利宣告日對屬於預計將於既得期間內離職員工之股利部分按公允價值認列薪資費用。若員工於既得期限內離職須返還其已取得之股利，則企業應於收回時，貸記原股利宣告日所借記之保留盈餘、法定盈餘公積或資本公積 。</a:t>
            </a:r>
          </a:p>
        </p:txBody>
      </p:sp>
      <p:sp>
        <p:nvSpPr>
          <p:cNvPr id="2176006" name="AutoShape 6"/>
          <p:cNvSpPr>
            <a:spLocks noChangeArrowheads="1"/>
          </p:cNvSpPr>
          <p:nvPr/>
        </p:nvSpPr>
        <p:spPr bwMode="auto">
          <a:xfrm>
            <a:off x="920750" y="1268413"/>
            <a:ext cx="352742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會計基金會函釋</a:t>
            </a:r>
            <a:r>
              <a:rPr lang="en-US" altLang="zh-TW" sz="2800" b="0">
                <a:solidFill>
                  <a:schemeClr val="bg1"/>
                </a:solidFill>
                <a:effectLst>
                  <a:outerShdw blurRad="38100" dist="38100" dir="2700000" algn="tl">
                    <a:srgbClr val="000000"/>
                  </a:outerShdw>
                </a:effectLst>
                <a:latin typeface="Book Antiqua" pitchFamily="18" charset="0"/>
              </a:rPr>
              <a:t>(</a:t>
            </a:r>
            <a:r>
              <a:rPr lang="zh-TW" altLang="en-US" sz="2800" b="0">
                <a:solidFill>
                  <a:schemeClr val="bg1"/>
                </a:solidFill>
                <a:effectLst>
                  <a:outerShdw blurRad="38100" dist="38100" dir="2700000" algn="tl">
                    <a:srgbClr val="000000"/>
                  </a:outerShdw>
                </a:effectLst>
                <a:latin typeface="Book Antiqua" pitchFamily="18" charset="0"/>
              </a:rPr>
              <a:t>續</a:t>
            </a:r>
            <a:r>
              <a:rPr lang="en-US" altLang="zh-TW" sz="2800" b="0">
                <a:solidFill>
                  <a:schemeClr val="bg1"/>
                </a:solidFill>
                <a:effectLst>
                  <a:outerShdw blurRad="38100" dist="38100" dir="2700000" algn="tl">
                    <a:srgbClr val="000000"/>
                  </a:outerShdw>
                </a:effectLst>
                <a:latin typeface="Book Antiqua" pitchFamily="18" charset="0"/>
              </a:rPr>
              <a:t>)</a:t>
            </a:r>
            <a:r>
              <a:rPr lang="en-US" altLang="zh-TW" sz="2800"/>
              <a:t> </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0E10823A-4491-44BC-95DB-1ECC142AC9CF}" type="slidenum">
              <a:rPr lang="en-US" altLang="zh-TW"/>
              <a:pPr>
                <a:defRPr/>
              </a:pPr>
              <a:t>44</a:t>
            </a:fld>
            <a:endParaRPr lang="en-US" altLang="zh-TW"/>
          </a:p>
        </p:txBody>
      </p:sp>
      <p:sp>
        <p:nvSpPr>
          <p:cNvPr id="1233922"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肆、會計處理（續）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500">
                <a:solidFill>
                  <a:srgbClr val="006600"/>
                </a:solidFill>
              </a:rPr>
              <a:t>企業若於發行辦法中規定員工需支付價款取得限制權利新股，員工若於既得期間離職，則需返還股票，企業亦需退回價款，此時，企業應於給與日就收取之員工所支付價款，依估計離職率，對屬於預計將於既得期間內離職員工所支付價款部分認列為負債，並對屬於預計最終既得員工所支付價款部分認列為適當權益科目。企業若於發行辦法中規定員工毋須支付價款即可取得限制權利新股，且員工若於既得期間離職，企業將支付價款買回該等股票，此價款可視為企業支付員工於在職期間所提供勞務之對價，企業於給與日應依發行辦法之條款及條件，估計該等將支付之價款並認列為負債 。</a:t>
            </a:r>
          </a:p>
        </p:txBody>
      </p:sp>
      <p:sp>
        <p:nvSpPr>
          <p:cNvPr id="2176006" name="AutoShape 6"/>
          <p:cNvSpPr>
            <a:spLocks noChangeArrowheads="1"/>
          </p:cNvSpPr>
          <p:nvPr/>
        </p:nvSpPr>
        <p:spPr bwMode="auto">
          <a:xfrm>
            <a:off x="920750" y="1268413"/>
            <a:ext cx="352742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會計基金會函釋</a:t>
            </a:r>
            <a:r>
              <a:rPr lang="en-US" altLang="zh-TW" sz="2800" b="0">
                <a:solidFill>
                  <a:schemeClr val="bg1"/>
                </a:solidFill>
                <a:effectLst>
                  <a:outerShdw blurRad="38100" dist="38100" dir="2700000" algn="tl">
                    <a:srgbClr val="000000"/>
                  </a:outerShdw>
                </a:effectLst>
                <a:latin typeface="Book Antiqua" pitchFamily="18" charset="0"/>
              </a:rPr>
              <a:t>(</a:t>
            </a:r>
            <a:r>
              <a:rPr lang="zh-TW" altLang="en-US" sz="2800" b="0">
                <a:solidFill>
                  <a:schemeClr val="bg1"/>
                </a:solidFill>
                <a:effectLst>
                  <a:outerShdw blurRad="38100" dist="38100" dir="2700000" algn="tl">
                    <a:srgbClr val="000000"/>
                  </a:outerShdw>
                </a:effectLst>
                <a:latin typeface="Book Antiqua" pitchFamily="18" charset="0"/>
              </a:rPr>
              <a:t>續</a:t>
            </a:r>
            <a:r>
              <a:rPr lang="en-US" altLang="zh-TW" sz="2800" b="0">
                <a:solidFill>
                  <a:schemeClr val="bg1"/>
                </a:solidFill>
                <a:effectLst>
                  <a:outerShdw blurRad="38100" dist="38100" dir="2700000" algn="tl">
                    <a:srgbClr val="000000"/>
                  </a:outerShdw>
                </a:effectLst>
                <a:latin typeface="Book Antiqua" pitchFamily="18" charset="0"/>
              </a:rPr>
              <a:t>)</a:t>
            </a:r>
            <a:r>
              <a:rPr lang="en-US" altLang="zh-TW" sz="2800"/>
              <a:t> </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509D0F5A-D08D-4032-AE2E-A2D0D0AE3D37}" type="slidenum">
              <a:rPr lang="en-US" altLang="zh-TW"/>
              <a:pPr>
                <a:defRPr/>
              </a:pPr>
              <a:t>45</a:t>
            </a:fld>
            <a:endParaRPr lang="en-US" altLang="zh-TW"/>
          </a:p>
        </p:txBody>
      </p:sp>
      <p:sp>
        <p:nvSpPr>
          <p:cNvPr id="1234946"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rPr>
              <a:t>肆、會計處理（續）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a:solidFill>
                  <a:srgbClr val="006600"/>
                </a:solidFill>
              </a:rPr>
              <a:t>企業若於發行辦法中規定員工若於既得期間內死亡，其繼承人得繼承該員工之權利，企業應於員工死亡時，按發行辦法之條款及條件，依本函及第</a:t>
            </a:r>
            <a:r>
              <a:rPr lang="en-US" altLang="zh-TW">
                <a:solidFill>
                  <a:srgbClr val="006600"/>
                </a:solidFill>
              </a:rPr>
              <a:t>39</a:t>
            </a:r>
            <a:r>
              <a:rPr lang="zh-TW" altLang="en-US">
                <a:solidFill>
                  <a:srgbClr val="006600"/>
                </a:solidFill>
              </a:rPr>
              <a:t>號公報規定處理 。</a:t>
            </a:r>
          </a:p>
          <a:p>
            <a:pPr marL="358775" indent="-358775">
              <a:buFont typeface="Wingdings" pitchFamily="2" charset="2"/>
              <a:buChar char="Ø"/>
            </a:pPr>
            <a:r>
              <a:rPr lang="zh-TW" altLang="en-US">
                <a:solidFill>
                  <a:srgbClr val="006600"/>
                </a:solidFill>
              </a:rPr>
              <a:t>企業於各年度期中及年度財務報表應依</a:t>
            </a:r>
            <a:r>
              <a:rPr lang="en-US" altLang="zh-TW">
                <a:solidFill>
                  <a:srgbClr val="006600"/>
                </a:solidFill>
              </a:rPr>
              <a:t>39</a:t>
            </a:r>
            <a:r>
              <a:rPr lang="zh-TW" altLang="en-US">
                <a:solidFill>
                  <a:srgbClr val="006600"/>
                </a:solidFill>
              </a:rPr>
              <a:t>號公報第</a:t>
            </a:r>
            <a:r>
              <a:rPr lang="en-US" altLang="zh-TW">
                <a:solidFill>
                  <a:srgbClr val="006600"/>
                </a:solidFill>
              </a:rPr>
              <a:t>71</a:t>
            </a:r>
            <a:r>
              <a:rPr lang="zh-TW" altLang="en-US">
                <a:solidFill>
                  <a:srgbClr val="006600"/>
                </a:solidFill>
              </a:rPr>
              <a:t>段規定，揭露有助於財務報表使用者瞭解資訊，包括（</a:t>
            </a:r>
            <a:r>
              <a:rPr lang="en-US" altLang="zh-TW">
                <a:solidFill>
                  <a:srgbClr val="006600"/>
                </a:solidFill>
              </a:rPr>
              <a:t>1</a:t>
            </a:r>
            <a:r>
              <a:rPr lang="zh-TW" altLang="en-US">
                <a:solidFill>
                  <a:srgbClr val="006600"/>
                </a:solidFill>
              </a:rPr>
              <a:t>）財務報表期間股份基礎給付協議之性質及範圍（</a:t>
            </a:r>
            <a:r>
              <a:rPr lang="en-US" altLang="zh-TW">
                <a:solidFill>
                  <a:srgbClr val="006600"/>
                </a:solidFill>
              </a:rPr>
              <a:t>2</a:t>
            </a:r>
            <a:r>
              <a:rPr lang="zh-TW" altLang="en-US">
                <a:solidFill>
                  <a:srgbClr val="006600"/>
                </a:solidFill>
              </a:rPr>
              <a:t>）取得商品或勞務公允價值，或所給與權益商品公允價值之決定（</a:t>
            </a:r>
            <a:r>
              <a:rPr lang="en-US" altLang="zh-TW">
                <a:solidFill>
                  <a:srgbClr val="006600"/>
                </a:solidFill>
              </a:rPr>
              <a:t>3</a:t>
            </a:r>
            <a:r>
              <a:rPr lang="zh-TW" altLang="en-US">
                <a:solidFill>
                  <a:srgbClr val="006600"/>
                </a:solidFill>
              </a:rPr>
              <a:t>）股份基礎給付交易對本期損益及財務狀況之影響。企業亦應揭露屬於限制員工權利股本之權利及限制，包括分配股利及返還資本之限制，以及與限制員工權利股票有關之權益科目之性質及目的之說明 。</a:t>
            </a:r>
          </a:p>
        </p:txBody>
      </p:sp>
      <p:sp>
        <p:nvSpPr>
          <p:cNvPr id="2176006" name="AutoShape 6"/>
          <p:cNvSpPr>
            <a:spLocks noChangeArrowheads="1"/>
          </p:cNvSpPr>
          <p:nvPr/>
        </p:nvSpPr>
        <p:spPr bwMode="auto">
          <a:xfrm>
            <a:off x="920750" y="1268413"/>
            <a:ext cx="3600450"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會計基金會函釋</a:t>
            </a:r>
            <a:r>
              <a:rPr lang="en-US" altLang="zh-TW" sz="2800" b="0">
                <a:solidFill>
                  <a:schemeClr val="bg1"/>
                </a:solidFill>
                <a:effectLst>
                  <a:outerShdw blurRad="38100" dist="38100" dir="2700000" algn="tl">
                    <a:srgbClr val="000000"/>
                  </a:outerShdw>
                </a:effectLst>
                <a:latin typeface="Book Antiqua" pitchFamily="18" charset="0"/>
              </a:rPr>
              <a:t>(</a:t>
            </a:r>
            <a:r>
              <a:rPr lang="zh-TW" altLang="en-US" sz="2800" b="0">
                <a:solidFill>
                  <a:schemeClr val="bg1"/>
                </a:solidFill>
                <a:effectLst>
                  <a:outerShdw blurRad="38100" dist="38100" dir="2700000" algn="tl">
                    <a:srgbClr val="000000"/>
                  </a:outerShdw>
                </a:effectLst>
                <a:latin typeface="Book Antiqua" pitchFamily="18" charset="0"/>
              </a:rPr>
              <a:t>續</a:t>
            </a:r>
            <a:r>
              <a:rPr lang="en-US" altLang="zh-TW" sz="2800" b="0">
                <a:solidFill>
                  <a:schemeClr val="bg1"/>
                </a:solidFill>
                <a:effectLst>
                  <a:outerShdw blurRad="38100" dist="38100" dir="2700000" algn="tl">
                    <a:srgbClr val="000000"/>
                  </a:outerShdw>
                </a:effectLst>
                <a:latin typeface="Book Antiqua" pitchFamily="18" charset="0"/>
              </a:rPr>
              <a:t>)</a:t>
            </a:r>
            <a:r>
              <a:rPr lang="en-US" altLang="zh-TW" sz="2800"/>
              <a:t> </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E98E8FC1-7764-4FF5-B467-3278A27A875F}" type="slidenum">
              <a:rPr lang="en-US" altLang="zh-TW"/>
              <a:pPr>
                <a:defRPr/>
              </a:pPr>
              <a:t>46</a:t>
            </a:fld>
            <a:endParaRPr lang="en-US" altLang="zh-TW"/>
          </a:p>
        </p:txBody>
      </p:sp>
      <p:sp>
        <p:nvSpPr>
          <p:cNvPr id="1235974" name="Rectangle 6"/>
          <p:cNvSpPr>
            <a:spLocks noChangeArrowheads="1"/>
          </p:cNvSpPr>
          <p:nvPr/>
        </p:nvSpPr>
        <p:spPr bwMode="gray">
          <a:xfrm>
            <a:off x="3576638" y="433388"/>
            <a:ext cx="28352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3926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800">
                <a:solidFill>
                  <a:srgbClr val="006600"/>
                </a:solidFill>
              </a:rPr>
              <a:t>美國內地稅法第</a:t>
            </a:r>
            <a:r>
              <a:rPr lang="en-US" altLang="zh-TW" sz="2800">
                <a:solidFill>
                  <a:srgbClr val="006600"/>
                </a:solidFill>
              </a:rPr>
              <a:t>83</a:t>
            </a:r>
            <a:r>
              <a:rPr lang="zh-TW" altLang="en-US" sz="2800">
                <a:solidFill>
                  <a:srgbClr val="006600"/>
                </a:solidFill>
              </a:rPr>
              <a:t>條第</a:t>
            </a:r>
            <a:r>
              <a:rPr lang="en-US" altLang="zh-TW" sz="2800">
                <a:solidFill>
                  <a:srgbClr val="006600"/>
                </a:solidFill>
              </a:rPr>
              <a:t>a</a:t>
            </a:r>
            <a:r>
              <a:rPr lang="zh-TW" altLang="en-US" sz="2800">
                <a:solidFill>
                  <a:srgbClr val="006600"/>
                </a:solidFill>
              </a:rPr>
              <a:t>段規定，員工應以該財產不得移轉之限制消失或實質喪失風險之可能性消滅之時點（既得日課稅），兩時點較早發生者為課稅時點者，並應將該財產之公平市價超過該財產受讓人依約定應支付給財產轉讓人之價格之金額，計入財產受讓人不得移轉之限制消失或實質喪失風險之可能性消滅當年度之一般所得總額課稅（發行公司得於員工既得日認列當年度薪資費用）；之後財產受讓人（員工）出售該財產時，則依資本利得課稅。 </a:t>
            </a:r>
          </a:p>
        </p:txBody>
      </p:sp>
      <p:sp>
        <p:nvSpPr>
          <p:cNvPr id="2176006" name="AutoShape 6"/>
          <p:cNvSpPr>
            <a:spLocks noChangeArrowheads="1"/>
          </p:cNvSpPr>
          <p:nvPr/>
        </p:nvSpPr>
        <p:spPr bwMode="auto">
          <a:xfrm>
            <a:off x="920750" y="1268413"/>
            <a:ext cx="3600450"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美國課稅規定</a:t>
            </a:r>
            <a:r>
              <a:rPr lang="zh-TW" altLang="en-US" sz="2800"/>
              <a:t> </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3AAFC141-E288-430C-B09E-BCC6629310C6}" type="slidenum">
              <a:rPr lang="en-US" altLang="zh-TW"/>
              <a:pPr>
                <a:defRPr/>
              </a:pPr>
              <a:t>47</a:t>
            </a:fld>
            <a:endParaRPr lang="en-US" altLang="zh-TW"/>
          </a:p>
        </p:txBody>
      </p:sp>
      <p:sp>
        <p:nvSpPr>
          <p:cNvPr id="1245186" name="Rectangle 2"/>
          <p:cNvSpPr>
            <a:spLocks noChangeArrowheads="1"/>
          </p:cNvSpPr>
          <p:nvPr/>
        </p:nvSpPr>
        <p:spPr bwMode="gray">
          <a:xfrm>
            <a:off x="2898775" y="404813"/>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3926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800">
                <a:solidFill>
                  <a:srgbClr val="006600"/>
                </a:solidFill>
              </a:rPr>
              <a:t>內地稅法第</a:t>
            </a:r>
            <a:r>
              <a:rPr lang="en-US" altLang="zh-TW" sz="2800">
                <a:solidFill>
                  <a:srgbClr val="006600"/>
                </a:solidFill>
              </a:rPr>
              <a:t>83</a:t>
            </a:r>
            <a:r>
              <a:rPr lang="zh-TW" altLang="en-US" sz="2800">
                <a:solidFill>
                  <a:srgbClr val="006600"/>
                </a:solidFill>
              </a:rPr>
              <a:t>條第</a:t>
            </a:r>
            <a:r>
              <a:rPr lang="en-US" altLang="zh-TW" sz="2800">
                <a:solidFill>
                  <a:srgbClr val="006600"/>
                </a:solidFill>
              </a:rPr>
              <a:t>b</a:t>
            </a:r>
            <a:r>
              <a:rPr lang="zh-TW" altLang="en-US" sz="2800">
                <a:solidFill>
                  <a:srgbClr val="006600"/>
                </a:solidFill>
              </a:rPr>
              <a:t>段規定，財產移轉之受讓人對於因勞務提供所取得之財產被限制於一定期間內不得移轉給第三人，且受讓人承擔實質喪失該財產之風險者，財產受讓人可選擇於轉讓人將財產移轉給受讓人時課稅，不需等到不得移轉限制或實質喪失風險消失時再課稅（亦即選擇提前於給予日課稅，發行公司亦得於給予日認列當年度薪資費用）。惟若選擇提前於轉讓人將財產移轉給受讓人時課稅者，未來若喪失取得該財產之權利，不得要求返還先前已繳納之稅款 。 </a:t>
            </a:r>
          </a:p>
        </p:txBody>
      </p:sp>
      <p:sp>
        <p:nvSpPr>
          <p:cNvPr id="2176006" name="AutoShape 6"/>
          <p:cNvSpPr>
            <a:spLocks noChangeArrowheads="1"/>
          </p:cNvSpPr>
          <p:nvPr/>
        </p:nvSpPr>
        <p:spPr bwMode="auto">
          <a:xfrm>
            <a:off x="920750" y="1268413"/>
            <a:ext cx="3600450"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美國課稅規定（續）</a:t>
            </a:r>
            <a:r>
              <a:rPr lang="zh-TW" altLang="en-US" sz="2800"/>
              <a:t> </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C8A498E-8A3D-42CD-B128-1AE958EDB269}" type="slidenum">
              <a:rPr lang="en-US" altLang="zh-TW"/>
              <a:pPr>
                <a:defRPr/>
              </a:pPr>
              <a:t>48</a:t>
            </a:fld>
            <a:endParaRPr lang="en-US" altLang="zh-TW"/>
          </a:p>
        </p:txBody>
      </p:sp>
      <p:sp>
        <p:nvSpPr>
          <p:cNvPr id="1244162" name="Rectangle 2"/>
          <p:cNvSpPr>
            <a:spLocks noChangeArrowheads="1"/>
          </p:cNvSpPr>
          <p:nvPr/>
        </p:nvSpPr>
        <p:spPr bwMode="gray">
          <a:xfrm>
            <a:off x="2898775" y="404813"/>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3816350"/>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600">
                <a:solidFill>
                  <a:srgbClr val="006600"/>
                </a:solidFill>
              </a:rPr>
              <a:t>現行國內有關員工認股權憑證及現金增資保留部分股份由員工認購之課稅處理規定：</a:t>
            </a:r>
          </a:p>
          <a:p>
            <a:pPr marL="358775" indent="-358775">
              <a:buFont typeface="Wingdings" pitchFamily="2" charset="2"/>
              <a:buChar char="ü"/>
            </a:pPr>
            <a:r>
              <a:rPr lang="zh-TW" altLang="en-US" sz="3200">
                <a:solidFill>
                  <a:srgbClr val="006600"/>
                </a:solidFill>
              </a:rPr>
              <a:t>營利事業部分</a:t>
            </a:r>
          </a:p>
          <a:p>
            <a:pPr marL="358775" indent="-358775">
              <a:buFont typeface="Wingdings" pitchFamily="2" charset="2"/>
              <a:buChar char="ü"/>
            </a:pPr>
            <a:r>
              <a:rPr lang="zh-TW" altLang="en-US" sz="3200">
                <a:solidFill>
                  <a:srgbClr val="006600"/>
                </a:solidFill>
              </a:rPr>
              <a:t>員工個人部分 </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CD4508D4-5C67-4AC1-B376-9B24A4410AF6}" type="slidenum">
              <a:rPr lang="en-US" altLang="zh-TW"/>
              <a:pPr>
                <a:defRPr/>
              </a:pPr>
              <a:t>49</a:t>
            </a:fld>
            <a:endParaRPr lang="en-US" altLang="zh-TW"/>
          </a:p>
        </p:txBody>
      </p:sp>
      <p:sp>
        <p:nvSpPr>
          <p:cNvPr id="1238018"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200">
                <a:solidFill>
                  <a:srgbClr val="006600"/>
                </a:solidFill>
              </a:rPr>
              <a:t>按財政部</a:t>
            </a:r>
            <a:r>
              <a:rPr lang="en-US" altLang="zh-TW" sz="2200">
                <a:solidFill>
                  <a:srgbClr val="006600"/>
                </a:solidFill>
              </a:rPr>
              <a:t>97</a:t>
            </a:r>
            <a:r>
              <a:rPr lang="zh-TW" altLang="en-US" sz="2200">
                <a:solidFill>
                  <a:srgbClr val="006600"/>
                </a:solidFill>
              </a:rPr>
              <a:t>年</a:t>
            </a:r>
            <a:r>
              <a:rPr lang="en-US" altLang="zh-TW" sz="2200">
                <a:solidFill>
                  <a:srgbClr val="006600"/>
                </a:solidFill>
              </a:rPr>
              <a:t>6</a:t>
            </a:r>
            <a:r>
              <a:rPr lang="zh-TW" altLang="en-US" sz="2200">
                <a:solidFill>
                  <a:srgbClr val="006600"/>
                </a:solidFill>
              </a:rPr>
              <a:t>月</a:t>
            </a:r>
            <a:r>
              <a:rPr lang="en-US" altLang="zh-TW" sz="2200">
                <a:solidFill>
                  <a:srgbClr val="006600"/>
                </a:solidFill>
              </a:rPr>
              <a:t>11</a:t>
            </a:r>
            <a:r>
              <a:rPr lang="zh-TW" altLang="en-US" sz="2200">
                <a:solidFill>
                  <a:srgbClr val="006600"/>
                </a:solidFill>
              </a:rPr>
              <a:t>日台財稅字第</a:t>
            </a:r>
            <a:r>
              <a:rPr lang="en-US" altLang="zh-TW" sz="2200">
                <a:solidFill>
                  <a:srgbClr val="006600"/>
                </a:solidFill>
              </a:rPr>
              <a:t>09704515210</a:t>
            </a:r>
            <a:r>
              <a:rPr lang="zh-TW" altLang="en-US" sz="2200">
                <a:solidFill>
                  <a:srgbClr val="006600"/>
                </a:solidFill>
              </a:rPr>
              <a:t>號及</a:t>
            </a:r>
            <a:r>
              <a:rPr lang="en-US" altLang="zh-TW" sz="2200">
                <a:solidFill>
                  <a:srgbClr val="006600"/>
                </a:solidFill>
              </a:rPr>
              <a:t>97</a:t>
            </a:r>
            <a:r>
              <a:rPr lang="zh-TW" altLang="en-US" sz="2200">
                <a:solidFill>
                  <a:srgbClr val="006600"/>
                </a:solidFill>
              </a:rPr>
              <a:t>年</a:t>
            </a:r>
            <a:r>
              <a:rPr lang="en-US" altLang="zh-TW" sz="2200">
                <a:solidFill>
                  <a:srgbClr val="006600"/>
                </a:solidFill>
              </a:rPr>
              <a:t>7</a:t>
            </a:r>
            <a:r>
              <a:rPr lang="zh-TW" altLang="en-US" sz="2200">
                <a:solidFill>
                  <a:srgbClr val="006600"/>
                </a:solidFill>
              </a:rPr>
              <a:t>月</a:t>
            </a:r>
            <a:r>
              <a:rPr lang="en-US" altLang="zh-TW" sz="2200">
                <a:solidFill>
                  <a:srgbClr val="006600"/>
                </a:solidFill>
              </a:rPr>
              <a:t>10</a:t>
            </a:r>
            <a:r>
              <a:rPr lang="zh-TW" altLang="en-US" sz="2200">
                <a:solidFill>
                  <a:srgbClr val="006600"/>
                </a:solidFill>
              </a:rPr>
              <a:t>日台財稅字第</a:t>
            </a:r>
            <a:r>
              <a:rPr lang="en-US" altLang="zh-TW" sz="2200">
                <a:solidFill>
                  <a:srgbClr val="006600"/>
                </a:solidFill>
              </a:rPr>
              <a:t>09704515240</a:t>
            </a:r>
            <a:r>
              <a:rPr lang="zh-TW" altLang="en-US" sz="2200">
                <a:solidFill>
                  <a:srgbClr val="006600"/>
                </a:solidFill>
              </a:rPr>
              <a:t>號令規定，依財務會計準則公報第</a:t>
            </a:r>
            <a:r>
              <a:rPr lang="en-US" altLang="zh-TW" sz="2200">
                <a:solidFill>
                  <a:srgbClr val="006600"/>
                </a:solidFill>
              </a:rPr>
              <a:t>39</a:t>
            </a:r>
            <a:r>
              <a:rPr lang="zh-TW" altLang="en-US" sz="2200">
                <a:solidFill>
                  <a:srgbClr val="006600"/>
                </a:solidFill>
              </a:rPr>
              <a:t>號「股份基礎給付之會計處理準則」及金管會</a:t>
            </a:r>
            <a:r>
              <a:rPr lang="en-US" altLang="zh-TW" sz="2200">
                <a:solidFill>
                  <a:srgbClr val="006600"/>
                </a:solidFill>
              </a:rPr>
              <a:t>96</a:t>
            </a:r>
            <a:r>
              <a:rPr lang="zh-TW" altLang="en-US" sz="2200">
                <a:solidFill>
                  <a:srgbClr val="006600"/>
                </a:solidFill>
              </a:rPr>
              <a:t>年</a:t>
            </a:r>
            <a:r>
              <a:rPr lang="en-US" altLang="zh-TW" sz="2200">
                <a:solidFill>
                  <a:srgbClr val="006600"/>
                </a:solidFill>
              </a:rPr>
              <a:t>12</a:t>
            </a:r>
            <a:r>
              <a:rPr lang="zh-TW" altLang="en-US" sz="2200">
                <a:solidFill>
                  <a:srgbClr val="006600"/>
                </a:solidFill>
              </a:rPr>
              <a:t>月</a:t>
            </a:r>
            <a:r>
              <a:rPr lang="en-US" altLang="zh-TW" sz="2200">
                <a:solidFill>
                  <a:srgbClr val="006600"/>
                </a:solidFill>
              </a:rPr>
              <a:t>12</a:t>
            </a:r>
            <a:r>
              <a:rPr lang="zh-TW" altLang="en-US" sz="2200">
                <a:solidFill>
                  <a:srgbClr val="006600"/>
                </a:solidFill>
              </a:rPr>
              <a:t>日金管證六字第</a:t>
            </a:r>
            <a:r>
              <a:rPr lang="en-US" altLang="zh-TW" sz="2200">
                <a:solidFill>
                  <a:srgbClr val="006600"/>
                </a:solidFill>
              </a:rPr>
              <a:t>0960065898</a:t>
            </a:r>
            <a:r>
              <a:rPr lang="zh-TW" altLang="en-US" sz="2200">
                <a:solidFill>
                  <a:srgbClr val="006600"/>
                </a:solidFill>
              </a:rPr>
              <a:t>號令規定，以公平價值或內含價值計算及於各年度認列之酬勞成本，於申報營利事業所得稅時可核實認定為公司各年度之薪資支出。</a:t>
            </a:r>
          </a:p>
          <a:p>
            <a:pPr marL="358775" indent="-358775">
              <a:buFont typeface="Wingdings" pitchFamily="2" charset="2"/>
              <a:buChar char="Ø"/>
            </a:pPr>
            <a:r>
              <a:rPr lang="zh-TW" altLang="en-US" sz="2200">
                <a:solidFill>
                  <a:srgbClr val="006600"/>
                </a:solidFill>
              </a:rPr>
              <a:t>員工因未符合認股權計畫所規定應服務之年數或條件，致公司沒收其所授與之認股權憑證，或員工既得認股權憑證因過期失效時，公司應將以前年度已認列之薪資費用，列為沒收年度或失效年度之損益課稅。</a:t>
            </a:r>
          </a:p>
          <a:p>
            <a:pPr marL="358775" indent="-358775">
              <a:buFont typeface="Wingdings" pitchFamily="2" charset="2"/>
              <a:buChar char="Ø"/>
            </a:pPr>
            <a:r>
              <a:rPr lang="zh-TW" altLang="en-US" sz="2200">
                <a:solidFill>
                  <a:srgbClr val="006600"/>
                </a:solidFill>
              </a:rPr>
              <a:t>發放對象為國內外子公司員工者，其費用非屬公司經營本業及附屬業務之損失，不得列為費用或損失。</a:t>
            </a:r>
          </a:p>
        </p:txBody>
      </p:sp>
      <p:sp>
        <p:nvSpPr>
          <p:cNvPr id="2176006" name="AutoShape 6"/>
          <p:cNvSpPr>
            <a:spLocks noChangeArrowheads="1"/>
          </p:cNvSpPr>
          <p:nvPr/>
        </p:nvSpPr>
        <p:spPr bwMode="auto">
          <a:xfrm>
            <a:off x="920750" y="1268413"/>
            <a:ext cx="2592388"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營利事業部分</a:t>
            </a:r>
            <a:r>
              <a:rPr lang="en-US" altLang="zh-TW" sz="2800"/>
              <a:t> </a:t>
            </a:r>
          </a:p>
        </p:txBody>
      </p:sp>
      <p:sp>
        <p:nvSpPr>
          <p:cNvPr id="1238021" name="Oval 5"/>
          <p:cNvSpPr>
            <a:spLocks noChangeArrowheads="1"/>
          </p:cNvSpPr>
          <p:nvPr/>
        </p:nvSpPr>
        <p:spPr bwMode="auto">
          <a:xfrm>
            <a:off x="560388" y="5373688"/>
            <a:ext cx="9345612" cy="1008062"/>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92ACA8B9-0D8A-4532-881D-88DDE8D9F4EB}" type="slidenum">
              <a:rPr lang="en-US" altLang="zh-TW"/>
              <a:pPr>
                <a:defRPr/>
              </a:pPr>
              <a:t>50</a:t>
            </a:fld>
            <a:endParaRPr lang="en-US" altLang="zh-TW"/>
          </a:p>
        </p:txBody>
      </p:sp>
      <p:sp>
        <p:nvSpPr>
          <p:cNvPr id="1239042" name="Rectangle 2"/>
          <p:cNvSpPr>
            <a:spLocks noChangeArrowheads="1"/>
          </p:cNvSpPr>
          <p:nvPr/>
        </p:nvSpPr>
        <p:spPr bwMode="gray">
          <a:xfrm>
            <a:off x="2890838" y="433388"/>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2200">
                <a:solidFill>
                  <a:srgbClr val="006600"/>
                </a:solidFill>
              </a:rPr>
              <a:t>按財政部</a:t>
            </a:r>
            <a:r>
              <a:rPr lang="en-US" altLang="zh-TW" sz="2200">
                <a:solidFill>
                  <a:srgbClr val="006600"/>
                </a:solidFill>
              </a:rPr>
              <a:t>93</a:t>
            </a:r>
            <a:r>
              <a:rPr lang="zh-TW" altLang="en-US" sz="2200">
                <a:solidFill>
                  <a:srgbClr val="006600"/>
                </a:solidFill>
              </a:rPr>
              <a:t>年</a:t>
            </a:r>
            <a:r>
              <a:rPr lang="en-US" altLang="zh-TW" sz="2200">
                <a:solidFill>
                  <a:srgbClr val="006600"/>
                </a:solidFill>
              </a:rPr>
              <a:t>4</a:t>
            </a:r>
            <a:r>
              <a:rPr lang="zh-TW" altLang="en-US" sz="2200">
                <a:solidFill>
                  <a:srgbClr val="006600"/>
                </a:solidFill>
              </a:rPr>
              <a:t>月</a:t>
            </a:r>
            <a:r>
              <a:rPr lang="en-US" altLang="zh-TW" sz="2200">
                <a:solidFill>
                  <a:srgbClr val="006600"/>
                </a:solidFill>
              </a:rPr>
              <a:t>30</a:t>
            </a:r>
            <a:r>
              <a:rPr lang="zh-TW" altLang="en-US" sz="2200">
                <a:solidFill>
                  <a:srgbClr val="006600"/>
                </a:solidFill>
              </a:rPr>
              <a:t>日台財稅字第</a:t>
            </a:r>
            <a:r>
              <a:rPr lang="en-US" altLang="zh-TW" sz="2200">
                <a:solidFill>
                  <a:srgbClr val="006600"/>
                </a:solidFill>
              </a:rPr>
              <a:t>0930451436</a:t>
            </a:r>
            <a:r>
              <a:rPr lang="zh-TW" altLang="en-US" sz="2200">
                <a:solidFill>
                  <a:srgbClr val="006600"/>
                </a:solidFill>
              </a:rPr>
              <a:t>號及</a:t>
            </a:r>
            <a:r>
              <a:rPr lang="en-US" altLang="zh-TW" sz="2200">
                <a:solidFill>
                  <a:srgbClr val="006600"/>
                </a:solidFill>
              </a:rPr>
              <a:t>97</a:t>
            </a:r>
            <a:r>
              <a:rPr lang="zh-TW" altLang="en-US" sz="2200">
                <a:solidFill>
                  <a:srgbClr val="006600"/>
                </a:solidFill>
              </a:rPr>
              <a:t>年</a:t>
            </a:r>
            <a:r>
              <a:rPr lang="en-US" altLang="zh-TW" sz="2200">
                <a:solidFill>
                  <a:srgbClr val="006600"/>
                </a:solidFill>
              </a:rPr>
              <a:t>7</a:t>
            </a:r>
            <a:r>
              <a:rPr lang="zh-TW" altLang="en-US" sz="2200">
                <a:solidFill>
                  <a:srgbClr val="006600"/>
                </a:solidFill>
              </a:rPr>
              <a:t>月</a:t>
            </a:r>
            <a:r>
              <a:rPr lang="en-US" altLang="zh-TW" sz="2200">
                <a:solidFill>
                  <a:srgbClr val="006600"/>
                </a:solidFill>
              </a:rPr>
              <a:t>10</a:t>
            </a:r>
            <a:r>
              <a:rPr lang="zh-TW" altLang="en-US" sz="2200">
                <a:solidFill>
                  <a:srgbClr val="006600"/>
                </a:solidFill>
              </a:rPr>
              <a:t>日台財稅字第</a:t>
            </a:r>
            <a:r>
              <a:rPr lang="en-US" altLang="zh-TW" sz="2200">
                <a:solidFill>
                  <a:srgbClr val="006600"/>
                </a:solidFill>
              </a:rPr>
              <a:t>09704515241</a:t>
            </a:r>
            <a:r>
              <a:rPr lang="zh-TW" altLang="en-US" sz="2200">
                <a:solidFill>
                  <a:srgbClr val="006600"/>
                </a:solidFill>
              </a:rPr>
              <a:t>號令規定，員工依認股計畫認購公司新發行股票者，可處分日標的股票之時價超過認購價格之差額部分，核屬所得稅法第</a:t>
            </a:r>
            <a:r>
              <a:rPr lang="en-US" altLang="zh-TW" sz="2200">
                <a:solidFill>
                  <a:srgbClr val="006600"/>
                </a:solidFill>
              </a:rPr>
              <a:t>14</a:t>
            </a:r>
            <a:r>
              <a:rPr lang="zh-TW" altLang="en-US" sz="2200">
                <a:solidFill>
                  <a:srgbClr val="006600"/>
                </a:solidFill>
              </a:rPr>
              <a:t>條第</a:t>
            </a:r>
            <a:r>
              <a:rPr lang="en-US" altLang="zh-TW" sz="2200">
                <a:solidFill>
                  <a:srgbClr val="006600"/>
                </a:solidFill>
              </a:rPr>
              <a:t>1</a:t>
            </a:r>
            <a:r>
              <a:rPr lang="zh-TW" altLang="en-US" sz="2200">
                <a:solidFill>
                  <a:srgbClr val="006600"/>
                </a:solidFill>
              </a:rPr>
              <a:t>項第</a:t>
            </a:r>
            <a:r>
              <a:rPr lang="en-US" altLang="zh-TW" sz="2200">
                <a:solidFill>
                  <a:srgbClr val="006600"/>
                </a:solidFill>
              </a:rPr>
              <a:t>10</a:t>
            </a:r>
            <a:r>
              <a:rPr lang="zh-TW" altLang="en-US" sz="2200">
                <a:solidFill>
                  <a:srgbClr val="006600"/>
                </a:solidFill>
              </a:rPr>
              <a:t>類規定之其他所得，應計入可處分年度員工之所得額。</a:t>
            </a:r>
          </a:p>
          <a:p>
            <a:pPr marL="358775" indent="-358775">
              <a:buFont typeface="Wingdings" pitchFamily="2" charset="2"/>
              <a:buChar char="Ø"/>
            </a:pPr>
            <a:r>
              <a:rPr lang="zh-TW" altLang="en-US" sz="2200">
                <a:solidFill>
                  <a:srgbClr val="006600"/>
                </a:solidFill>
              </a:rPr>
              <a:t>所稱「可處分日」，公司依公司法第</a:t>
            </a:r>
            <a:r>
              <a:rPr lang="en-US" altLang="zh-TW" sz="2200">
                <a:solidFill>
                  <a:srgbClr val="006600"/>
                </a:solidFill>
              </a:rPr>
              <a:t>267</a:t>
            </a:r>
            <a:r>
              <a:rPr lang="zh-TW" altLang="en-US" sz="2200">
                <a:solidFill>
                  <a:srgbClr val="006600"/>
                </a:solidFill>
              </a:rPr>
              <a:t>條第</a:t>
            </a:r>
            <a:r>
              <a:rPr lang="en-US" altLang="zh-TW" sz="2200">
                <a:solidFill>
                  <a:srgbClr val="006600"/>
                </a:solidFill>
              </a:rPr>
              <a:t>6</a:t>
            </a:r>
            <a:r>
              <a:rPr lang="zh-TW" altLang="en-US" sz="2200">
                <a:solidFill>
                  <a:srgbClr val="006600"/>
                </a:solidFill>
              </a:rPr>
              <a:t>項規定限制員工認購之股票於一定期間內不得轉讓者，為該一定期間屆滿之翌日。</a:t>
            </a:r>
          </a:p>
          <a:p>
            <a:pPr marL="358775" indent="-358775">
              <a:buFont typeface="Wingdings" pitchFamily="2" charset="2"/>
              <a:buChar char="Ø"/>
            </a:pPr>
            <a:r>
              <a:rPr lang="zh-TW" altLang="en-US" sz="2200">
                <a:solidFill>
                  <a:srgbClr val="006600"/>
                </a:solidFill>
              </a:rPr>
              <a:t>所稱「時價」，標的股票屬上市或上櫃股票者，為可處分日之收盤價，可處分日無交易價格者，為可處分日後第一個有交易價格日之收盤價；其屬興櫃股票、未上市或未上櫃之公開發行股票及非公開發行股票者，為可處分日之前一年內最近一期經會計師查核簽證之財務報告每股淨值估定之。</a:t>
            </a:r>
          </a:p>
        </p:txBody>
      </p:sp>
      <p:sp>
        <p:nvSpPr>
          <p:cNvPr id="2176006" name="AutoShape 6"/>
          <p:cNvSpPr>
            <a:spLocks noChangeArrowheads="1"/>
          </p:cNvSpPr>
          <p:nvPr/>
        </p:nvSpPr>
        <p:spPr bwMode="auto">
          <a:xfrm>
            <a:off x="920750" y="1268413"/>
            <a:ext cx="2592388"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員工個人部分</a:t>
            </a:r>
            <a:r>
              <a:rPr lang="en-US" altLang="zh-TW" sz="2800" b="0">
                <a:solidFill>
                  <a:schemeClr val="bg1"/>
                </a:solidFill>
                <a:effectLst>
                  <a:outerShdw blurRad="38100" dist="38100" dir="2700000" algn="tl">
                    <a:srgbClr val="000000"/>
                  </a:outerShdw>
                </a:effectLst>
                <a:latin typeface="Book Antiqua" pitchFamily="18" charset="0"/>
              </a:rPr>
              <a:t> </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D567D8DC-2D2C-4877-BF10-7C5E5B7220A8}" type="slidenum">
              <a:rPr lang="en-US" altLang="zh-TW"/>
              <a:pPr>
                <a:defRPr/>
              </a:pPr>
              <a:t>51</a:t>
            </a:fld>
            <a:endParaRPr lang="en-US" altLang="zh-TW"/>
          </a:p>
        </p:txBody>
      </p:sp>
      <p:sp>
        <p:nvSpPr>
          <p:cNvPr id="1246210" name="Rectangle 2"/>
          <p:cNvSpPr>
            <a:spLocks noChangeArrowheads="1"/>
          </p:cNvSpPr>
          <p:nvPr/>
        </p:nvSpPr>
        <p:spPr bwMode="gray">
          <a:xfrm>
            <a:off x="2898775" y="404813"/>
            <a:ext cx="4206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伍、稅務處理（續）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3816350"/>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600">
                <a:solidFill>
                  <a:srgbClr val="006600"/>
                </a:solidFill>
              </a:rPr>
              <a:t>限制員工權利新股之課稅處理，原則上應可參照現行員工認股權憑證及現金增資保留部分股份由員工認購之課稅原則來處理</a:t>
            </a:r>
          </a:p>
          <a:p>
            <a:pPr marL="358775" indent="-358775">
              <a:buFont typeface="Wingdings" pitchFamily="2" charset="2"/>
              <a:buChar char="Ø"/>
            </a:pPr>
            <a:r>
              <a:rPr lang="zh-TW" altLang="en-US" sz="3600">
                <a:solidFill>
                  <a:srgbClr val="006600"/>
                </a:solidFill>
              </a:rPr>
              <a:t>財政部賦稅署刻正研議中，目前仍待財政部發布相關解釋規定 </a:t>
            </a:r>
            <a:endParaRPr lang="en-US" altLang="zh-TW" sz="3600">
              <a:solidFill>
                <a:srgbClr val="006600"/>
              </a:solidFill>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9B9A182A-8933-47BB-A8F2-CD91A50AD117}" type="slidenum">
              <a:rPr lang="en-US" altLang="zh-TW"/>
              <a:pPr>
                <a:defRPr/>
              </a:pPr>
              <a:t>52</a:t>
            </a:fld>
            <a:endParaRPr lang="en-US" altLang="zh-TW"/>
          </a:p>
        </p:txBody>
      </p:sp>
      <p:sp>
        <p:nvSpPr>
          <p:cNvPr id="1240068" name="Rectangle 4"/>
          <p:cNvSpPr>
            <a:spLocks noChangeArrowheads="1"/>
          </p:cNvSpPr>
          <p:nvPr/>
        </p:nvSpPr>
        <p:spPr bwMode="gray">
          <a:xfrm>
            <a:off x="2103438" y="476250"/>
            <a:ext cx="5781675" cy="503238"/>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200">
                <a:solidFill>
                  <a:schemeClr val="tx2"/>
                </a:solidFill>
                <a:effectLst>
                  <a:outerShdw blurRad="38100" dist="38100" dir="2700000" algn="tl">
                    <a:srgbClr val="000000"/>
                  </a:outerShdw>
                </a:effectLst>
                <a:latin typeface="標楷體" pitchFamily="65" charset="-120"/>
              </a:rPr>
              <a:t>陸、無實體登錄暨帳簿劃撥作業</a:t>
            </a:r>
            <a:endParaRPr lang="en-US" altLang="zh-TW" sz="3200">
              <a:solidFill>
                <a:schemeClr val="tx2"/>
              </a:solidFill>
              <a:effectLst>
                <a:outerShdw blurRad="38100" dist="38100" dir="2700000" algn="tl">
                  <a:srgbClr val="000000"/>
                </a:outerShdw>
              </a:effectLst>
              <a:latin typeface="標楷體" pitchFamily="65" charset="-120"/>
            </a:endParaRPr>
          </a:p>
        </p:txBody>
      </p:sp>
      <p:sp>
        <p:nvSpPr>
          <p:cNvPr id="2164741" name="AutoShape 5"/>
          <p:cNvSpPr>
            <a:spLocks noChangeArrowheads="1"/>
          </p:cNvSpPr>
          <p:nvPr/>
        </p:nvSpPr>
        <p:spPr bwMode="auto">
          <a:xfrm>
            <a:off x="560388" y="1989138"/>
            <a:ext cx="9166225" cy="41767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358775" indent="-358775">
              <a:buFont typeface="Wingdings" pitchFamily="2" charset="2"/>
              <a:buChar char="Ø"/>
            </a:pPr>
            <a:r>
              <a:rPr lang="zh-TW" altLang="en-US" sz="3600">
                <a:solidFill>
                  <a:srgbClr val="006600"/>
                </a:solidFill>
              </a:rPr>
              <a:t>集保公司已於</a:t>
            </a:r>
            <a:r>
              <a:rPr lang="en-US" altLang="zh-TW" sz="3600">
                <a:solidFill>
                  <a:srgbClr val="006600"/>
                </a:solidFill>
              </a:rPr>
              <a:t>101</a:t>
            </a:r>
            <a:r>
              <a:rPr lang="zh-TW" altLang="en-US" sz="3600">
                <a:solidFill>
                  <a:srgbClr val="006600"/>
                </a:solidFill>
              </a:rPr>
              <a:t>年</a:t>
            </a:r>
            <a:r>
              <a:rPr lang="en-US" altLang="zh-TW" sz="3600">
                <a:solidFill>
                  <a:srgbClr val="006600"/>
                </a:solidFill>
              </a:rPr>
              <a:t>5</a:t>
            </a:r>
            <a:r>
              <a:rPr lang="zh-TW" altLang="en-US" sz="3600">
                <a:solidFill>
                  <a:srgbClr val="006600"/>
                </a:solidFill>
              </a:rPr>
              <a:t>月</a:t>
            </a:r>
            <a:r>
              <a:rPr lang="en-US" altLang="zh-TW" sz="3600">
                <a:solidFill>
                  <a:srgbClr val="006600"/>
                </a:solidFill>
              </a:rPr>
              <a:t>24</a:t>
            </a:r>
            <a:r>
              <a:rPr lang="zh-TW" altLang="en-US" sz="3600">
                <a:solidFill>
                  <a:srgbClr val="006600"/>
                </a:solidFill>
              </a:rPr>
              <a:t>日及</a:t>
            </a:r>
            <a:r>
              <a:rPr lang="en-US" altLang="zh-TW" sz="3600">
                <a:solidFill>
                  <a:srgbClr val="006600"/>
                </a:solidFill>
              </a:rPr>
              <a:t>6</a:t>
            </a:r>
            <a:r>
              <a:rPr lang="zh-TW" altLang="en-US" sz="3600">
                <a:solidFill>
                  <a:srgbClr val="006600"/>
                </a:solidFill>
              </a:rPr>
              <a:t>月</a:t>
            </a:r>
            <a:r>
              <a:rPr lang="en-US" altLang="zh-TW" sz="3600">
                <a:solidFill>
                  <a:srgbClr val="006600"/>
                </a:solidFill>
              </a:rPr>
              <a:t>5</a:t>
            </a:r>
            <a:r>
              <a:rPr lang="zh-TW" altLang="en-US" sz="3600">
                <a:solidFill>
                  <a:srgbClr val="006600"/>
                </a:solidFill>
              </a:rPr>
              <a:t>日邀集股務協會、自代辦股務單位及信託業開會研商。</a:t>
            </a:r>
          </a:p>
          <a:p>
            <a:pPr marL="358775" indent="-358775">
              <a:buFont typeface="Wingdings" pitchFamily="2" charset="2"/>
              <a:buChar char="Ø"/>
            </a:pPr>
            <a:r>
              <a:rPr lang="zh-TW" altLang="en-US" sz="3600">
                <a:solidFill>
                  <a:srgbClr val="006600"/>
                </a:solidFill>
              </a:rPr>
              <a:t>集保公司目前正修訂相關規章及開發資訊系統，將於辦理宣導後擇期上線實施 。</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61CDB9EF-6FBE-451F-9A78-B282C481C8D5}" type="slidenum">
              <a:rPr lang="en-US" altLang="zh-TW"/>
              <a:pPr>
                <a:defRPr/>
              </a:pPr>
              <a:t>53</a:t>
            </a:fld>
            <a:endParaRPr lang="en-US" altLang="zh-TW"/>
          </a:p>
        </p:txBody>
      </p:sp>
      <p:sp>
        <p:nvSpPr>
          <p:cNvPr id="1241090" name="Rectangle 2"/>
          <p:cNvSpPr>
            <a:spLocks noChangeArrowheads="1"/>
          </p:cNvSpPr>
          <p:nvPr/>
        </p:nvSpPr>
        <p:spPr bwMode="gray">
          <a:xfrm>
            <a:off x="1493838" y="476250"/>
            <a:ext cx="7000875" cy="503238"/>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200">
                <a:solidFill>
                  <a:schemeClr val="tx2"/>
                </a:solidFill>
                <a:effectLst>
                  <a:outerShdw blurRad="38100" dist="38100" dir="2700000" algn="tl">
                    <a:srgbClr val="000000"/>
                  </a:outerShdw>
                </a:effectLst>
              </a:rPr>
              <a:t>陸、無實體登錄暨帳簿劃撥作業</a:t>
            </a:r>
            <a:r>
              <a:rPr lang="zh-TW" altLang="en-US" sz="3200">
                <a:solidFill>
                  <a:schemeClr val="tx2"/>
                </a:solidFill>
                <a:effectLst>
                  <a:outerShdw blurRad="38100" dist="38100" dir="2700000" algn="tl">
                    <a:srgbClr val="000000"/>
                  </a:outerShdw>
                </a:effectLst>
                <a:latin typeface="標楷體" pitchFamily="65" charset="-120"/>
              </a:rPr>
              <a:t>（續）</a:t>
            </a:r>
            <a:endParaRPr lang="en-US" altLang="zh-TW" sz="3200">
              <a:solidFill>
                <a:schemeClr val="tx2"/>
              </a:solidFill>
              <a:effectLst>
                <a:outerShdw blurRad="38100" dist="38100" dir="2700000" algn="tl">
                  <a:srgbClr val="000000"/>
                </a:outerShdw>
              </a:effectLst>
              <a:latin typeface="標楷體" pitchFamily="65" charset="-120"/>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800">
                <a:solidFill>
                  <a:srgbClr val="006600"/>
                </a:solidFill>
              </a:rPr>
              <a:t>考量限制型股票之受限制權利及期間，依發行辦法各有不同標準，為避免證券商帳務控管負擔，回歸由發行人管理，由發行人向集保公司申請將股票交付至發行人一般保管帳戶之員工名義項下 。</a:t>
            </a:r>
          </a:p>
          <a:p>
            <a:pPr marL="609600" indent="-609600">
              <a:buFont typeface="Wingdings" pitchFamily="2" charset="2"/>
              <a:buChar char="Ø"/>
            </a:pPr>
            <a:r>
              <a:rPr lang="zh-TW" altLang="en-US" sz="2800">
                <a:solidFill>
                  <a:srgbClr val="006600"/>
                </a:solidFill>
              </a:rPr>
              <a:t>依發行辦法約定採信託保管者，循下列程序辦理 ：</a:t>
            </a:r>
          </a:p>
          <a:p>
            <a:pPr marL="609600" indent="-609600">
              <a:buFont typeface="Wingdings" pitchFamily="2" charset="2"/>
              <a:buChar char="ü"/>
            </a:pPr>
            <a:r>
              <a:rPr lang="zh-TW" altLang="en-US">
                <a:solidFill>
                  <a:srgbClr val="006600"/>
                </a:solidFill>
              </a:rPr>
              <a:t>受託人應開立信託專戶依受限制權利（表決權、股利分配權等）類別，分別編製信託分戶編號開立信託保管專戶。</a:t>
            </a:r>
          </a:p>
          <a:p>
            <a:pPr marL="609600" indent="-609600">
              <a:buFont typeface="Wingdings" pitchFamily="2" charset="2"/>
              <a:buChar char="ü"/>
            </a:pPr>
            <a:r>
              <a:rPr lang="zh-TW" altLang="en-US">
                <a:solidFill>
                  <a:srgbClr val="006600"/>
                </a:solidFill>
              </a:rPr>
              <a:t>員工應提示存摺，填具申請書及相關文件向股務單位申請將股票由其帳戶撥轉入信託專戶。</a:t>
            </a:r>
            <a:endParaRPr lang="en-US" altLang="zh-TW">
              <a:solidFill>
                <a:srgbClr val="006600"/>
              </a:solidFill>
            </a:endParaRPr>
          </a:p>
        </p:txBody>
      </p:sp>
      <p:sp>
        <p:nvSpPr>
          <p:cNvPr id="2176006" name="AutoShape 6"/>
          <p:cNvSpPr>
            <a:spLocks noChangeArrowheads="1"/>
          </p:cNvSpPr>
          <p:nvPr/>
        </p:nvSpPr>
        <p:spPr bwMode="auto">
          <a:xfrm>
            <a:off x="920750" y="1268413"/>
            <a:ext cx="4968875"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集保公司相關作業規劃草案 </a:t>
            </a:r>
            <a:endParaRPr lang="en-US" altLang="zh-TW" sz="2800" b="0">
              <a:solidFill>
                <a:schemeClr val="bg1"/>
              </a:solidFill>
              <a:effectLst>
                <a:outerShdw blurRad="38100" dist="38100" dir="2700000" algn="tl">
                  <a:srgbClr val="000000"/>
                </a:outerShdw>
              </a:effectLst>
              <a:latin typeface="Book Antiqua" pitchFamily="18" charset="0"/>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E8F33078-D705-4B16-98AA-A322AB8D63BF}" type="slidenum">
              <a:rPr lang="en-US" altLang="zh-TW"/>
              <a:pPr>
                <a:defRPr/>
              </a:pPr>
              <a:t>54</a:t>
            </a:fld>
            <a:endParaRPr lang="en-US" altLang="zh-TW"/>
          </a:p>
        </p:txBody>
      </p:sp>
      <p:sp>
        <p:nvSpPr>
          <p:cNvPr id="1242114" name="Rectangle 2"/>
          <p:cNvSpPr>
            <a:spLocks noChangeArrowheads="1"/>
          </p:cNvSpPr>
          <p:nvPr/>
        </p:nvSpPr>
        <p:spPr bwMode="gray">
          <a:xfrm>
            <a:off x="1493838" y="476250"/>
            <a:ext cx="7000875" cy="503238"/>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200">
                <a:solidFill>
                  <a:schemeClr val="tx2"/>
                </a:solidFill>
                <a:effectLst>
                  <a:outerShdw blurRad="38100" dist="38100" dir="2700000" algn="tl">
                    <a:srgbClr val="000000"/>
                  </a:outerShdw>
                </a:effectLst>
              </a:rPr>
              <a:t>陸、無實體登錄暨帳簿劃撥作業</a:t>
            </a:r>
            <a:r>
              <a:rPr lang="zh-TW" altLang="en-US" sz="3200">
                <a:solidFill>
                  <a:schemeClr val="tx2"/>
                </a:solidFill>
                <a:effectLst>
                  <a:outerShdw blurRad="38100" dist="38100" dir="2700000" algn="tl">
                    <a:srgbClr val="000000"/>
                  </a:outerShdw>
                </a:effectLst>
                <a:latin typeface="標楷體" pitchFamily="65" charset="-120"/>
              </a:rPr>
              <a:t>（續）</a:t>
            </a:r>
            <a:endParaRPr lang="en-US" altLang="zh-TW" sz="3200">
              <a:solidFill>
                <a:schemeClr val="tx2"/>
              </a:solidFill>
              <a:effectLst>
                <a:outerShdw blurRad="38100" dist="38100" dir="2700000" algn="tl">
                  <a:srgbClr val="000000"/>
                </a:outerShdw>
              </a:effectLst>
              <a:latin typeface="標楷體" pitchFamily="65" charset="-120"/>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3200">
                <a:solidFill>
                  <a:srgbClr val="006600"/>
                </a:solidFill>
              </a:rPr>
              <a:t>考量股務單位帳務核對作業之一致性，及利於與信託專戶之對帳，集保公司於發行人股票停止過戶時，編製「限制員工權利新股」註記之附檔通知股務單位 。</a:t>
            </a:r>
          </a:p>
          <a:p>
            <a:pPr marL="609600" indent="-609600">
              <a:buFont typeface="Wingdings" pitchFamily="2" charset="2"/>
              <a:buChar char="Ø"/>
            </a:pPr>
            <a:r>
              <a:rPr lang="zh-TW" altLang="en-US" sz="3200">
                <a:solidFill>
                  <a:srgbClr val="006600"/>
                </a:solidFill>
              </a:rPr>
              <a:t>依股票於限制期間，集保公司對員工之帳戶或信託專戶，均循現行「限制轉讓」作業機制予以控管，不得轉帳、設質等 。</a:t>
            </a:r>
            <a:endParaRPr lang="en-US" altLang="zh-TW" sz="3200">
              <a:solidFill>
                <a:srgbClr val="006600"/>
              </a:solidFill>
            </a:endParaRPr>
          </a:p>
        </p:txBody>
      </p:sp>
      <p:sp>
        <p:nvSpPr>
          <p:cNvPr id="2176006" name="AutoShape 6"/>
          <p:cNvSpPr>
            <a:spLocks noChangeArrowheads="1"/>
          </p:cNvSpPr>
          <p:nvPr/>
        </p:nvSpPr>
        <p:spPr bwMode="auto">
          <a:xfrm>
            <a:off x="920750" y="1268413"/>
            <a:ext cx="6192838"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集保公司相關作業規劃草案（續） </a:t>
            </a:r>
            <a:endParaRPr lang="en-US" altLang="zh-TW" sz="2800" b="0">
              <a:solidFill>
                <a:schemeClr val="bg1"/>
              </a:solidFill>
              <a:effectLst>
                <a:outerShdw blurRad="38100" dist="38100" dir="2700000" algn="tl">
                  <a:srgbClr val="000000"/>
                </a:outerShdw>
              </a:effectLst>
              <a:latin typeface="Book Antiqua" pitchFamily="18" charset="0"/>
            </a:endParaRP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5EB066D0-52C8-4520-A55A-4C9164854F9E}" type="slidenum">
              <a:rPr lang="en-US" altLang="zh-TW"/>
              <a:pPr>
                <a:defRPr/>
              </a:pPr>
              <a:t>55</a:t>
            </a:fld>
            <a:endParaRPr lang="en-US" altLang="zh-TW"/>
          </a:p>
        </p:txBody>
      </p:sp>
      <p:sp>
        <p:nvSpPr>
          <p:cNvPr id="1243138" name="Rectangle 2"/>
          <p:cNvSpPr>
            <a:spLocks noChangeArrowheads="1"/>
          </p:cNvSpPr>
          <p:nvPr/>
        </p:nvSpPr>
        <p:spPr bwMode="gray">
          <a:xfrm>
            <a:off x="1493838" y="476250"/>
            <a:ext cx="7000875" cy="503238"/>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200">
                <a:solidFill>
                  <a:schemeClr val="tx2"/>
                </a:solidFill>
                <a:effectLst>
                  <a:outerShdw blurRad="38100" dist="38100" dir="2700000" algn="tl">
                    <a:srgbClr val="000000"/>
                  </a:outerShdw>
                </a:effectLst>
              </a:rPr>
              <a:t>陸、無實體登錄暨帳簿劃撥作業</a:t>
            </a:r>
            <a:r>
              <a:rPr lang="zh-TW" altLang="en-US" sz="3200">
                <a:solidFill>
                  <a:schemeClr val="tx2"/>
                </a:solidFill>
                <a:effectLst>
                  <a:outerShdw blurRad="38100" dist="38100" dir="2700000" algn="tl">
                    <a:srgbClr val="000000"/>
                  </a:outerShdw>
                </a:effectLst>
                <a:latin typeface="標楷體" pitchFamily="65" charset="-120"/>
              </a:rPr>
              <a:t>（續）</a:t>
            </a:r>
            <a:endParaRPr lang="en-US" altLang="zh-TW" sz="3200">
              <a:solidFill>
                <a:schemeClr val="tx2"/>
              </a:solidFill>
              <a:effectLst>
                <a:outerShdw blurRad="38100" dist="38100" dir="2700000" algn="tl">
                  <a:srgbClr val="000000"/>
                </a:outerShdw>
              </a:effectLst>
              <a:latin typeface="標楷體" pitchFamily="65" charset="-120"/>
            </a:endParaRPr>
          </a:p>
        </p:txBody>
      </p:sp>
      <p:sp>
        <p:nvSpPr>
          <p:cNvPr id="2164741" name="AutoShape 5"/>
          <p:cNvSpPr>
            <a:spLocks noChangeArrowheads="1"/>
          </p:cNvSpPr>
          <p:nvPr/>
        </p:nvSpPr>
        <p:spPr bwMode="auto">
          <a:xfrm>
            <a:off x="560388" y="1989138"/>
            <a:ext cx="9166225" cy="4465637"/>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800">
                <a:solidFill>
                  <a:srgbClr val="006600"/>
                </a:solidFill>
              </a:rPr>
              <a:t>股票於條件成就須解除限制時，得依下列方式擇一辦理 ：</a:t>
            </a:r>
          </a:p>
          <a:p>
            <a:pPr marL="609600" indent="-609600">
              <a:buFont typeface="Wingdings" pitchFamily="2" charset="2"/>
              <a:buChar char="ü"/>
            </a:pPr>
            <a:r>
              <a:rPr lang="zh-TW" altLang="en-US">
                <a:solidFill>
                  <a:srgbClr val="006600"/>
                </a:solidFill>
              </a:rPr>
              <a:t>發行人通知集保公司。</a:t>
            </a:r>
          </a:p>
          <a:p>
            <a:pPr marL="609600" indent="-609600">
              <a:buFont typeface="Wingdings" pitchFamily="2" charset="2"/>
              <a:buChar char="ü"/>
            </a:pPr>
            <a:r>
              <a:rPr lang="zh-TW" altLang="en-US">
                <a:solidFill>
                  <a:srgbClr val="006600"/>
                </a:solidFill>
              </a:rPr>
              <a:t>發行人通知股務單位。</a:t>
            </a:r>
          </a:p>
          <a:p>
            <a:pPr marL="609600" indent="-609600">
              <a:buFont typeface="Wingdings" pitchFamily="2" charset="2"/>
              <a:buChar char="ü"/>
            </a:pPr>
            <a:r>
              <a:rPr lang="zh-TW" altLang="en-US">
                <a:solidFill>
                  <a:srgbClr val="006600"/>
                </a:solidFill>
              </a:rPr>
              <a:t>發行人通知受託人。</a:t>
            </a:r>
          </a:p>
          <a:p>
            <a:pPr marL="609600" indent="-609600">
              <a:buFont typeface="Wingdings" pitchFamily="2" charset="2"/>
              <a:buChar char="Ø"/>
            </a:pPr>
            <a:r>
              <a:rPr lang="zh-TW" altLang="en-US" sz="2800">
                <a:solidFill>
                  <a:srgbClr val="006600"/>
                </a:solidFill>
              </a:rPr>
              <a:t>發行人收回或收買股票時，應由持有股票名義人</a:t>
            </a:r>
            <a:r>
              <a:rPr lang="en-US" altLang="zh-TW" sz="2800">
                <a:solidFill>
                  <a:srgbClr val="006600"/>
                </a:solidFill>
              </a:rPr>
              <a:t>(</a:t>
            </a:r>
            <a:r>
              <a:rPr lang="zh-TW" altLang="en-US" sz="2800">
                <a:solidFill>
                  <a:srgbClr val="006600"/>
                </a:solidFill>
              </a:rPr>
              <a:t>員工或信託專戶之受託人</a:t>
            </a:r>
            <a:r>
              <a:rPr lang="en-US" altLang="zh-TW" sz="2800">
                <a:solidFill>
                  <a:srgbClr val="006600"/>
                </a:solidFill>
              </a:rPr>
              <a:t>)</a:t>
            </a:r>
            <a:r>
              <a:rPr lang="zh-TW" altLang="en-US" sz="2800">
                <a:solidFill>
                  <a:srgbClr val="006600"/>
                </a:solidFill>
              </a:rPr>
              <a:t>申請，將股票撥至發行人於一般保管帳戶之專戶辦理註銷股份，未能配合辦理轉帳者，由發行人循司法程序請求返還</a:t>
            </a:r>
            <a:r>
              <a:rPr lang="zh-TW" altLang="zh-TW" sz="2800">
                <a:solidFill>
                  <a:srgbClr val="006600"/>
                </a:solidFill>
              </a:rPr>
              <a:t>。</a:t>
            </a:r>
            <a:r>
              <a:rPr lang="zh-TW" altLang="en-US">
                <a:solidFill>
                  <a:srgbClr val="006600"/>
                </a:solidFill>
              </a:rPr>
              <a:t> </a:t>
            </a:r>
            <a:endParaRPr lang="en-US" altLang="zh-TW">
              <a:solidFill>
                <a:srgbClr val="006600"/>
              </a:solidFill>
            </a:endParaRPr>
          </a:p>
        </p:txBody>
      </p:sp>
      <p:sp>
        <p:nvSpPr>
          <p:cNvPr id="2176006" name="AutoShape 6"/>
          <p:cNvSpPr>
            <a:spLocks noChangeArrowheads="1"/>
          </p:cNvSpPr>
          <p:nvPr/>
        </p:nvSpPr>
        <p:spPr bwMode="auto">
          <a:xfrm>
            <a:off x="920750" y="1268413"/>
            <a:ext cx="6192838"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rPr>
              <a:t>集保公司相關作業規劃草案（續）</a:t>
            </a:r>
            <a:endParaRPr lang="en-US" altLang="zh-TW" sz="2800" b="0">
              <a:solidFill>
                <a:schemeClr val="bg1"/>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38CB1074-AD6A-4EBC-961F-39ABBBDFFCE2}" type="slidenum">
              <a:rPr lang="en-US" altLang="zh-TW"/>
              <a:pPr>
                <a:defRPr/>
              </a:pPr>
              <a:t>56</a:t>
            </a:fld>
            <a:endParaRPr lang="en-US" altLang="zh-TW"/>
          </a:p>
        </p:txBody>
      </p:sp>
      <p:sp>
        <p:nvSpPr>
          <p:cNvPr id="1247234" name="Rectangle 2"/>
          <p:cNvSpPr>
            <a:spLocks noChangeArrowheads="1"/>
          </p:cNvSpPr>
          <p:nvPr/>
        </p:nvSpPr>
        <p:spPr bwMode="gray">
          <a:xfrm>
            <a:off x="1755775" y="404813"/>
            <a:ext cx="64928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3816350"/>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Ｑ：發行額度是否應於公司章程載明？</a:t>
            </a:r>
          </a:p>
          <a:p>
            <a:pPr marL="609600" indent="-609600">
              <a:buFont typeface="Wingdings" pitchFamily="2" charset="2"/>
              <a:buChar char="Ø"/>
            </a:pPr>
            <a:r>
              <a:rPr lang="zh-TW" altLang="en-US" sz="3200">
                <a:solidFill>
                  <a:srgbClr val="006600"/>
                </a:solidFill>
              </a:rPr>
              <a:t>公司法尚無規範應於公司章程中載明可發行限制員工權利新股之股份數額。</a:t>
            </a:r>
          </a:p>
          <a:p>
            <a:pPr marL="609600" indent="-609600">
              <a:buFont typeface="Wingdings" pitchFamily="2" charset="2"/>
              <a:buChar char="Ø"/>
            </a:pPr>
            <a:r>
              <a:rPr lang="zh-TW" altLang="en-US" sz="3200">
                <a:solidFill>
                  <a:srgbClr val="006600"/>
                </a:solidFill>
              </a:rPr>
              <a:t>發行人擬發行限制員工權利新股時，應確定公司實收資本加上預計發行之限制員工權利新股數額是否未超過公司章程所載之額定股本。 </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ECB7CF48-A0A6-4738-B41D-A7987AD31835}" type="slidenum">
              <a:rPr lang="en-US" altLang="zh-TW"/>
              <a:pPr>
                <a:defRPr/>
              </a:pPr>
              <a:t>57</a:t>
            </a:fld>
            <a:endParaRPr lang="en-US" altLang="zh-TW"/>
          </a:p>
        </p:txBody>
      </p:sp>
      <p:sp>
        <p:nvSpPr>
          <p:cNvPr id="1249282"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000">
                <a:solidFill>
                  <a:srgbClr val="006600"/>
                </a:solidFill>
              </a:rPr>
              <a:t>Ｑ：可否限制表決權或參與分配？ 配股配息可否限制轉讓？配股配息可否收回 ？限制期間多長？</a:t>
            </a:r>
            <a:r>
              <a:rPr lang="zh-TW" altLang="en-US" sz="3200">
                <a:solidFill>
                  <a:srgbClr val="006600"/>
                </a:solidFill>
              </a:rPr>
              <a:t> </a:t>
            </a:r>
          </a:p>
          <a:p>
            <a:pPr marL="609600" indent="-609600">
              <a:buFont typeface="Wingdings" pitchFamily="2" charset="2"/>
              <a:buChar char="Ø"/>
            </a:pPr>
            <a:r>
              <a:rPr lang="zh-TW" altLang="en-US" sz="2800">
                <a:solidFill>
                  <a:srgbClr val="006600"/>
                </a:solidFill>
              </a:rPr>
              <a:t>公司法並未就「限制員工權利新股」明訂得限制之權利範圍，為增加企業發行彈性，得回歸由發行人依公司所需之員工激勵效果及奬酬計畫來設計相關之限制範圍。發行人應於發行辦法中明訂相關之既得（受限制）期間及受限制權利（如股票轉讓、投票權、參與股利分配權或取得配股配息後是否受限制及得否收回）。</a:t>
            </a:r>
            <a:r>
              <a:rPr lang="zh-TW" altLang="en-US" sz="2800"/>
              <a:t> </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D9E2BE36-06BF-4947-8CEA-584000D206F1}" type="slidenum">
              <a:rPr lang="en-US" altLang="zh-TW"/>
              <a:pPr>
                <a:defRPr/>
              </a:pPr>
              <a:t>58</a:t>
            </a:fld>
            <a:endParaRPr lang="en-US" altLang="zh-TW"/>
          </a:p>
        </p:txBody>
      </p:sp>
      <p:sp>
        <p:nvSpPr>
          <p:cNvPr id="1256450"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Ｑ：可否發給董事或監察人 ？ </a:t>
            </a:r>
          </a:p>
          <a:p>
            <a:pPr marL="609600" indent="-609600">
              <a:buFont typeface="Wingdings" pitchFamily="2" charset="2"/>
              <a:buChar char="Ø"/>
            </a:pPr>
            <a:r>
              <a:rPr lang="zh-TW" altLang="en-US" sz="3200">
                <a:solidFill>
                  <a:srgbClr val="006600"/>
                </a:solidFill>
              </a:rPr>
              <a:t>公司之董事或監察人非屬員工，自不得為限制員工權利新股給與之對象，惟若董事兼有公司員工之身分，則得基於員工身分而為限制員工權利新股給與之對象 。</a:t>
            </a:r>
            <a:r>
              <a:rPr lang="zh-TW" altLang="en-US" sz="2800">
                <a:solidFill>
                  <a:srgbClr val="006600"/>
                </a:solidFill>
              </a:rPr>
              <a:t> </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624E2EF0-437B-42E2-A06C-3F88054520FC}" type="slidenum">
              <a:rPr lang="en-US" altLang="zh-TW"/>
              <a:pPr>
                <a:defRPr/>
              </a:pPr>
              <a:t>59</a:t>
            </a:fld>
            <a:endParaRPr lang="en-US" altLang="zh-TW"/>
          </a:p>
        </p:txBody>
      </p:sp>
      <p:sp>
        <p:nvSpPr>
          <p:cNvPr id="1257474"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Ｑ：發行予經理人或具員工身分之董事，是否應提報薪資報酬委員會？ </a:t>
            </a:r>
          </a:p>
          <a:p>
            <a:pPr marL="609600" indent="-609600">
              <a:buFont typeface="Wingdings" pitchFamily="2" charset="2"/>
              <a:buChar char="Ø"/>
            </a:pPr>
            <a:r>
              <a:rPr lang="zh-TW" altLang="en-US" sz="3200">
                <a:solidFill>
                  <a:srgbClr val="006600"/>
                </a:solidFill>
              </a:rPr>
              <a:t>發行員工認股權憑證或限制員工權利新股之擬授與對象，如有經理人、具員工身分董事者，應依「股票上市或於證券商營業處所買賣公司薪資報酬委員會設置及行使職權辦法」規定，於發行前提報薪資報酬委員會及董事會通過 。</a:t>
            </a:r>
            <a:r>
              <a:rPr lang="zh-TW" altLang="en-US" sz="2800">
                <a:solidFill>
                  <a:srgbClr val="006600"/>
                </a:solidFill>
              </a:rPr>
              <a:t>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7F1A4CC1-C6E4-4ED6-BBA6-49B15A079DF3}" type="slidenum">
              <a:rPr lang="en-US" altLang="zh-TW"/>
              <a:pPr>
                <a:defRPr/>
              </a:pPr>
              <a:t>60</a:t>
            </a:fld>
            <a:endParaRPr lang="en-US" altLang="zh-TW"/>
          </a:p>
        </p:txBody>
      </p:sp>
      <p:sp>
        <p:nvSpPr>
          <p:cNvPr id="1258498"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Ｑ：發行之對象可否包含國內外之子公司員工 ？ </a:t>
            </a:r>
          </a:p>
          <a:p>
            <a:pPr marL="609600" indent="-609600">
              <a:buFont typeface="Wingdings" pitchFamily="2" charset="2"/>
              <a:buChar char="Ø"/>
            </a:pPr>
            <a:r>
              <a:rPr lang="zh-TW" altLang="en-US" sz="2800">
                <a:solidFill>
                  <a:srgbClr val="006600"/>
                </a:solidFill>
              </a:rPr>
              <a:t>按經濟部</a:t>
            </a:r>
            <a:r>
              <a:rPr lang="en-US" altLang="zh-TW" sz="2800">
                <a:solidFill>
                  <a:srgbClr val="006600"/>
                </a:solidFill>
              </a:rPr>
              <a:t>90</a:t>
            </a:r>
            <a:r>
              <a:rPr lang="zh-TW" altLang="en-US" sz="2800">
                <a:solidFill>
                  <a:srgbClr val="006600"/>
                </a:solidFill>
              </a:rPr>
              <a:t>年</a:t>
            </a:r>
            <a:r>
              <a:rPr lang="en-US" altLang="zh-TW" sz="2800">
                <a:solidFill>
                  <a:srgbClr val="006600"/>
                </a:solidFill>
              </a:rPr>
              <a:t>12</a:t>
            </a:r>
            <a:r>
              <a:rPr lang="zh-TW" altLang="en-US" sz="2800">
                <a:solidFill>
                  <a:srgbClr val="006600"/>
                </a:solidFill>
              </a:rPr>
              <a:t>月</a:t>
            </a:r>
            <a:r>
              <a:rPr lang="en-US" altLang="zh-TW" sz="2800">
                <a:solidFill>
                  <a:srgbClr val="006600"/>
                </a:solidFill>
              </a:rPr>
              <a:t>24</a:t>
            </a:r>
            <a:r>
              <a:rPr lang="zh-TW" altLang="en-US" sz="2800">
                <a:solidFill>
                  <a:srgbClr val="006600"/>
                </a:solidFill>
              </a:rPr>
              <a:t>日經</a:t>
            </a:r>
            <a:r>
              <a:rPr lang="en-US" altLang="zh-TW" sz="2800">
                <a:solidFill>
                  <a:srgbClr val="006600"/>
                </a:solidFill>
              </a:rPr>
              <a:t>90</a:t>
            </a:r>
            <a:r>
              <a:rPr lang="zh-TW" altLang="en-US" sz="2800">
                <a:solidFill>
                  <a:srgbClr val="006600"/>
                </a:solidFill>
              </a:rPr>
              <a:t>商字第</a:t>
            </a:r>
            <a:r>
              <a:rPr lang="en-US" altLang="zh-TW" sz="2800">
                <a:solidFill>
                  <a:srgbClr val="006600"/>
                </a:solidFill>
              </a:rPr>
              <a:t>09002272930</a:t>
            </a:r>
            <a:r>
              <a:rPr lang="zh-TW" altLang="en-US" sz="2800">
                <a:solidFill>
                  <a:srgbClr val="006600"/>
                </a:solidFill>
              </a:rPr>
              <a:t>號函規定，依公司法設立之公司，其法人人格係各自獨立，除法有明定如本法第</a:t>
            </a:r>
            <a:r>
              <a:rPr lang="en-US" altLang="zh-TW" sz="2800">
                <a:solidFill>
                  <a:srgbClr val="006600"/>
                </a:solidFill>
              </a:rPr>
              <a:t>235</a:t>
            </a:r>
            <a:r>
              <a:rPr lang="zh-TW" altLang="en-US" sz="2800">
                <a:solidFill>
                  <a:srgbClr val="006600"/>
                </a:solidFill>
              </a:rPr>
              <a:t>條第</a:t>
            </a:r>
            <a:r>
              <a:rPr lang="en-US" altLang="zh-TW" sz="2800">
                <a:solidFill>
                  <a:srgbClr val="006600"/>
                </a:solidFill>
              </a:rPr>
              <a:t>4</a:t>
            </a:r>
            <a:r>
              <a:rPr lang="zh-TW" altLang="en-US" sz="2800">
                <a:solidFill>
                  <a:srgbClr val="006600"/>
                </a:solidFill>
              </a:rPr>
              <a:t>項規定者，章程得訂明員工分配股票紅利之對象，包括符合一定條件之從屬公司員工。至本法第</a:t>
            </a:r>
            <a:r>
              <a:rPr lang="en-US" altLang="zh-TW" sz="2800">
                <a:solidFill>
                  <a:srgbClr val="006600"/>
                </a:solidFill>
              </a:rPr>
              <a:t>267</a:t>
            </a:r>
            <a:r>
              <a:rPr lang="zh-TW" altLang="en-US" sz="2800">
                <a:solidFill>
                  <a:srgbClr val="006600"/>
                </a:solidFill>
              </a:rPr>
              <a:t>條未有特別規定，僅得以公司自身之員工參與新股之認購。有關公開發行股票公司依公司法第</a:t>
            </a:r>
            <a:r>
              <a:rPr lang="en-US" altLang="zh-TW" sz="2800">
                <a:solidFill>
                  <a:srgbClr val="006600"/>
                </a:solidFill>
              </a:rPr>
              <a:t>267</a:t>
            </a:r>
            <a:r>
              <a:rPr lang="zh-TW" altLang="en-US" sz="2800">
                <a:solidFill>
                  <a:srgbClr val="006600"/>
                </a:solidFill>
              </a:rPr>
              <a:t>條第</a:t>
            </a:r>
            <a:r>
              <a:rPr lang="en-US" altLang="zh-TW" sz="2800">
                <a:solidFill>
                  <a:srgbClr val="006600"/>
                </a:solidFill>
              </a:rPr>
              <a:t>8</a:t>
            </a:r>
            <a:r>
              <a:rPr lang="zh-TW" altLang="en-US" sz="2800">
                <a:solidFill>
                  <a:srgbClr val="006600"/>
                </a:solidFill>
              </a:rPr>
              <a:t>項至第</a:t>
            </a:r>
            <a:r>
              <a:rPr lang="en-US" altLang="zh-TW" sz="2800">
                <a:solidFill>
                  <a:srgbClr val="006600"/>
                </a:solidFill>
              </a:rPr>
              <a:t>10</a:t>
            </a:r>
            <a:r>
              <a:rPr lang="zh-TW" altLang="en-US" sz="2800">
                <a:solidFill>
                  <a:srgbClr val="006600"/>
                </a:solidFill>
              </a:rPr>
              <a:t>項規定發行限制員工權利新股之發放對象，不包括從屬公司員工。 </a:t>
            </a:r>
          </a:p>
        </p:txBody>
      </p:sp>
      <p:sp>
        <p:nvSpPr>
          <p:cNvPr id="1258500" name="Oval 4"/>
          <p:cNvSpPr>
            <a:spLocks noChangeArrowheads="1"/>
          </p:cNvSpPr>
          <p:nvPr/>
        </p:nvSpPr>
        <p:spPr bwMode="auto">
          <a:xfrm>
            <a:off x="1928813" y="3141663"/>
            <a:ext cx="6624637" cy="792162"/>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F03F328B-9F25-47CE-88F6-2BDEAE2A7116}" type="slidenum">
              <a:rPr lang="en-US" altLang="zh-TW"/>
              <a:pPr>
                <a:defRPr/>
              </a:pPr>
              <a:t>61</a:t>
            </a:fld>
            <a:endParaRPr lang="en-US" altLang="zh-TW"/>
          </a:p>
        </p:txBody>
      </p:sp>
      <p:sp>
        <p:nvSpPr>
          <p:cNvPr id="1250306"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Ｑ：公司就未達既得條件所收回或收買之股份額度，可否再轉配發給其他員工？ </a:t>
            </a:r>
          </a:p>
          <a:p>
            <a:pPr marL="609600" indent="-609600">
              <a:buFont typeface="Wingdings" pitchFamily="2" charset="2"/>
              <a:buChar char="Ø"/>
            </a:pPr>
            <a:r>
              <a:rPr lang="zh-TW" altLang="en-US" sz="3200">
                <a:solidFill>
                  <a:srgbClr val="006600"/>
                </a:solidFill>
              </a:rPr>
              <a:t>募發準則第</a:t>
            </a:r>
            <a:r>
              <a:rPr lang="en-US" altLang="zh-TW" sz="3200">
                <a:solidFill>
                  <a:srgbClr val="006600"/>
                </a:solidFill>
              </a:rPr>
              <a:t>60</a:t>
            </a:r>
            <a:r>
              <a:rPr lang="zh-TW" altLang="en-US" sz="3200">
                <a:solidFill>
                  <a:srgbClr val="006600"/>
                </a:solidFill>
              </a:rPr>
              <a:t>條之</a:t>
            </a:r>
            <a:r>
              <a:rPr lang="en-US" altLang="zh-TW" sz="3200">
                <a:solidFill>
                  <a:srgbClr val="006600"/>
                </a:solidFill>
              </a:rPr>
              <a:t>1</a:t>
            </a:r>
            <a:r>
              <a:rPr lang="zh-TW" altLang="en-US" sz="3200">
                <a:solidFill>
                  <a:srgbClr val="006600"/>
                </a:solidFill>
              </a:rPr>
              <a:t>第</a:t>
            </a:r>
            <a:r>
              <a:rPr lang="en-US" altLang="zh-TW" sz="3200">
                <a:solidFill>
                  <a:srgbClr val="006600"/>
                </a:solidFill>
              </a:rPr>
              <a:t>3</a:t>
            </a:r>
            <a:r>
              <a:rPr lang="zh-TW" altLang="en-US" sz="3200">
                <a:solidFill>
                  <a:srgbClr val="006600"/>
                </a:solidFill>
              </a:rPr>
              <a:t>項規定，發行人發行限制員工權利新股，於員工未達成既得條件時，公司依發行辦法所收回或收買之股份額度，視為公司未發行股份，應辦理變更登記，爰不得再轉配發給其他員工 。</a:t>
            </a:r>
            <a:r>
              <a:rPr lang="zh-TW" altLang="en-US" sz="2800">
                <a:solidFill>
                  <a:srgbClr val="006600"/>
                </a:solidFill>
              </a:rPr>
              <a:t> </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EB66FF7E-D9E9-4283-BD0B-429C480BA4F2}" type="slidenum">
              <a:rPr lang="en-US" altLang="zh-TW"/>
              <a:pPr>
                <a:defRPr/>
              </a:pPr>
              <a:t>62</a:t>
            </a:fld>
            <a:endParaRPr lang="en-US" altLang="zh-TW"/>
          </a:p>
        </p:txBody>
      </p:sp>
      <p:sp>
        <p:nvSpPr>
          <p:cNvPr id="1251330"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Ｑ：是否一定要採信託方式保管 ？ </a:t>
            </a:r>
          </a:p>
          <a:p>
            <a:pPr marL="609600" indent="-609600">
              <a:buFont typeface="Wingdings" pitchFamily="2" charset="2"/>
              <a:buChar char="Ø"/>
            </a:pPr>
            <a:r>
              <a:rPr lang="zh-TW" altLang="en-US" sz="3200">
                <a:solidFill>
                  <a:srgbClr val="006600"/>
                </a:solidFill>
              </a:rPr>
              <a:t>募發準則並未強制規定應採信託方式為之，惟按現行國外有關限制員工權利新股之實務運作，係透過信託保管方式來確保公司可依發行計畫來執行收回或收買未既得之股票。</a:t>
            </a:r>
          </a:p>
          <a:p>
            <a:pPr marL="609600" indent="-609600">
              <a:buFont typeface="Wingdings" pitchFamily="2" charset="2"/>
              <a:buChar char="Ø"/>
            </a:pPr>
            <a:r>
              <a:rPr lang="zh-TW" altLang="en-US" sz="3200">
                <a:solidFill>
                  <a:srgbClr val="006600"/>
                </a:solidFill>
              </a:rPr>
              <a:t>公司若發行屬於限制表決權及配股配息權之限制員工權利新股時，宜採信託管保，俾利股務作業並減少爭議 。</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288BDD6C-571E-4461-8EC0-947762CC1393}" type="slidenum">
              <a:rPr lang="en-US" altLang="zh-TW"/>
              <a:pPr>
                <a:defRPr/>
              </a:pPr>
              <a:t>63</a:t>
            </a:fld>
            <a:endParaRPr lang="en-US" altLang="zh-TW"/>
          </a:p>
        </p:txBody>
      </p:sp>
      <p:sp>
        <p:nvSpPr>
          <p:cNvPr id="1252354"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Ｑ：實際發行後公司得否變更其發行辦法或既得條件 ？ </a:t>
            </a:r>
          </a:p>
          <a:p>
            <a:pPr marL="609600" indent="-609600">
              <a:buFont typeface="Wingdings" pitchFamily="2" charset="2"/>
              <a:buChar char="Ø"/>
            </a:pPr>
            <a:r>
              <a:rPr lang="zh-TW" altLang="en-US" sz="3200">
                <a:solidFill>
                  <a:srgbClr val="006600"/>
                </a:solidFill>
              </a:rPr>
              <a:t>限制員工權利新股實際發行後，考量公司與員工契約關係已存在，公司不宜變更發行辦法。至發行公司若經股東會決議變更發行辦法（如既得條件等）並取得所有員工簽訂之修改同意聲明書，係屬私法關係，日後若有爭議，應循司法途徑解決 。</a:t>
            </a:r>
            <a:r>
              <a:rPr lang="zh-TW" altLang="en-US" sz="2800">
                <a:solidFill>
                  <a:srgbClr val="006600"/>
                </a:solidFill>
              </a:rPr>
              <a:t> </a:t>
            </a: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96FAE1F9-048A-4A25-9D0D-02F327A3B095}" type="slidenum">
              <a:rPr lang="en-US" altLang="zh-TW"/>
              <a:pPr>
                <a:defRPr/>
              </a:pPr>
              <a:t>64</a:t>
            </a:fld>
            <a:endParaRPr lang="en-US" altLang="zh-TW"/>
          </a:p>
        </p:txBody>
      </p:sp>
      <p:sp>
        <p:nvSpPr>
          <p:cNvPr id="1253378"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Ｑ：公司可否用庫藏股發放予員工？ </a:t>
            </a:r>
          </a:p>
          <a:p>
            <a:pPr marL="609600" indent="-609600">
              <a:buFont typeface="Wingdings" pitchFamily="2" charset="2"/>
              <a:buChar char="Ø"/>
            </a:pPr>
            <a:r>
              <a:rPr lang="zh-TW" altLang="en-US" sz="2500">
                <a:solidFill>
                  <a:srgbClr val="006600"/>
                </a:solidFill>
              </a:rPr>
              <a:t>公司法第</a:t>
            </a:r>
            <a:r>
              <a:rPr lang="en-US" altLang="zh-TW" sz="2500">
                <a:solidFill>
                  <a:srgbClr val="006600"/>
                </a:solidFill>
              </a:rPr>
              <a:t>167</a:t>
            </a:r>
            <a:r>
              <a:rPr lang="zh-TW" altLang="en-US" sz="2500">
                <a:solidFill>
                  <a:srgbClr val="006600"/>
                </a:solidFill>
              </a:rPr>
              <a:t>條之</a:t>
            </a:r>
            <a:r>
              <a:rPr lang="en-US" altLang="zh-TW" sz="2500">
                <a:solidFill>
                  <a:srgbClr val="006600"/>
                </a:solidFill>
              </a:rPr>
              <a:t>3</a:t>
            </a:r>
            <a:r>
              <a:rPr lang="zh-TW" altLang="en-US" sz="2500">
                <a:solidFill>
                  <a:srgbClr val="006600"/>
                </a:solidFill>
              </a:rPr>
              <a:t>規定：「公司依第</a:t>
            </a:r>
            <a:r>
              <a:rPr lang="en-US" altLang="zh-TW" sz="2500">
                <a:solidFill>
                  <a:srgbClr val="006600"/>
                </a:solidFill>
              </a:rPr>
              <a:t>167</a:t>
            </a:r>
            <a:r>
              <a:rPr lang="zh-TW" altLang="en-US" sz="2500">
                <a:solidFill>
                  <a:srgbClr val="006600"/>
                </a:solidFill>
              </a:rPr>
              <a:t>條之</a:t>
            </a:r>
            <a:r>
              <a:rPr lang="en-US" altLang="zh-TW" sz="2500">
                <a:solidFill>
                  <a:srgbClr val="006600"/>
                </a:solidFill>
              </a:rPr>
              <a:t>1</a:t>
            </a:r>
            <a:r>
              <a:rPr lang="zh-TW" altLang="en-US" sz="2500">
                <a:solidFill>
                  <a:srgbClr val="006600"/>
                </a:solidFill>
              </a:rPr>
              <a:t>或其他法律規定收買自己之股份轉讓於員工者，得限制員工在一定期間內不得轉讓。但其期間最長不得超過二年。」故公司得依前揭規定收買自己之股份（庫藏股）轉讓予員工，並得限制員工在二年內不得轉讓 。</a:t>
            </a:r>
          </a:p>
          <a:p>
            <a:pPr marL="609600" indent="-609600">
              <a:buFont typeface="Wingdings" pitchFamily="2" charset="2"/>
              <a:buChar char="Ø"/>
            </a:pPr>
            <a:r>
              <a:rPr lang="zh-TW" altLang="en-US" sz="2500">
                <a:solidFill>
                  <a:srgbClr val="006600"/>
                </a:solidFill>
              </a:rPr>
              <a:t>另募發準則新增訂之限制員工權利新股相關規範（第</a:t>
            </a:r>
            <a:r>
              <a:rPr lang="en-US" altLang="zh-TW" sz="2500">
                <a:solidFill>
                  <a:srgbClr val="006600"/>
                </a:solidFill>
              </a:rPr>
              <a:t>60</a:t>
            </a:r>
            <a:r>
              <a:rPr lang="zh-TW" altLang="en-US" sz="2500">
                <a:solidFill>
                  <a:srgbClr val="006600"/>
                </a:solidFill>
              </a:rPr>
              <a:t>條之</a:t>
            </a:r>
            <a:r>
              <a:rPr lang="en-US" altLang="zh-TW" sz="2500">
                <a:solidFill>
                  <a:srgbClr val="006600"/>
                </a:solidFill>
              </a:rPr>
              <a:t>1</a:t>
            </a:r>
            <a:r>
              <a:rPr lang="zh-TW" altLang="en-US" sz="2500">
                <a:solidFill>
                  <a:srgbClr val="006600"/>
                </a:solidFill>
              </a:rPr>
              <a:t>至</a:t>
            </a:r>
            <a:r>
              <a:rPr lang="en-US" altLang="zh-TW" sz="2500">
                <a:solidFill>
                  <a:srgbClr val="006600"/>
                </a:solidFill>
              </a:rPr>
              <a:t>60</a:t>
            </a:r>
            <a:r>
              <a:rPr lang="zh-TW" altLang="en-US" sz="2500">
                <a:solidFill>
                  <a:srgbClr val="006600"/>
                </a:solidFill>
              </a:rPr>
              <a:t>條之</a:t>
            </a:r>
            <a:r>
              <a:rPr lang="en-US" altLang="zh-TW" sz="2500">
                <a:solidFill>
                  <a:srgbClr val="006600"/>
                </a:solidFill>
              </a:rPr>
              <a:t>9</a:t>
            </a:r>
            <a:r>
              <a:rPr lang="zh-TW" altLang="en-US" sz="2500">
                <a:solidFill>
                  <a:srgbClr val="006600"/>
                </a:solidFill>
              </a:rPr>
              <a:t>），係依公司法第</a:t>
            </a:r>
            <a:r>
              <a:rPr lang="en-US" altLang="zh-TW" sz="2500">
                <a:solidFill>
                  <a:srgbClr val="006600"/>
                </a:solidFill>
              </a:rPr>
              <a:t>267</a:t>
            </a:r>
            <a:r>
              <a:rPr lang="zh-TW" altLang="en-US" sz="2500">
                <a:solidFill>
                  <a:srgbClr val="006600"/>
                </a:solidFill>
              </a:rPr>
              <a:t>條第</a:t>
            </a:r>
            <a:r>
              <a:rPr lang="en-US" altLang="zh-TW" sz="2500">
                <a:solidFill>
                  <a:srgbClr val="006600"/>
                </a:solidFill>
              </a:rPr>
              <a:t>8</a:t>
            </a:r>
            <a:r>
              <a:rPr lang="zh-TW" altLang="en-US" sz="2500">
                <a:solidFill>
                  <a:srgbClr val="006600"/>
                </a:solidFill>
              </a:rPr>
              <a:t>至</a:t>
            </a:r>
            <a:r>
              <a:rPr lang="en-US" altLang="zh-TW" sz="2500">
                <a:solidFill>
                  <a:srgbClr val="006600"/>
                </a:solidFill>
              </a:rPr>
              <a:t>10</a:t>
            </a:r>
            <a:r>
              <a:rPr lang="zh-TW" altLang="en-US" sz="2500">
                <a:solidFill>
                  <a:srgbClr val="006600"/>
                </a:solidFill>
              </a:rPr>
              <a:t>項規定授權，與前開庫藏股之法源及權利限制範圍均有不同，故有關限制員工權利新股仍應以發行新股為之，尚不得以庫藏股來支應 。</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4CC9FA12-CE11-4AA0-9E99-DFBE11078B55}" type="slidenum">
              <a:rPr lang="en-US" altLang="zh-TW"/>
              <a:pPr>
                <a:defRPr/>
              </a:pPr>
              <a:t>65</a:t>
            </a:fld>
            <a:endParaRPr lang="en-US" altLang="zh-TW"/>
          </a:p>
        </p:txBody>
      </p:sp>
      <p:sp>
        <p:nvSpPr>
          <p:cNvPr id="1281026"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Ｑ：公司依規定收回或收買已發行之限制員工權利新股辦理減資，是否須向本會申報 ？ </a:t>
            </a:r>
          </a:p>
          <a:p>
            <a:pPr marL="609600" indent="-609600">
              <a:buFont typeface="Wingdings" pitchFamily="2" charset="2"/>
              <a:buChar char="Ø"/>
            </a:pPr>
            <a:r>
              <a:rPr kumimoji="0" lang="zh-TW" altLang="en-US" sz="2200">
                <a:solidFill>
                  <a:srgbClr val="006600"/>
                </a:solidFill>
              </a:rPr>
              <a:t>依募</a:t>
            </a:r>
            <a:r>
              <a:rPr lang="zh-TW" altLang="en-US" sz="2200">
                <a:solidFill>
                  <a:srgbClr val="006600"/>
                </a:solidFill>
              </a:rPr>
              <a:t>發準則第</a:t>
            </a:r>
            <a:r>
              <a:rPr lang="en-US" altLang="zh-TW" sz="2200">
                <a:solidFill>
                  <a:srgbClr val="006600"/>
                </a:solidFill>
              </a:rPr>
              <a:t>60</a:t>
            </a:r>
            <a:r>
              <a:rPr lang="zh-TW" altLang="en-US" sz="2200">
                <a:solidFill>
                  <a:srgbClr val="006600"/>
                </a:solidFill>
              </a:rPr>
              <a:t>條之</a:t>
            </a:r>
            <a:r>
              <a:rPr lang="en-US" altLang="zh-TW" sz="2200">
                <a:solidFill>
                  <a:srgbClr val="006600"/>
                </a:solidFill>
              </a:rPr>
              <a:t>1</a:t>
            </a:r>
            <a:r>
              <a:rPr lang="zh-TW" altLang="en-US" sz="2200">
                <a:solidFill>
                  <a:srgbClr val="006600"/>
                </a:solidFill>
              </a:rPr>
              <a:t>第</a:t>
            </a:r>
            <a:r>
              <a:rPr lang="en-US" altLang="zh-TW" sz="2200">
                <a:solidFill>
                  <a:srgbClr val="006600"/>
                </a:solidFill>
              </a:rPr>
              <a:t>2</a:t>
            </a:r>
            <a:r>
              <a:rPr lang="zh-TW" altLang="en-US" sz="2200">
                <a:solidFill>
                  <a:srgbClr val="006600"/>
                </a:solidFill>
              </a:rPr>
              <a:t>項規定，發行人依規定於員工未達成既得條件時，發行人得依發行辦法之約定收回或收買已發行之限制員工權利新股，不受公司法第</a:t>
            </a:r>
            <a:r>
              <a:rPr lang="en-US" altLang="zh-TW" sz="2200">
                <a:solidFill>
                  <a:srgbClr val="006600"/>
                </a:solidFill>
              </a:rPr>
              <a:t>167</a:t>
            </a:r>
            <a:r>
              <a:rPr lang="zh-TW" altLang="en-US" sz="2200">
                <a:solidFill>
                  <a:srgbClr val="006600"/>
                </a:solidFill>
              </a:rPr>
              <a:t>條第</a:t>
            </a:r>
            <a:r>
              <a:rPr lang="en-US" altLang="zh-TW" sz="2200">
                <a:solidFill>
                  <a:srgbClr val="006600"/>
                </a:solidFill>
              </a:rPr>
              <a:t>1</a:t>
            </a:r>
            <a:r>
              <a:rPr lang="zh-TW" altLang="en-US" sz="2200">
                <a:solidFill>
                  <a:srgbClr val="006600"/>
                </a:solidFill>
              </a:rPr>
              <a:t>項關於公司不得自將股份收回或收買規定之限制。又第</a:t>
            </a:r>
            <a:r>
              <a:rPr lang="en-US" altLang="zh-TW" sz="2200">
                <a:solidFill>
                  <a:srgbClr val="006600"/>
                </a:solidFill>
              </a:rPr>
              <a:t>3</a:t>
            </a:r>
            <a:r>
              <a:rPr lang="zh-TW" altLang="en-US" sz="2200">
                <a:solidFill>
                  <a:srgbClr val="006600"/>
                </a:solidFill>
              </a:rPr>
              <a:t>項規定，「前項收回或收買已發行之限制員工權利新股，視為公司未發行股份，並應辦理變更登記。」 </a:t>
            </a:r>
          </a:p>
          <a:p>
            <a:pPr marL="609600" indent="-609600">
              <a:buFont typeface="Wingdings" pitchFamily="2" charset="2"/>
              <a:buChar char="Ø"/>
            </a:pPr>
            <a:r>
              <a:rPr lang="zh-TW" altLang="en-US" sz="2200">
                <a:solidFill>
                  <a:srgbClr val="006600"/>
                </a:solidFill>
              </a:rPr>
              <a:t>限制員工權利新股辦理註銷登記之程序，係屬法定減資之事由，無須召開股東會決議通過，亦無須先向本會申報辦理減資，另有關變更登記作業程序，依經濟部「公司之登記及認許辦法」第</a:t>
            </a:r>
            <a:r>
              <a:rPr lang="en-US" altLang="zh-TW" sz="2200">
                <a:solidFill>
                  <a:srgbClr val="006600"/>
                </a:solidFill>
              </a:rPr>
              <a:t>12</a:t>
            </a:r>
            <a:r>
              <a:rPr lang="zh-TW" altLang="en-US" sz="2200">
                <a:solidFill>
                  <a:srgbClr val="006600"/>
                </a:solidFill>
              </a:rPr>
              <a:t>條規定，股份有限公司應於每次減少資本結束後十五日內，向主管機關申請登記。</a:t>
            </a:r>
            <a:r>
              <a:rPr lang="en-US" altLang="zh-TW" sz="2200">
                <a:solidFill>
                  <a:srgbClr val="006600"/>
                </a:solidFill>
              </a:rPr>
              <a:t> </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692A1343-904A-4AB2-930E-1D1F3E196179}" type="slidenum">
              <a:rPr lang="en-US" altLang="zh-TW"/>
              <a:pPr>
                <a:defRPr/>
              </a:pPr>
              <a:t>66</a:t>
            </a:fld>
            <a:endParaRPr lang="en-US" altLang="zh-TW"/>
          </a:p>
        </p:txBody>
      </p:sp>
      <p:sp>
        <p:nvSpPr>
          <p:cNvPr id="1254402"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Ｑ：因股票價格上漲員工可否於未達成既得條件前先行賣出股票轉成現金保管於信託帳戶？ </a:t>
            </a:r>
          </a:p>
          <a:p>
            <a:pPr marL="609600" indent="-609600">
              <a:buFont typeface="Wingdings" pitchFamily="2" charset="2"/>
              <a:buChar char="Ø"/>
            </a:pPr>
            <a:r>
              <a:rPr lang="zh-TW" altLang="en-US" sz="2600">
                <a:solidFill>
                  <a:srgbClr val="006600"/>
                </a:solidFill>
              </a:rPr>
              <a:t>按募發準則第</a:t>
            </a:r>
            <a:r>
              <a:rPr lang="en-US" altLang="zh-TW" sz="2600">
                <a:solidFill>
                  <a:srgbClr val="006600"/>
                </a:solidFill>
              </a:rPr>
              <a:t>60</a:t>
            </a:r>
            <a:r>
              <a:rPr lang="zh-TW" altLang="en-US" sz="2600">
                <a:solidFill>
                  <a:srgbClr val="006600"/>
                </a:solidFill>
              </a:rPr>
              <a:t>條之</a:t>
            </a:r>
            <a:r>
              <a:rPr lang="en-US" altLang="zh-TW" sz="2600">
                <a:solidFill>
                  <a:srgbClr val="006600"/>
                </a:solidFill>
              </a:rPr>
              <a:t>1</a:t>
            </a:r>
            <a:r>
              <a:rPr lang="zh-TW" altLang="en-US" sz="2600">
                <a:solidFill>
                  <a:srgbClr val="006600"/>
                </a:solidFill>
              </a:rPr>
              <a:t>規定，「本準則所稱限制員工權利新股，謂發行人依公司法第</a:t>
            </a:r>
            <a:r>
              <a:rPr lang="en-US" altLang="zh-TW" sz="2600">
                <a:solidFill>
                  <a:srgbClr val="006600"/>
                </a:solidFill>
              </a:rPr>
              <a:t>267</a:t>
            </a:r>
            <a:r>
              <a:rPr lang="zh-TW" altLang="en-US" sz="2600">
                <a:solidFill>
                  <a:srgbClr val="006600"/>
                </a:solidFill>
              </a:rPr>
              <a:t>條第</a:t>
            </a:r>
            <a:r>
              <a:rPr lang="en-US" altLang="zh-TW" sz="2600">
                <a:solidFill>
                  <a:srgbClr val="006600"/>
                </a:solidFill>
              </a:rPr>
              <a:t>8</a:t>
            </a:r>
            <a:r>
              <a:rPr lang="zh-TW" altLang="en-US" sz="2600">
                <a:solidFill>
                  <a:srgbClr val="006600"/>
                </a:solidFill>
              </a:rPr>
              <a:t>項發給員工之新股附有服務條件或績效條件等既得條件，於既得條件達成前，其股份權利受有限制。」考量公司發行限制員工權利新股之目的，主要係為達成激勵員工替公司創造價值（市值）並留用人才，又員工於既得條件達成前，尚未擁有該限制員工權利新股之完全所有權，故不得請求公司先行賣出股票轉成現金保管於信託帳戶 。 </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FD78328-AA45-452C-92D4-A6CB1443E3AD}" type="slidenum">
              <a:rPr lang="en-US" altLang="zh-TW"/>
              <a:pPr>
                <a:defRPr/>
              </a:pPr>
              <a:t>67</a:t>
            </a:fld>
            <a:endParaRPr lang="en-US" altLang="zh-TW"/>
          </a:p>
        </p:txBody>
      </p:sp>
      <p:sp>
        <p:nvSpPr>
          <p:cNvPr id="1255426"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Ｑ：公司得否約定員工於既得條件達成後，仍限制其股份在一定期間內不得轉讓 ？ </a:t>
            </a:r>
          </a:p>
          <a:p>
            <a:pPr marL="609600" indent="-609600">
              <a:buFont typeface="Wingdings" pitchFamily="2" charset="2"/>
              <a:buChar char="Ø"/>
            </a:pPr>
            <a:r>
              <a:rPr lang="zh-TW" altLang="en-US" sz="2500">
                <a:solidFill>
                  <a:srgbClr val="006600"/>
                </a:solidFill>
              </a:rPr>
              <a:t>公司法第</a:t>
            </a:r>
            <a:r>
              <a:rPr lang="en-US" altLang="zh-TW" sz="2500">
                <a:solidFill>
                  <a:srgbClr val="006600"/>
                </a:solidFill>
              </a:rPr>
              <a:t>163</a:t>
            </a:r>
            <a:r>
              <a:rPr lang="zh-TW" altLang="en-US" sz="2500">
                <a:solidFill>
                  <a:srgbClr val="006600"/>
                </a:solidFill>
              </a:rPr>
              <a:t>條第</a:t>
            </a:r>
            <a:r>
              <a:rPr lang="en-US" altLang="zh-TW" sz="2500">
                <a:solidFill>
                  <a:srgbClr val="006600"/>
                </a:solidFill>
              </a:rPr>
              <a:t>1</a:t>
            </a:r>
            <a:r>
              <a:rPr lang="zh-TW" altLang="en-US" sz="2500">
                <a:solidFill>
                  <a:srgbClr val="006600"/>
                </a:solidFill>
              </a:rPr>
              <a:t>項規定：「公司股份之轉讓，不得以章程禁止或限制之。」另募發準則第</a:t>
            </a:r>
            <a:r>
              <a:rPr lang="en-US" altLang="zh-TW" sz="2500">
                <a:solidFill>
                  <a:srgbClr val="006600"/>
                </a:solidFill>
              </a:rPr>
              <a:t>60</a:t>
            </a:r>
            <a:r>
              <a:rPr lang="zh-TW" altLang="en-US" sz="2500">
                <a:solidFill>
                  <a:srgbClr val="006600"/>
                </a:solidFill>
              </a:rPr>
              <a:t>條之</a:t>
            </a:r>
            <a:r>
              <a:rPr lang="en-US" altLang="zh-TW" sz="2500">
                <a:solidFill>
                  <a:srgbClr val="006600"/>
                </a:solidFill>
              </a:rPr>
              <a:t>1</a:t>
            </a:r>
            <a:r>
              <a:rPr lang="zh-TW" altLang="en-US" sz="2500">
                <a:solidFill>
                  <a:srgbClr val="006600"/>
                </a:solidFill>
              </a:rPr>
              <a:t>規定：「所稱限制員工權利新股，謂發行人依公司法第</a:t>
            </a:r>
            <a:r>
              <a:rPr lang="en-US" altLang="zh-TW" sz="2500">
                <a:solidFill>
                  <a:srgbClr val="006600"/>
                </a:solidFill>
              </a:rPr>
              <a:t>267</a:t>
            </a:r>
            <a:r>
              <a:rPr lang="zh-TW" altLang="en-US" sz="2500">
                <a:solidFill>
                  <a:srgbClr val="006600"/>
                </a:solidFill>
              </a:rPr>
              <a:t>條第</a:t>
            </a:r>
            <a:r>
              <a:rPr lang="en-US" altLang="zh-TW" sz="2500">
                <a:solidFill>
                  <a:srgbClr val="006600"/>
                </a:solidFill>
              </a:rPr>
              <a:t>8</a:t>
            </a:r>
            <a:r>
              <a:rPr lang="zh-TW" altLang="en-US" sz="2500">
                <a:solidFill>
                  <a:srgbClr val="006600"/>
                </a:solidFill>
              </a:rPr>
              <a:t>項發給員工之新股附有服務條件或績效條件等既得條件，於既得條件達成前，其股份權利受有限制。」是以，公司發行限制員工權利新股，其限制之權利得包含股票之轉讓，惟若員工已達既得條件，則其取得股份之權利應不得再受限制，即不得約定既得條件達成後，仍限制其股份不得轉讓 。 </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27F48985-337A-4F37-AAB2-132C0EADF565}" type="slidenum">
              <a:rPr lang="en-US" altLang="zh-TW"/>
              <a:pPr>
                <a:defRPr/>
              </a:pPr>
              <a:t>68</a:t>
            </a:fld>
            <a:endParaRPr lang="en-US" altLang="zh-TW"/>
          </a:p>
        </p:txBody>
      </p:sp>
      <p:sp>
        <p:nvSpPr>
          <p:cNvPr id="1259522"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Ｑ：限制員工權利新股股東會出席股權及表決權如何計算？ </a:t>
            </a:r>
          </a:p>
          <a:p>
            <a:pPr marL="609600" indent="-609600">
              <a:buFont typeface="Wingdings" pitchFamily="2" charset="2"/>
              <a:buChar char="Ø"/>
            </a:pPr>
            <a:r>
              <a:rPr lang="zh-TW" altLang="en-US" sz="2500">
                <a:solidFill>
                  <a:srgbClr val="006600"/>
                </a:solidFill>
              </a:rPr>
              <a:t>公司發行限制表決權之限制員工權利新股，考量該股份係屬已發行股份，且該限制表決權股份與公司法第</a:t>
            </a:r>
            <a:r>
              <a:rPr lang="en-US" altLang="zh-TW" sz="2500">
                <a:solidFill>
                  <a:srgbClr val="006600"/>
                </a:solidFill>
              </a:rPr>
              <a:t>179</a:t>
            </a:r>
            <a:r>
              <a:rPr lang="zh-TW" altLang="en-US" sz="2500">
                <a:solidFill>
                  <a:srgbClr val="006600"/>
                </a:solidFill>
              </a:rPr>
              <a:t>條所定之「無表決權股份」尚有不同，應視為「不得行使表決權」之股份，其出席股東會應計入股東會之出席股份總數，惟對於股東會決議，不算入已出席股東之表決權數。 </a:t>
            </a:r>
          </a:p>
          <a:p>
            <a:pPr marL="609600" indent="-609600">
              <a:buFont typeface="Wingdings" pitchFamily="2" charset="2"/>
              <a:buChar char="Ø"/>
            </a:pPr>
            <a:r>
              <a:rPr lang="zh-TW" altLang="en-US" sz="2500">
                <a:solidFill>
                  <a:srgbClr val="006600"/>
                </a:solidFill>
              </a:rPr>
              <a:t>公司應於發行辦法中敍明該「限制表決權」股份係屬「不得行使表決權股份」（而非「無表決權股份」），以減少表決權計算之疑義。 </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1AD1A133-D370-4625-B733-A986A96B1259}" type="slidenum">
              <a:rPr lang="en-US" altLang="zh-TW"/>
              <a:pPr>
                <a:defRPr/>
              </a:pPr>
              <a:t>69</a:t>
            </a:fld>
            <a:endParaRPr lang="en-US" altLang="zh-TW"/>
          </a:p>
        </p:txBody>
      </p:sp>
      <p:sp>
        <p:nvSpPr>
          <p:cNvPr id="1271810"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Ｑ：公司發行限制員工權利新股如採信託方式保管者，其受託人是否限於信託業者乙節 ？ </a:t>
            </a:r>
          </a:p>
          <a:p>
            <a:pPr marL="609600" indent="-609600">
              <a:buFont typeface="Wingdings" pitchFamily="2" charset="2"/>
              <a:buChar char="Ø"/>
            </a:pPr>
            <a:r>
              <a:rPr lang="zh-TW" altLang="en-US" sz="2600">
                <a:solidFill>
                  <a:srgbClr val="006600"/>
                </a:solidFill>
              </a:rPr>
              <a:t>依「有價證券集中保管帳簿劃撥作業辦法」第</a:t>
            </a:r>
            <a:r>
              <a:rPr lang="en-US" altLang="zh-TW" sz="2600">
                <a:solidFill>
                  <a:srgbClr val="006600"/>
                </a:solidFill>
              </a:rPr>
              <a:t>2</a:t>
            </a:r>
            <a:r>
              <a:rPr lang="zh-TW" altLang="en-US" sz="2600">
                <a:solidFill>
                  <a:srgbClr val="006600"/>
                </a:solidFill>
              </a:rPr>
              <a:t>條規定：「證券集中保管事業所保管之有價證券得為帳簿劃撥者，以下列為限：一、在證券集中交易市場上市之有價證券。二、在證券商營業處所買賣之有價證券。三、其他經金融監督管理委員會核定之有價證券」。是以，除上市、上櫃及興櫃股票公司應採無實體股票採帳簿劃撥方式交付外，公開發行公司尚無須採無實體股票發行 。</a:t>
            </a:r>
            <a:r>
              <a:rPr lang="zh-TW" altLang="en-US">
                <a:solidFill>
                  <a:srgbClr val="006600"/>
                </a:solidFill>
              </a:rPr>
              <a:t> </a:t>
            </a:r>
          </a:p>
          <a:p>
            <a:pPr marL="609600" indent="-609600">
              <a:buFont typeface="Wingdings" pitchFamily="2" charset="2"/>
              <a:buNone/>
            </a:pPr>
            <a:endParaRPr lang="zh-TW" altLang="en-US">
              <a:solidFill>
                <a:srgbClr val="006600"/>
              </a:solidFill>
            </a:endParaRP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06D78882-25D8-4B57-9E38-2789D34DA887}" type="slidenum">
              <a:rPr lang="en-US" altLang="zh-TW"/>
              <a:pPr>
                <a:defRPr/>
              </a:pPr>
              <a:t>70</a:t>
            </a:fld>
            <a:endParaRPr lang="en-US" altLang="zh-TW"/>
          </a:p>
        </p:txBody>
      </p:sp>
      <p:sp>
        <p:nvSpPr>
          <p:cNvPr id="1277954"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800">
                <a:solidFill>
                  <a:srgbClr val="006600"/>
                </a:solidFill>
              </a:rPr>
              <a:t>依信託法第</a:t>
            </a:r>
            <a:r>
              <a:rPr lang="en-US" altLang="zh-TW" sz="2800">
                <a:solidFill>
                  <a:srgbClr val="006600"/>
                </a:solidFill>
              </a:rPr>
              <a:t>21</a:t>
            </a:r>
            <a:r>
              <a:rPr lang="zh-TW" altLang="en-US" sz="2800">
                <a:solidFill>
                  <a:srgbClr val="006600"/>
                </a:solidFill>
              </a:rPr>
              <a:t>條規定：「未成年人、受監護或輔助宣告之人及破產人，不得為受託人。」另依信託業法第</a:t>
            </a:r>
            <a:r>
              <a:rPr lang="en-US" altLang="zh-TW" sz="2800">
                <a:solidFill>
                  <a:srgbClr val="006600"/>
                </a:solidFill>
              </a:rPr>
              <a:t>16</a:t>
            </a:r>
            <a:r>
              <a:rPr lang="zh-TW" altLang="en-US" sz="2800">
                <a:solidFill>
                  <a:srgbClr val="006600"/>
                </a:solidFill>
              </a:rPr>
              <a:t>條規定：「信託業經營之業務項目如下：一、金錢之信託。二、金錢債權及其擔保物權之信託。三、有價證券之信託</a:t>
            </a:r>
            <a:r>
              <a:rPr lang="en-US" altLang="zh-TW" sz="2800">
                <a:solidFill>
                  <a:srgbClr val="006600"/>
                </a:solidFill>
              </a:rPr>
              <a:t>…</a:t>
            </a:r>
            <a:r>
              <a:rPr lang="zh-TW" altLang="en-US" sz="2800">
                <a:solidFill>
                  <a:srgbClr val="006600"/>
                </a:solidFill>
              </a:rPr>
              <a:t>」；同法第</a:t>
            </a:r>
            <a:r>
              <a:rPr lang="en-US" altLang="zh-TW" sz="2800">
                <a:solidFill>
                  <a:srgbClr val="006600"/>
                </a:solidFill>
              </a:rPr>
              <a:t>33</a:t>
            </a:r>
            <a:r>
              <a:rPr lang="zh-TW" altLang="en-US" sz="2800">
                <a:solidFill>
                  <a:srgbClr val="006600"/>
                </a:solidFill>
              </a:rPr>
              <a:t>條規定：「非信託業不得辦理不特定多數人委託經理第</a:t>
            </a:r>
            <a:r>
              <a:rPr lang="en-US" altLang="zh-TW" sz="2800">
                <a:solidFill>
                  <a:srgbClr val="006600"/>
                </a:solidFill>
              </a:rPr>
              <a:t>16</a:t>
            </a:r>
            <a:r>
              <a:rPr lang="zh-TW" altLang="en-US" sz="2800">
                <a:solidFill>
                  <a:srgbClr val="006600"/>
                </a:solidFill>
              </a:rPr>
              <a:t>條之信託業務。但其他法律另有規定者，不在此限。」非信託業者之一般自然人或法人如對不特定多數人辦理信託業法第</a:t>
            </a:r>
            <a:r>
              <a:rPr lang="en-US" altLang="zh-TW" sz="2800">
                <a:solidFill>
                  <a:srgbClr val="006600"/>
                </a:solidFill>
              </a:rPr>
              <a:t>16</a:t>
            </a:r>
            <a:r>
              <a:rPr lang="zh-TW" altLang="en-US" sz="2800">
                <a:solidFill>
                  <a:srgbClr val="006600"/>
                </a:solidFill>
              </a:rPr>
              <a:t>條之信託業務，恐將涉有違反信託業法第</a:t>
            </a:r>
            <a:r>
              <a:rPr lang="en-US" altLang="zh-TW" sz="2800">
                <a:solidFill>
                  <a:srgbClr val="006600"/>
                </a:solidFill>
              </a:rPr>
              <a:t>33</a:t>
            </a:r>
            <a:r>
              <a:rPr lang="zh-TW" altLang="en-US" sz="2800">
                <a:solidFill>
                  <a:srgbClr val="006600"/>
                </a:solidFill>
              </a:rPr>
              <a:t>條規定之虞 。 </a:t>
            </a:r>
          </a:p>
          <a:p>
            <a:pPr marL="609600" indent="-609600">
              <a:buFont typeface="Wingdings" pitchFamily="2" charset="2"/>
              <a:buNone/>
            </a:pPr>
            <a:r>
              <a:rPr lang="zh-TW" altLang="en-US" sz="2000">
                <a:solidFill>
                  <a:srgbClr val="006600"/>
                </a:solidFill>
              </a:rPr>
              <a:t> </a:t>
            </a:r>
          </a:p>
        </p:txBody>
      </p:sp>
      <p:sp>
        <p:nvSpPr>
          <p:cNvPr id="2176006" name="AutoShape 6"/>
          <p:cNvSpPr>
            <a:spLocks noChangeArrowheads="1"/>
          </p:cNvSpPr>
          <p:nvPr/>
        </p:nvSpPr>
        <p:spPr bwMode="auto">
          <a:xfrm>
            <a:off x="849313" y="1196975"/>
            <a:ext cx="136683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（續）</a:t>
            </a:r>
            <a:r>
              <a:rPr lang="zh-TW" altLang="en-US" sz="2800"/>
              <a:t> </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0C9998F3-095C-455B-883B-85DF3066EB31}" type="slidenum">
              <a:rPr lang="en-US" altLang="zh-TW"/>
              <a:pPr>
                <a:defRPr/>
              </a:pPr>
              <a:t>71</a:t>
            </a:fld>
            <a:endParaRPr lang="en-US" altLang="zh-TW"/>
          </a:p>
        </p:txBody>
      </p:sp>
      <p:sp>
        <p:nvSpPr>
          <p:cNvPr id="1278978"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800">
                <a:solidFill>
                  <a:srgbClr val="006600"/>
                </a:solidFill>
              </a:rPr>
              <a:t>按限制員工權利新股將依發行人訂定不同既得條件之發行辦法而產生不同標準之受限制權利及期間，其帳務管理相對複雜。</a:t>
            </a:r>
          </a:p>
          <a:p>
            <a:pPr marL="609600" indent="-609600">
              <a:buFont typeface="Wingdings" pitchFamily="2" charset="2"/>
              <a:buChar char="Ø"/>
            </a:pPr>
            <a:r>
              <a:rPr lang="zh-TW" altLang="en-US" sz="2800">
                <a:solidFill>
                  <a:srgbClr val="006600"/>
                </a:solidFill>
              </a:rPr>
              <a:t>考量實務運作公司發行限制員工權利新股若採信託保管者，其受託人</a:t>
            </a:r>
            <a:r>
              <a:rPr lang="en-US" altLang="zh-TW" sz="2800">
                <a:solidFill>
                  <a:srgbClr val="006600"/>
                </a:solidFill>
              </a:rPr>
              <a:t>(</a:t>
            </a:r>
            <a:r>
              <a:rPr lang="zh-TW" altLang="en-US" sz="2800">
                <a:solidFill>
                  <a:srgbClr val="006600"/>
                </a:solidFill>
              </a:rPr>
              <a:t>信託業者</a:t>
            </a:r>
            <a:r>
              <a:rPr lang="en-US" altLang="zh-TW" sz="2800">
                <a:solidFill>
                  <a:srgbClr val="006600"/>
                </a:solidFill>
              </a:rPr>
              <a:t>)</a:t>
            </a:r>
            <a:r>
              <a:rPr lang="zh-TW" altLang="en-US" sz="2800">
                <a:solidFill>
                  <a:srgbClr val="006600"/>
                </a:solidFill>
              </a:rPr>
              <a:t>必須與集保公司及股務單位進行相關股東</a:t>
            </a:r>
            <a:r>
              <a:rPr lang="en-US" altLang="zh-TW" sz="2800">
                <a:solidFill>
                  <a:srgbClr val="006600"/>
                </a:solidFill>
              </a:rPr>
              <a:t>(</a:t>
            </a:r>
            <a:r>
              <a:rPr lang="zh-TW" altLang="en-US" sz="2800">
                <a:solidFill>
                  <a:srgbClr val="006600"/>
                </a:solidFill>
              </a:rPr>
              <a:t>員工</a:t>
            </a:r>
            <a:r>
              <a:rPr lang="en-US" altLang="zh-TW" sz="2800">
                <a:solidFill>
                  <a:srgbClr val="006600"/>
                </a:solidFill>
              </a:rPr>
              <a:t>)</a:t>
            </a:r>
            <a:r>
              <a:rPr lang="zh-TW" altLang="en-US" sz="2800">
                <a:solidFill>
                  <a:srgbClr val="006600"/>
                </a:solidFill>
              </a:rPr>
              <a:t>帳簿劃撥等資訊整合作業，需有相對嚴謹之帳務維護及管理要求，爰上市、上櫃及興櫃股票公司（無實體股票發行之公司）發行限制員工權利新股如採信託方式保管者，其受託人宜由信託業者擔任 。 </a:t>
            </a:r>
          </a:p>
          <a:p>
            <a:pPr marL="609600" indent="-609600">
              <a:buFont typeface="Wingdings" pitchFamily="2" charset="2"/>
              <a:buNone/>
            </a:pPr>
            <a:r>
              <a:rPr lang="zh-TW" altLang="en-US" sz="2000">
                <a:solidFill>
                  <a:srgbClr val="006600"/>
                </a:solidFill>
              </a:rPr>
              <a:t> </a:t>
            </a:r>
          </a:p>
        </p:txBody>
      </p:sp>
      <p:sp>
        <p:nvSpPr>
          <p:cNvPr id="2176006" name="AutoShape 6"/>
          <p:cNvSpPr>
            <a:spLocks noChangeArrowheads="1"/>
          </p:cNvSpPr>
          <p:nvPr/>
        </p:nvSpPr>
        <p:spPr bwMode="auto">
          <a:xfrm>
            <a:off x="849313" y="1196975"/>
            <a:ext cx="136683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（續）</a:t>
            </a:r>
            <a:r>
              <a:rPr lang="zh-TW" altLang="en-US" sz="2800"/>
              <a:t> </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DE9B8A7-355B-404A-99A5-DB9874CE1D98}" type="slidenum">
              <a:rPr lang="en-US" altLang="zh-TW"/>
              <a:pPr>
                <a:defRPr/>
              </a:pPr>
              <a:t>72</a:t>
            </a:fld>
            <a:endParaRPr lang="en-US" altLang="zh-TW"/>
          </a:p>
        </p:txBody>
      </p:sp>
      <p:sp>
        <p:nvSpPr>
          <p:cNvPr id="1272834"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None/>
            </a:pPr>
            <a:r>
              <a:rPr lang="zh-TW" altLang="en-US" sz="3200">
                <a:solidFill>
                  <a:srgbClr val="006600"/>
                </a:solidFill>
              </a:rPr>
              <a:t>Ｑ：公司依規定發行限制員工權利新股，並於發行辦法明訂相關既得條件（期間），惟公司於員工達成既得條件時遇有法定停止過戶期間時應如何處理 ？ </a:t>
            </a:r>
          </a:p>
          <a:p>
            <a:pPr marL="609600" indent="-609600">
              <a:buFont typeface="Wingdings" pitchFamily="2" charset="2"/>
              <a:buChar char="Ø"/>
            </a:pPr>
            <a:r>
              <a:rPr lang="zh-TW" altLang="en-US" sz="3200">
                <a:solidFill>
                  <a:srgbClr val="006600"/>
                </a:solidFill>
              </a:rPr>
              <a:t>按員工於達成既得條件取得限制員工權利新股之完全所有權前，應由發行人以書面通知股務單位或信託之受託人。 </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A57C491F-B992-4770-B5E4-60387AB7E870}" type="slidenum">
              <a:rPr lang="en-US" altLang="zh-TW"/>
              <a:pPr>
                <a:defRPr/>
              </a:pPr>
              <a:t>73</a:t>
            </a:fld>
            <a:endParaRPr lang="en-US" altLang="zh-TW"/>
          </a:p>
        </p:txBody>
      </p:sp>
      <p:sp>
        <p:nvSpPr>
          <p:cNvPr id="1275906"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3200">
                <a:solidFill>
                  <a:srgbClr val="006600"/>
                </a:solidFill>
              </a:rPr>
              <a:t>停止過戶期間：</a:t>
            </a:r>
          </a:p>
          <a:p>
            <a:pPr marL="609600" indent="-609600">
              <a:buFont typeface="Wingdings" pitchFamily="2" charset="2"/>
              <a:buChar char="ü"/>
            </a:pPr>
            <a:r>
              <a:rPr lang="zh-TW" altLang="en-US">
                <a:solidFill>
                  <a:srgbClr val="006600"/>
                </a:solidFill>
              </a:rPr>
              <a:t>公司法第</a:t>
            </a:r>
            <a:r>
              <a:rPr lang="en-US" altLang="zh-TW">
                <a:solidFill>
                  <a:srgbClr val="006600"/>
                </a:solidFill>
              </a:rPr>
              <a:t>165</a:t>
            </a:r>
            <a:r>
              <a:rPr lang="zh-TW" altLang="en-US">
                <a:solidFill>
                  <a:srgbClr val="006600"/>
                </a:solidFill>
              </a:rPr>
              <a:t>條規定：「</a:t>
            </a:r>
            <a:r>
              <a:rPr lang="en-US" altLang="zh-TW">
                <a:solidFill>
                  <a:srgbClr val="006600"/>
                </a:solidFill>
              </a:rPr>
              <a:t>…</a:t>
            </a:r>
            <a:r>
              <a:rPr lang="zh-TW" altLang="en-US">
                <a:solidFill>
                  <a:srgbClr val="006600"/>
                </a:solidFill>
              </a:rPr>
              <a:t>股東名簿記載之變更，於股東常會開會前三十日內，股東臨時會開會前十五日內，或公司決定分派股息及紅利或其他利益之基準日前五日內，不得為之。公開發行股票之公司辦理第一項股東名簿記載之變更，於股東常會開會前六十日內，股東臨時會開會前三十日內，不得為之。前二項期間，自開會日或基準日起算。」 </a:t>
            </a:r>
          </a:p>
          <a:p>
            <a:pPr marL="609600" indent="-609600">
              <a:buFont typeface="Wingdings" pitchFamily="2" charset="2"/>
              <a:buChar char="ü"/>
            </a:pPr>
            <a:r>
              <a:rPr lang="zh-TW" altLang="en-US">
                <a:solidFill>
                  <a:srgbClr val="006600"/>
                </a:solidFill>
              </a:rPr>
              <a:t>「公開發行股票公司股務處理準則」第</a:t>
            </a:r>
            <a:r>
              <a:rPr lang="en-US" altLang="zh-TW">
                <a:solidFill>
                  <a:srgbClr val="006600"/>
                </a:solidFill>
              </a:rPr>
              <a:t>41</a:t>
            </a:r>
            <a:r>
              <a:rPr lang="zh-TW" altLang="en-US">
                <a:solidFill>
                  <a:srgbClr val="006600"/>
                </a:solidFill>
              </a:rPr>
              <a:t>條規定：「公司於股東常會開會前六十日內、股東臨時會前三十日內，或決定分派股息、紅利或其他利益之基準日前五日內，停止辦理股票過戶。」  </a:t>
            </a:r>
          </a:p>
        </p:txBody>
      </p:sp>
      <p:sp>
        <p:nvSpPr>
          <p:cNvPr id="2176006" name="AutoShape 6"/>
          <p:cNvSpPr>
            <a:spLocks noChangeArrowheads="1"/>
          </p:cNvSpPr>
          <p:nvPr/>
        </p:nvSpPr>
        <p:spPr bwMode="auto">
          <a:xfrm>
            <a:off x="849313" y="1196975"/>
            <a:ext cx="136683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（續）</a:t>
            </a:r>
            <a:r>
              <a:rPr lang="zh-TW" altLang="en-US" sz="2800"/>
              <a:t> </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AA922DB4-EC3C-41AE-8E42-F4EC188EF5B1}" type="slidenum">
              <a:rPr lang="en-US" altLang="zh-TW"/>
              <a:pPr>
                <a:defRPr/>
              </a:pPr>
              <a:t>74</a:t>
            </a:fld>
            <a:endParaRPr lang="en-US" altLang="zh-TW"/>
          </a:p>
        </p:txBody>
      </p:sp>
      <p:sp>
        <p:nvSpPr>
          <p:cNvPr id="1273858"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ü"/>
            </a:pPr>
            <a:r>
              <a:rPr lang="zh-TW" altLang="en-US">
                <a:solidFill>
                  <a:srgbClr val="006600"/>
                </a:solidFill>
              </a:rPr>
              <a:t>「發行人募集與發行有價證券處理準則」第</a:t>
            </a:r>
            <a:r>
              <a:rPr lang="en-US" altLang="zh-TW">
                <a:solidFill>
                  <a:srgbClr val="006600"/>
                </a:solidFill>
              </a:rPr>
              <a:t>54</a:t>
            </a:r>
            <a:r>
              <a:rPr lang="zh-TW" altLang="en-US">
                <a:solidFill>
                  <a:srgbClr val="006600"/>
                </a:solidFill>
              </a:rPr>
              <a:t>條規定：「員工認股權憑證自發行日起屆滿二年後，持有人除依法暫停過戶期間外，得依發行人所定之認股辦法請求履約。」 </a:t>
            </a:r>
          </a:p>
          <a:p>
            <a:pPr marL="609600" indent="-609600">
              <a:buFont typeface="Wingdings" pitchFamily="2" charset="2"/>
              <a:buChar char="ü"/>
            </a:pPr>
            <a:r>
              <a:rPr lang="zh-TW" altLang="en-US">
                <a:solidFill>
                  <a:srgbClr val="006600"/>
                </a:solidFill>
              </a:rPr>
              <a:t>「中華民國證券商業同業公會承銷商輔導發行公司募集與發行有價證券自律規則」第</a:t>
            </a:r>
            <a:r>
              <a:rPr lang="en-US" altLang="zh-TW">
                <a:solidFill>
                  <a:srgbClr val="006600"/>
                </a:solidFill>
              </a:rPr>
              <a:t>4</a:t>
            </a:r>
            <a:r>
              <a:rPr lang="zh-TW" altLang="en-US">
                <a:solidFill>
                  <a:srgbClr val="006600"/>
                </a:solidFill>
              </a:rPr>
              <a:t>條之</a:t>
            </a:r>
            <a:r>
              <a:rPr lang="en-US" altLang="zh-TW">
                <a:solidFill>
                  <a:srgbClr val="006600"/>
                </a:solidFill>
              </a:rPr>
              <a:t>2</a:t>
            </a:r>
            <a:r>
              <a:rPr lang="zh-TW" altLang="en-US">
                <a:solidFill>
                  <a:srgbClr val="006600"/>
                </a:solidFill>
              </a:rPr>
              <a:t>規定：「承銷商輔導發行公司或外國發行人申報發行具有普通股轉換</a:t>
            </a:r>
            <a:r>
              <a:rPr lang="en-US" altLang="zh-TW">
                <a:solidFill>
                  <a:srgbClr val="006600"/>
                </a:solidFill>
              </a:rPr>
              <a:t>(</a:t>
            </a:r>
            <a:r>
              <a:rPr lang="zh-TW" altLang="en-US">
                <a:solidFill>
                  <a:srgbClr val="006600"/>
                </a:solidFill>
              </a:rPr>
              <a:t>認購</a:t>
            </a:r>
            <a:r>
              <a:rPr lang="en-US" altLang="zh-TW">
                <a:solidFill>
                  <a:srgbClr val="006600"/>
                </a:solidFill>
              </a:rPr>
              <a:t>)</a:t>
            </a:r>
            <a:r>
              <a:rPr lang="zh-TW" altLang="en-US">
                <a:solidFill>
                  <a:srgbClr val="006600"/>
                </a:solidFill>
              </a:rPr>
              <a:t>權之各種有價證券，應注意發行公司之發行與轉換</a:t>
            </a:r>
            <a:r>
              <a:rPr lang="en-US" altLang="zh-TW">
                <a:solidFill>
                  <a:srgbClr val="006600"/>
                </a:solidFill>
              </a:rPr>
              <a:t>(</a:t>
            </a:r>
            <a:r>
              <a:rPr lang="zh-TW" altLang="en-US">
                <a:solidFill>
                  <a:srgbClr val="006600"/>
                </a:solidFill>
              </a:rPr>
              <a:t>認購</a:t>
            </a:r>
            <a:r>
              <a:rPr lang="en-US" altLang="zh-TW">
                <a:solidFill>
                  <a:srgbClr val="006600"/>
                </a:solidFill>
              </a:rPr>
              <a:t>)</a:t>
            </a:r>
            <a:r>
              <a:rPr lang="zh-TW" altLang="en-US">
                <a:solidFill>
                  <a:srgbClr val="006600"/>
                </a:solidFill>
              </a:rPr>
              <a:t>辦法中應訂明</a:t>
            </a:r>
            <a:r>
              <a:rPr lang="en-US" altLang="zh-TW">
                <a:solidFill>
                  <a:srgbClr val="006600"/>
                </a:solidFill>
              </a:rPr>
              <a:t>『</a:t>
            </a:r>
            <a:r>
              <a:rPr lang="zh-TW" altLang="en-US">
                <a:solidFill>
                  <a:srgbClr val="006600"/>
                </a:solidFill>
              </a:rPr>
              <a:t>自發行公司無償配股停止過戶日、現金股息停止過戶日或現金增資認股停止過戶日前十五個營業日起，至權利分派基準日止，辦理減資之減資基準日起至減資換發股票開始交易日前一日止，不得請求轉換</a:t>
            </a:r>
            <a:r>
              <a:rPr lang="en-US" altLang="zh-TW">
                <a:solidFill>
                  <a:srgbClr val="006600"/>
                </a:solidFill>
              </a:rPr>
              <a:t>(</a:t>
            </a:r>
            <a:r>
              <a:rPr lang="zh-TW" altLang="en-US">
                <a:solidFill>
                  <a:srgbClr val="006600"/>
                </a:solidFill>
              </a:rPr>
              <a:t>認購</a:t>
            </a:r>
            <a:r>
              <a:rPr lang="en-US" altLang="zh-TW">
                <a:solidFill>
                  <a:srgbClr val="006600"/>
                </a:solidFill>
              </a:rPr>
              <a:t>)』</a:t>
            </a:r>
            <a:r>
              <a:rPr lang="zh-TW" altLang="en-US">
                <a:solidFill>
                  <a:srgbClr val="006600"/>
                </a:solidFill>
              </a:rPr>
              <a:t>規定</a:t>
            </a:r>
            <a:r>
              <a:rPr lang="en-US" altLang="zh-TW">
                <a:solidFill>
                  <a:srgbClr val="006600"/>
                </a:solidFill>
              </a:rPr>
              <a:t>…</a:t>
            </a:r>
            <a:r>
              <a:rPr lang="zh-TW" altLang="en-US">
                <a:solidFill>
                  <a:srgbClr val="006600"/>
                </a:solidFill>
              </a:rPr>
              <a:t>」 </a:t>
            </a:r>
          </a:p>
        </p:txBody>
      </p:sp>
      <p:sp>
        <p:nvSpPr>
          <p:cNvPr id="2176006" name="AutoShape 6"/>
          <p:cNvSpPr>
            <a:spLocks noChangeArrowheads="1"/>
          </p:cNvSpPr>
          <p:nvPr/>
        </p:nvSpPr>
        <p:spPr bwMode="auto">
          <a:xfrm>
            <a:off x="849313" y="1196975"/>
            <a:ext cx="136683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（續）</a:t>
            </a:r>
            <a:r>
              <a:rPr lang="zh-TW" altLang="en-US" sz="2800"/>
              <a:t> </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0"/>
          </p:nvPr>
        </p:nvSpPr>
        <p:spPr/>
        <p:txBody>
          <a:bodyPr/>
          <a:lstStyle/>
          <a:p>
            <a:pPr>
              <a:defRPr/>
            </a:pPr>
            <a:fld id="{D1045E7E-C65B-4188-AA91-0A801BBA22D3}" type="slidenum">
              <a:rPr lang="en-US" altLang="zh-TW"/>
              <a:pPr>
                <a:defRPr/>
              </a:pPr>
              <a:t>75</a:t>
            </a:fld>
            <a:endParaRPr lang="en-US" altLang="zh-TW"/>
          </a:p>
        </p:txBody>
      </p:sp>
      <p:sp>
        <p:nvSpPr>
          <p:cNvPr id="1274882"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800">
                <a:solidFill>
                  <a:srgbClr val="006600"/>
                </a:solidFill>
              </a:rPr>
              <a:t>前揭停止過戶期間之規定旨在確定行使表決權或盈餘分配請求權之股東權，俾利公司股務作業之處理。</a:t>
            </a:r>
          </a:p>
          <a:p>
            <a:pPr marL="609600" indent="-609600">
              <a:buFont typeface="Wingdings" pitchFamily="2" charset="2"/>
              <a:buChar char="Ø"/>
            </a:pPr>
            <a:r>
              <a:rPr lang="zh-TW" altLang="en-US" sz="2800">
                <a:solidFill>
                  <a:srgbClr val="006600"/>
                </a:solidFill>
              </a:rPr>
              <a:t>是以，為利於股務處理作業，發行人若發行屬於限制表決權或限制配股配息權之限制員工權利新股者，宜於發行辦法中明訂相關停止權利期間計算（如「自無償配股停止過戶日、現金股息停止過戶日前十五個營業日起，至權利分派基準日止，此期間達成既得條件之員工，其解除限制之股票仍未享有表決權或盈餘分配權」等）之約定。</a:t>
            </a:r>
          </a:p>
        </p:txBody>
      </p:sp>
      <p:sp>
        <p:nvSpPr>
          <p:cNvPr id="2176006" name="AutoShape 6"/>
          <p:cNvSpPr>
            <a:spLocks noChangeArrowheads="1"/>
          </p:cNvSpPr>
          <p:nvPr/>
        </p:nvSpPr>
        <p:spPr bwMode="auto">
          <a:xfrm>
            <a:off x="849313" y="1196975"/>
            <a:ext cx="1366837"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（續）</a:t>
            </a:r>
            <a:r>
              <a:rPr lang="zh-TW" altLang="en-US" sz="2800"/>
              <a:t> </a:t>
            </a:r>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0"/>
          </p:nvPr>
        </p:nvSpPr>
        <p:spPr/>
        <p:txBody>
          <a:bodyPr/>
          <a:lstStyle/>
          <a:p>
            <a:pPr>
              <a:defRPr/>
            </a:pPr>
            <a:fld id="{ADC780E1-71F4-4C40-ACEA-A3983158202A}" type="slidenum">
              <a:rPr lang="en-US" altLang="zh-TW"/>
              <a:pPr>
                <a:defRPr/>
              </a:pPr>
              <a:t>76</a:t>
            </a:fld>
            <a:endParaRPr lang="en-US" altLang="zh-TW"/>
          </a:p>
        </p:txBody>
      </p:sp>
      <p:sp>
        <p:nvSpPr>
          <p:cNvPr id="1276930" name="Rectangle 2"/>
          <p:cNvSpPr>
            <a:spLocks noChangeArrowheads="1"/>
          </p:cNvSpPr>
          <p:nvPr/>
        </p:nvSpPr>
        <p:spPr bwMode="gray">
          <a:xfrm>
            <a:off x="1069975" y="404813"/>
            <a:ext cx="7864475" cy="5556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3600">
                <a:solidFill>
                  <a:schemeClr val="tx2"/>
                </a:solidFill>
                <a:effectLst>
                  <a:outerShdw blurRad="38100" dist="38100" dir="2700000" algn="tl">
                    <a:srgbClr val="000000"/>
                  </a:outerShdw>
                </a:effectLst>
                <a:latin typeface="標楷體" pitchFamily="65" charset="-120"/>
              </a:rPr>
              <a:t>柒、限制員工權利新股疑義問答（續）</a:t>
            </a:r>
            <a:endParaRPr lang="en-US" altLang="zh-TW" sz="3600">
              <a:solidFill>
                <a:schemeClr val="tx2"/>
              </a:solidFill>
              <a:effectLst>
                <a:outerShdw blurRad="38100" dist="38100" dir="2700000" algn="tl">
                  <a:srgbClr val="000000"/>
                </a:outerShdw>
              </a:effectLst>
            </a:endParaRPr>
          </a:p>
        </p:txBody>
      </p:sp>
      <p:sp>
        <p:nvSpPr>
          <p:cNvPr id="2164741" name="AutoShape 5"/>
          <p:cNvSpPr>
            <a:spLocks noChangeArrowheads="1"/>
          </p:cNvSpPr>
          <p:nvPr/>
        </p:nvSpPr>
        <p:spPr bwMode="auto">
          <a:xfrm>
            <a:off x="560388" y="1700213"/>
            <a:ext cx="9166225" cy="4608512"/>
          </a:xfrm>
          <a:prstGeom prst="roundRect">
            <a:avLst>
              <a:gd name="adj" fmla="val 7537"/>
            </a:avLst>
          </a:prstGeom>
          <a:solidFill>
            <a:srgbClr val="FFFF99"/>
          </a:solidFill>
          <a:ln w="9525" algn="ctr">
            <a:noFill/>
            <a:round/>
            <a:headEnd/>
            <a:tailEnd/>
          </a:ln>
          <a:effectLst>
            <a:outerShdw dist="35921" dir="2700000" algn="ctr" rotWithShape="0">
              <a:schemeClr val="bg2"/>
            </a:outerShdw>
          </a:effectLst>
        </p:spPr>
        <p:txBody>
          <a:bodyPr tIns="180000"/>
          <a:lstStyle/>
          <a:p>
            <a:pPr marL="609600" indent="-609600">
              <a:buFont typeface="Wingdings" pitchFamily="2" charset="2"/>
              <a:buChar char="Ø"/>
            </a:pPr>
            <a:r>
              <a:rPr lang="zh-TW" altLang="en-US" sz="2500">
                <a:solidFill>
                  <a:srgbClr val="006600"/>
                </a:solidFill>
              </a:rPr>
              <a:t>建議股東會決議內容可適當授權董事會訂定或修正相關限制員工權利新股發行辦法（除發行價格及既得條件外）。 </a:t>
            </a:r>
          </a:p>
          <a:p>
            <a:pPr marL="609600" indent="-609600">
              <a:buFont typeface="Wingdings" pitchFamily="2" charset="2"/>
              <a:buChar char="Ø"/>
            </a:pPr>
            <a:r>
              <a:rPr kumimoji="0" lang="zh-TW" altLang="en-US" sz="2500">
                <a:solidFill>
                  <a:srgbClr val="006600"/>
                </a:solidFill>
              </a:rPr>
              <a:t>另為配</a:t>
            </a:r>
            <a:r>
              <a:rPr lang="zh-TW" altLang="en-US" sz="2500">
                <a:solidFill>
                  <a:srgbClr val="006600"/>
                </a:solidFill>
              </a:rPr>
              <a:t>合未來可能之法令變更或主管機關要求，建議董事會之決議內容可適當授權董事長全處理，嗣後再提董事會追認通過再發行。</a:t>
            </a:r>
          </a:p>
          <a:p>
            <a:pPr marL="609600" indent="-609600">
              <a:buFont typeface="Wingdings" pitchFamily="2" charset="2"/>
              <a:buChar char="Ø"/>
            </a:pPr>
            <a:r>
              <a:rPr lang="zh-TW" altLang="en-US" sz="2500">
                <a:solidFill>
                  <a:srgbClr val="006600"/>
                </a:solidFill>
              </a:rPr>
              <a:t>限制員工權利新股發行辦法之主要內容如於實際發行前有變更時，應經董事會三分之二以上董事出席及出席董事超過二分之一之同意，並即檢具董事會議事錄及修正後相關資料，報經本會核備後之次日內至本會指定之資訊申報網站辦理公告</a:t>
            </a:r>
            <a:r>
              <a:rPr lang="zh-TW" altLang="en-US">
                <a:solidFill>
                  <a:srgbClr val="006600"/>
                </a:solidFill>
              </a:rPr>
              <a:t>。</a:t>
            </a:r>
            <a:r>
              <a:rPr lang="zh-TW" altLang="en-US" sz="2500">
                <a:solidFill>
                  <a:srgbClr val="006600"/>
                </a:solidFill>
              </a:rPr>
              <a:t> </a:t>
            </a:r>
          </a:p>
        </p:txBody>
      </p:sp>
      <p:sp>
        <p:nvSpPr>
          <p:cNvPr id="2176006" name="AutoShape 6"/>
          <p:cNvSpPr>
            <a:spLocks noChangeArrowheads="1"/>
          </p:cNvSpPr>
          <p:nvPr/>
        </p:nvSpPr>
        <p:spPr bwMode="auto">
          <a:xfrm>
            <a:off x="920750" y="1268413"/>
            <a:ext cx="3887788" cy="647700"/>
          </a:xfrm>
          <a:prstGeom prst="roundRect">
            <a:avLst>
              <a:gd name="adj" fmla="val 7542"/>
            </a:avLst>
          </a:prstGeom>
          <a:solidFill>
            <a:schemeClr val="tx2"/>
          </a:solidFill>
          <a:ln w="9525" algn="ctr">
            <a:noFill/>
            <a:round/>
            <a:headEnd/>
            <a:tailEnd/>
          </a:ln>
          <a:effectLst>
            <a:outerShdw dist="35921" dir="2700000" algn="ctr" rotWithShape="0">
              <a:schemeClr val="bg2"/>
            </a:outerShdw>
          </a:effectLst>
        </p:spPr>
        <p:txBody>
          <a:bodyPr tIns="180000"/>
          <a:lstStyle/>
          <a:p>
            <a:pPr marL="271463" indent="-271463"/>
            <a:r>
              <a:rPr lang="zh-TW" altLang="en-US" sz="2800" b="0">
                <a:solidFill>
                  <a:schemeClr val="bg1"/>
                </a:solidFill>
                <a:effectLst>
                  <a:outerShdw blurRad="38100" dist="38100" dir="2700000" algn="tl">
                    <a:srgbClr val="000000"/>
                  </a:outerShdw>
                </a:effectLst>
                <a:latin typeface="Book Antiqua" pitchFamily="18" charset="0"/>
              </a:rPr>
              <a:t>提醒：發行辦法之擬定</a:t>
            </a:r>
            <a:r>
              <a:rPr lang="en-US" altLang="zh-TW" sz="2800"/>
              <a:t> </a:t>
            </a:r>
          </a:p>
        </p:txBody>
      </p:sp>
      <p:sp>
        <p:nvSpPr>
          <p:cNvPr id="1276933" name="Oval 5"/>
          <p:cNvSpPr>
            <a:spLocks noChangeArrowheads="1"/>
          </p:cNvSpPr>
          <p:nvPr/>
        </p:nvSpPr>
        <p:spPr bwMode="auto">
          <a:xfrm>
            <a:off x="7258050" y="3789363"/>
            <a:ext cx="1871663" cy="576262"/>
          </a:xfrm>
          <a:prstGeom prst="ellipse">
            <a:avLst/>
          </a:prstGeom>
          <a:noFill/>
          <a:ln w="12700" cap="sq">
            <a:solidFill>
              <a:srgbClr val="FF0000"/>
            </a:solidFill>
            <a:round/>
            <a:headEnd type="none" w="sm" len="sm"/>
            <a:tailEnd type="none" w="sm" len="sm"/>
          </a:ln>
          <a:effectLst/>
        </p:spPr>
        <p:txBody>
          <a:bodyPr wrap="none" anchor="ctr"/>
          <a:lstStyle/>
          <a:p>
            <a:endParaRPr lang="zh-TW" altLang="en-US"/>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fld id="{5625FCD3-4AAB-4344-B3EC-9B7C1E4E2756}" type="slidenum">
              <a:rPr lang="en-US" altLang="zh-TW"/>
              <a:pPr>
                <a:defRPr/>
              </a:pPr>
              <a:t>77</a:t>
            </a:fld>
            <a:endParaRPr lang="en-US" altLang="zh-TW"/>
          </a:p>
        </p:txBody>
      </p:sp>
      <p:sp>
        <p:nvSpPr>
          <p:cNvPr id="1176582" name="Rectangle 6"/>
          <p:cNvSpPr>
            <a:spLocks noChangeArrowheads="1"/>
          </p:cNvSpPr>
          <p:nvPr/>
        </p:nvSpPr>
        <p:spPr bwMode="auto">
          <a:xfrm>
            <a:off x="3729038" y="3573463"/>
            <a:ext cx="2087562" cy="750887"/>
          </a:xfrm>
          <a:prstGeom prst="rect">
            <a:avLst/>
          </a:prstGeom>
          <a:noFill/>
          <a:ln w="12700" algn="ctr">
            <a:noFill/>
            <a:miter lim="800000"/>
            <a:headEnd/>
            <a:tailEnd/>
          </a:ln>
          <a:effectLst/>
        </p:spPr>
        <p:txBody>
          <a:bodyPr>
            <a:spAutoFit/>
          </a:bodyPr>
          <a:lstStyle/>
          <a:p>
            <a:pPr>
              <a:lnSpc>
                <a:spcPct val="90000"/>
              </a:lnSpc>
              <a:spcBef>
                <a:spcPct val="20000"/>
              </a:spcBef>
              <a:buClr>
                <a:schemeClr val="tx2"/>
              </a:buClr>
              <a:buSzPct val="70000"/>
              <a:buFont typeface="Wingdings" pitchFamily="2" charset="2"/>
              <a:buNone/>
            </a:pPr>
            <a:r>
              <a:rPr lang="en-US" altLang="zh-TW" sz="4800">
                <a:solidFill>
                  <a:srgbClr val="007A77"/>
                </a:solidFill>
              </a:rPr>
              <a:t>Q &amp; A</a:t>
            </a:r>
            <a:endParaRPr lang="zh-TW" altLang="en-US" sz="4800">
              <a:solidFill>
                <a:srgbClr val="007A77"/>
              </a:solidFill>
              <a:latin typeface="標楷體" pitchFamily="65" charset="-120"/>
            </a:endParaRPr>
          </a:p>
        </p:txBody>
      </p:sp>
      <p:sp>
        <p:nvSpPr>
          <p:cNvPr id="1176583" name="Rectangle 7"/>
          <p:cNvSpPr>
            <a:spLocks noChangeArrowheads="1"/>
          </p:cNvSpPr>
          <p:nvPr/>
        </p:nvSpPr>
        <p:spPr bwMode="gray">
          <a:xfrm>
            <a:off x="3668713" y="390525"/>
            <a:ext cx="2547937"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捌、</a:t>
            </a:r>
            <a:r>
              <a:rPr lang="en-US" altLang="zh-TW" sz="4000">
                <a:solidFill>
                  <a:schemeClr val="tx2"/>
                </a:solidFill>
                <a:effectLst>
                  <a:outerShdw blurRad="38100" dist="38100" dir="2700000" algn="tl">
                    <a:srgbClr val="000000"/>
                  </a:outerShdw>
                </a:effectLst>
              </a:rPr>
              <a:t>Q &amp; A</a:t>
            </a:r>
            <a:endParaRPr lang="zh-TW" altLang="en-US" sz="4000">
              <a:solidFill>
                <a:schemeClr val="tx2"/>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2595" name="Group 3"/>
          <p:cNvGraphicFramePr>
            <a:graphicFrameLocks noGrp="1"/>
          </p:cNvGraphicFramePr>
          <p:nvPr>
            <p:ph/>
          </p:nvPr>
        </p:nvGraphicFramePr>
        <p:xfrm>
          <a:off x="1136650" y="1268413"/>
          <a:ext cx="8353425" cy="5505454"/>
        </p:xfrm>
        <a:graphic>
          <a:graphicData uri="http://schemas.openxmlformats.org/drawingml/2006/table">
            <a:tbl>
              <a:tblPr/>
              <a:tblGrid>
                <a:gridCol w="914400"/>
                <a:gridCol w="2046288"/>
                <a:gridCol w="2786062"/>
                <a:gridCol w="2606675"/>
              </a:tblGrid>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項次</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證券代號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證券名稱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股務單位</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16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4938</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和碩</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大華</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4974</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亞泰</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4919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新唐科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4</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8105</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凌巨</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16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5</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2379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瑞昱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6</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2401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凌陽科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7</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3576</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新日光</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3041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揚智</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16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9</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5351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鈺創科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500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2374</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佳能</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bl>
          </a:graphicData>
        </a:graphic>
      </p:graphicFrame>
      <p:sp>
        <p:nvSpPr>
          <p:cNvPr id="66" name="投影片編號版面配置區 2"/>
          <p:cNvSpPr>
            <a:spLocks noGrp="1"/>
          </p:cNvSpPr>
          <p:nvPr>
            <p:ph type="sldNum" sz="quarter" idx="10"/>
          </p:nvPr>
        </p:nvSpPr>
        <p:spPr/>
        <p:txBody>
          <a:bodyPr/>
          <a:lstStyle/>
          <a:p>
            <a:pPr>
              <a:defRPr/>
            </a:pPr>
            <a:fld id="{1359FD6F-2E16-44EB-8014-4A82886E061A}" type="slidenum">
              <a:rPr lang="en-US" altLang="zh-TW"/>
              <a:pPr>
                <a:defRPr/>
              </a:pPr>
              <a:t>78</a:t>
            </a:fld>
            <a:endParaRPr lang="en-US" altLang="zh-TW"/>
          </a:p>
        </p:txBody>
      </p:sp>
      <p:sp>
        <p:nvSpPr>
          <p:cNvPr id="1262594" name="Rectangle 2"/>
          <p:cNvSpPr>
            <a:spLocks noChangeArrowheads="1"/>
          </p:cNvSpPr>
          <p:nvPr/>
        </p:nvSpPr>
        <p:spPr bwMode="gray">
          <a:xfrm>
            <a:off x="4133850" y="393700"/>
            <a:ext cx="1616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附　錄</a:t>
            </a:r>
          </a:p>
        </p:txBody>
      </p:sp>
      <p:sp>
        <p:nvSpPr>
          <p:cNvPr id="1262657" name="Text Box 65"/>
          <p:cNvSpPr txBox="1">
            <a:spLocks noChangeArrowheads="1"/>
          </p:cNvSpPr>
          <p:nvPr/>
        </p:nvSpPr>
        <p:spPr bwMode="auto">
          <a:xfrm>
            <a:off x="273050" y="1341438"/>
            <a:ext cx="549275" cy="3671887"/>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kumimoji="0" lang="zh-TW" altLang="en-US">
                <a:solidFill>
                  <a:srgbClr val="3333FF"/>
                </a:solidFill>
              </a:rPr>
              <a:t>一</a:t>
            </a:r>
            <a:r>
              <a:rPr kumimoji="0" lang="en-US" altLang="zh-TW">
                <a:solidFill>
                  <a:srgbClr val="3333FF"/>
                </a:solidFill>
              </a:rPr>
              <a:t>O</a:t>
            </a:r>
            <a:r>
              <a:rPr lang="zh-TW" altLang="en-US">
                <a:solidFill>
                  <a:srgbClr val="3333FF"/>
                </a:solidFill>
              </a:rPr>
              <a:t>一年股東會提案之公司</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852" name="Group 308"/>
          <p:cNvGraphicFramePr>
            <a:graphicFrameLocks noGrp="1"/>
          </p:cNvGraphicFramePr>
          <p:nvPr>
            <p:ph/>
          </p:nvPr>
        </p:nvGraphicFramePr>
        <p:xfrm>
          <a:off x="1136650" y="1268413"/>
          <a:ext cx="8353425" cy="5400679"/>
        </p:xfrm>
        <a:graphic>
          <a:graphicData uri="http://schemas.openxmlformats.org/drawingml/2006/table">
            <a:tbl>
              <a:tblPr/>
              <a:tblGrid>
                <a:gridCol w="914400"/>
                <a:gridCol w="2046288"/>
                <a:gridCol w="2786062"/>
                <a:gridCol w="2606675"/>
              </a:tblGrid>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項次</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證券代號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證券名稱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股務單位</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3686</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達能</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12</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3234</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光環</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13</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3042</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晶技</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14</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2405</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浩鑫</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15</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6147</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頎邦科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16</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3062</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建漢科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17</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3598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奕力</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元大寶來</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8199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廣鎵</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元富</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21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19</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6138</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茂達電</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元富</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05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3362</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先進光</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元富</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bl>
          </a:graphicData>
        </a:graphic>
      </p:graphicFrame>
      <p:sp>
        <p:nvSpPr>
          <p:cNvPr id="66" name="投影片編號版面配置區 2"/>
          <p:cNvSpPr>
            <a:spLocks noGrp="1"/>
          </p:cNvSpPr>
          <p:nvPr>
            <p:ph type="sldNum" sz="quarter" idx="10"/>
          </p:nvPr>
        </p:nvSpPr>
        <p:spPr/>
        <p:txBody>
          <a:bodyPr/>
          <a:lstStyle/>
          <a:p>
            <a:pPr>
              <a:defRPr/>
            </a:pPr>
            <a:fld id="{4E2C9169-5426-4F63-8B0F-B086A70A0990}" type="slidenum">
              <a:rPr lang="en-US" altLang="zh-TW"/>
              <a:pPr>
                <a:defRPr/>
              </a:pPr>
              <a:t>79</a:t>
            </a:fld>
            <a:endParaRPr lang="en-US" altLang="zh-TW"/>
          </a:p>
        </p:txBody>
      </p:sp>
      <p:sp>
        <p:nvSpPr>
          <p:cNvPr id="1260547" name="Rectangle 3"/>
          <p:cNvSpPr>
            <a:spLocks noChangeArrowheads="1"/>
          </p:cNvSpPr>
          <p:nvPr/>
        </p:nvSpPr>
        <p:spPr bwMode="gray">
          <a:xfrm>
            <a:off x="337343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附　錄（續）</a:t>
            </a:r>
          </a:p>
        </p:txBody>
      </p:sp>
      <p:sp>
        <p:nvSpPr>
          <p:cNvPr id="1260853" name="Text Box 309"/>
          <p:cNvSpPr txBox="1">
            <a:spLocks noChangeArrowheads="1"/>
          </p:cNvSpPr>
          <p:nvPr/>
        </p:nvSpPr>
        <p:spPr bwMode="auto">
          <a:xfrm>
            <a:off x="273050" y="1341438"/>
            <a:ext cx="549275" cy="4679950"/>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kumimoji="0" lang="zh-TW" altLang="en-US">
                <a:solidFill>
                  <a:srgbClr val="3333FF"/>
                </a:solidFill>
              </a:rPr>
              <a:t>一</a:t>
            </a:r>
            <a:r>
              <a:rPr kumimoji="0" lang="en-US" altLang="zh-TW">
                <a:solidFill>
                  <a:srgbClr val="3333FF"/>
                </a:solidFill>
              </a:rPr>
              <a:t>O</a:t>
            </a:r>
            <a:r>
              <a:rPr lang="zh-TW" altLang="en-US">
                <a:solidFill>
                  <a:srgbClr val="3333FF"/>
                </a:solidFill>
              </a:rPr>
              <a:t>一年股東會提案之公司（續）</a:t>
            </a:r>
            <a:endParaRPr lang="en-US" altLang="zh-TW">
              <a:solidFill>
                <a:srgbClr val="3333FF"/>
              </a:solidFill>
            </a:endParaRP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3832" name="Group 216"/>
          <p:cNvGraphicFramePr>
            <a:graphicFrameLocks noGrp="1"/>
          </p:cNvGraphicFramePr>
          <p:nvPr>
            <p:ph/>
          </p:nvPr>
        </p:nvGraphicFramePr>
        <p:xfrm>
          <a:off x="1111250" y="1257300"/>
          <a:ext cx="8345488" cy="5364480"/>
        </p:xfrm>
        <a:graphic>
          <a:graphicData uri="http://schemas.openxmlformats.org/drawingml/2006/table">
            <a:tbl>
              <a:tblPr/>
              <a:tblGrid>
                <a:gridCol w="914400"/>
                <a:gridCol w="2044700"/>
                <a:gridCol w="2781300"/>
                <a:gridCol w="2605088"/>
              </a:tblGrid>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項次</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證券代號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證券名稱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股務單位</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3555</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擎泰科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永豐金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22</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3383</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新世紀</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永豐金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23</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3289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宜特科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兆豐</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24</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4128</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中天生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兆豐</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25</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8038</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長園科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26</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2449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京元電</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27</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3014</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聯陽</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6237</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驊訊</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29</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3227</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原相</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2448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晶元光電</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宏遠</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bl>
          </a:graphicData>
        </a:graphic>
      </p:graphicFrame>
      <p:sp>
        <p:nvSpPr>
          <p:cNvPr id="66" name="投影片編號版面配置區 2"/>
          <p:cNvSpPr>
            <a:spLocks noGrp="1"/>
          </p:cNvSpPr>
          <p:nvPr>
            <p:ph type="sldNum" sz="quarter" idx="10"/>
          </p:nvPr>
        </p:nvSpPr>
        <p:spPr/>
        <p:txBody>
          <a:bodyPr/>
          <a:lstStyle/>
          <a:p>
            <a:pPr>
              <a:defRPr/>
            </a:pPr>
            <a:fld id="{7B760122-4581-4CF3-8FAE-F75CB4671DC6}" type="slidenum">
              <a:rPr lang="en-US" altLang="zh-TW"/>
              <a:pPr>
                <a:defRPr/>
              </a:pPr>
              <a:t>80</a:t>
            </a:fld>
            <a:endParaRPr lang="en-US" altLang="zh-TW"/>
          </a:p>
        </p:txBody>
      </p:sp>
      <p:sp>
        <p:nvSpPr>
          <p:cNvPr id="1263618" name="Rectangle 2"/>
          <p:cNvSpPr>
            <a:spLocks noChangeArrowheads="1"/>
          </p:cNvSpPr>
          <p:nvPr/>
        </p:nvSpPr>
        <p:spPr bwMode="gray">
          <a:xfrm>
            <a:off x="337343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附　錄（續）</a:t>
            </a:r>
          </a:p>
        </p:txBody>
      </p:sp>
      <p:sp>
        <p:nvSpPr>
          <p:cNvPr id="1263833" name="Text Box 217"/>
          <p:cNvSpPr txBox="1">
            <a:spLocks noChangeArrowheads="1"/>
          </p:cNvSpPr>
          <p:nvPr/>
        </p:nvSpPr>
        <p:spPr bwMode="auto">
          <a:xfrm>
            <a:off x="273050" y="1341438"/>
            <a:ext cx="549275" cy="4679950"/>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kumimoji="0" lang="zh-TW" altLang="en-US">
                <a:solidFill>
                  <a:srgbClr val="3333FF"/>
                </a:solidFill>
              </a:rPr>
              <a:t>一</a:t>
            </a:r>
            <a:r>
              <a:rPr kumimoji="0" lang="en-US" altLang="zh-TW">
                <a:solidFill>
                  <a:srgbClr val="3333FF"/>
                </a:solidFill>
              </a:rPr>
              <a:t>O</a:t>
            </a:r>
            <a:r>
              <a:rPr lang="zh-TW" altLang="en-US">
                <a:solidFill>
                  <a:srgbClr val="3333FF"/>
                </a:solidFill>
              </a:rPr>
              <a:t>一年股東會提案之公司（續）</a:t>
            </a:r>
            <a:endParaRPr lang="en-US" altLang="zh-TW">
              <a:solidFill>
                <a:srgbClr val="3333FF"/>
              </a:solidFill>
            </a:endParaRP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4856" name="Group 216"/>
          <p:cNvGraphicFramePr>
            <a:graphicFrameLocks noGrp="1"/>
          </p:cNvGraphicFramePr>
          <p:nvPr>
            <p:ph/>
          </p:nvPr>
        </p:nvGraphicFramePr>
        <p:xfrm>
          <a:off x="1136650" y="1268413"/>
          <a:ext cx="8274050" cy="5364480"/>
        </p:xfrm>
        <a:graphic>
          <a:graphicData uri="http://schemas.openxmlformats.org/drawingml/2006/table">
            <a:tbl>
              <a:tblPr/>
              <a:tblGrid>
                <a:gridCol w="906463"/>
                <a:gridCol w="2027237"/>
                <a:gridCol w="2757488"/>
                <a:gridCol w="2582862"/>
              </a:tblGrid>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項次</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證券代號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證券名稱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股務單位</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5392</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應華精</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32</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3006</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晶豪科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33</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3561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昇陽科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34</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2351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順德</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35</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3481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奇美電</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36</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6244</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茂迪</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群益金鼎</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37</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2317</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鴻海</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福邦</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38</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8101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華冠通</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華上光電</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39</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3046</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建碁</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緯創</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413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40</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3231</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緯創</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緯創</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bl>
          </a:graphicData>
        </a:graphic>
      </p:graphicFrame>
      <p:sp>
        <p:nvSpPr>
          <p:cNvPr id="66" name="投影片編號版面配置區 2"/>
          <p:cNvSpPr>
            <a:spLocks noGrp="1"/>
          </p:cNvSpPr>
          <p:nvPr>
            <p:ph type="sldNum" sz="quarter" idx="10"/>
          </p:nvPr>
        </p:nvSpPr>
        <p:spPr/>
        <p:txBody>
          <a:bodyPr/>
          <a:lstStyle/>
          <a:p>
            <a:pPr>
              <a:defRPr/>
            </a:pPr>
            <a:fld id="{BF70361B-6BA4-460E-A4E6-8A6DBFDF085C}" type="slidenum">
              <a:rPr lang="en-US" altLang="zh-TW"/>
              <a:pPr>
                <a:defRPr/>
              </a:pPr>
              <a:t>81</a:t>
            </a:fld>
            <a:endParaRPr lang="en-US" altLang="zh-TW"/>
          </a:p>
        </p:txBody>
      </p:sp>
      <p:sp>
        <p:nvSpPr>
          <p:cNvPr id="1264642" name="Rectangle 2"/>
          <p:cNvSpPr>
            <a:spLocks noChangeArrowheads="1"/>
          </p:cNvSpPr>
          <p:nvPr/>
        </p:nvSpPr>
        <p:spPr bwMode="gray">
          <a:xfrm>
            <a:off x="337343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附　錄（續）</a:t>
            </a:r>
          </a:p>
        </p:txBody>
      </p:sp>
      <p:sp>
        <p:nvSpPr>
          <p:cNvPr id="1264857" name="Text Box 217"/>
          <p:cNvSpPr txBox="1">
            <a:spLocks noChangeArrowheads="1"/>
          </p:cNvSpPr>
          <p:nvPr/>
        </p:nvSpPr>
        <p:spPr bwMode="auto">
          <a:xfrm>
            <a:off x="273050" y="1341438"/>
            <a:ext cx="549275" cy="4679950"/>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kumimoji="0" lang="zh-TW" altLang="en-US">
                <a:solidFill>
                  <a:srgbClr val="3333FF"/>
                </a:solidFill>
              </a:rPr>
              <a:t>一</a:t>
            </a:r>
            <a:r>
              <a:rPr kumimoji="0" lang="en-US" altLang="zh-TW">
                <a:solidFill>
                  <a:srgbClr val="3333FF"/>
                </a:solidFill>
              </a:rPr>
              <a:t>O</a:t>
            </a:r>
            <a:r>
              <a:rPr lang="zh-TW" altLang="en-US">
                <a:solidFill>
                  <a:srgbClr val="3333FF"/>
                </a:solidFill>
              </a:rPr>
              <a:t>一年股東會提案之公司（續）</a:t>
            </a:r>
            <a:endParaRPr lang="en-US" altLang="zh-TW">
              <a:solidFill>
                <a:srgbClr val="3333FF"/>
              </a:solidFill>
            </a:endParaRP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5880" name="Group 216"/>
          <p:cNvGraphicFramePr>
            <a:graphicFrameLocks noGrp="1"/>
          </p:cNvGraphicFramePr>
          <p:nvPr>
            <p:ph/>
          </p:nvPr>
        </p:nvGraphicFramePr>
        <p:xfrm>
          <a:off x="1136650" y="1268413"/>
          <a:ext cx="8274050" cy="5434017"/>
        </p:xfrm>
        <a:graphic>
          <a:graphicData uri="http://schemas.openxmlformats.org/drawingml/2006/table">
            <a:tbl>
              <a:tblPr/>
              <a:tblGrid>
                <a:gridCol w="906463"/>
                <a:gridCol w="2027237"/>
                <a:gridCol w="2757488"/>
                <a:gridCol w="2582862"/>
              </a:tblGrid>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項次</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證券代號</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證券名稱</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rPr>
                        <a:t>股務單位</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41</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3599</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旺能</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元富</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42</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1566</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毅金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中國信託</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rPr>
                        <a:t>43</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3498</a:t>
                      </a: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陽程科</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rPr>
                        <a:t>富邦</a:t>
                      </a: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r h="4937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en-US" altLang="zh-TW" sz="2600" b="1" i="0" u="none" strike="noStrike" cap="none" normalizeH="0" baseline="0" smtClean="0">
                        <a:ln>
                          <a:noFill/>
                        </a:ln>
                        <a:solidFill>
                          <a:srgbClr val="007A77"/>
                        </a:solidFill>
                        <a:effectLst/>
                        <a:latin typeface="Times New Roman" pitchFamily="18" charset="0"/>
                        <a:ea typeface="標楷體" pitchFamily="65" charset="-12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en-US" sz="2600" b="1" i="0" u="none" strike="noStrike" cap="none" normalizeH="0" baseline="0" smtClean="0">
                        <a:ln>
                          <a:noFill/>
                        </a:ln>
                        <a:solidFill>
                          <a:srgbClr val="007A77"/>
                        </a:solidFill>
                        <a:effectLst/>
                        <a:latin typeface="Times New Roman" pitchFamily="18" charset="0"/>
                        <a:ea typeface="標楷體" pitchFamily="65" charset="-120"/>
                        <a:cs typeface="Times New Roman" pitchFamily="18" charset="0"/>
                      </a:endParaRPr>
                    </a:p>
                  </a:txBody>
                  <a:tcPr horzOverflow="overflow">
                    <a:lnL w="12700" cap="flat" cmpd="sng" algn="ctr">
                      <a:solidFill>
                        <a:srgbClr val="007A77"/>
                      </a:solidFill>
                      <a:prstDash val="solid"/>
                      <a:round/>
                      <a:headEnd type="none" w="med" len="med"/>
                      <a:tailEnd type="none" w="med" len="med"/>
                    </a:lnL>
                    <a:lnR w="12700" cap="flat" cmpd="sng" algn="ctr">
                      <a:solidFill>
                        <a:srgbClr val="007A77"/>
                      </a:solidFill>
                      <a:prstDash val="solid"/>
                      <a:round/>
                      <a:headEnd type="none" w="med" len="med"/>
                      <a:tailEnd type="none" w="med" len="med"/>
                    </a:lnR>
                    <a:lnT w="12700" cap="flat" cmpd="sng" algn="ctr">
                      <a:solidFill>
                        <a:srgbClr val="007A77"/>
                      </a:solidFill>
                      <a:prstDash val="solid"/>
                      <a:round/>
                      <a:headEnd type="none" w="med" len="med"/>
                      <a:tailEnd type="none" w="med" len="med"/>
                    </a:lnT>
                    <a:lnB w="12700" cap="flat" cmpd="sng" algn="ctr">
                      <a:solidFill>
                        <a:srgbClr val="007A77"/>
                      </a:solidFill>
                      <a:prstDash val="solid"/>
                      <a:round/>
                      <a:headEnd type="none" w="med" len="med"/>
                      <a:tailEnd type="none" w="med" len="med"/>
                    </a:lnB>
                    <a:lnTlToBr>
                      <a:noFill/>
                    </a:lnTlToBr>
                    <a:lnBlToTr>
                      <a:noFill/>
                    </a:lnBlToTr>
                    <a:noFill/>
                  </a:tcPr>
                </a:tc>
              </a:tr>
            </a:tbl>
          </a:graphicData>
        </a:graphic>
      </p:graphicFrame>
      <p:sp>
        <p:nvSpPr>
          <p:cNvPr id="66" name="投影片編號版面配置區 2"/>
          <p:cNvSpPr>
            <a:spLocks noGrp="1"/>
          </p:cNvSpPr>
          <p:nvPr>
            <p:ph type="sldNum" sz="quarter" idx="10"/>
          </p:nvPr>
        </p:nvSpPr>
        <p:spPr/>
        <p:txBody>
          <a:bodyPr/>
          <a:lstStyle/>
          <a:p>
            <a:pPr>
              <a:defRPr/>
            </a:pPr>
            <a:fld id="{63DC7A21-2E7A-4519-BA09-984CF23592DC}" type="slidenum">
              <a:rPr lang="en-US" altLang="zh-TW"/>
              <a:pPr>
                <a:defRPr/>
              </a:pPr>
              <a:t>82</a:t>
            </a:fld>
            <a:endParaRPr lang="en-US" altLang="zh-TW"/>
          </a:p>
        </p:txBody>
      </p:sp>
      <p:sp>
        <p:nvSpPr>
          <p:cNvPr id="1265666" name="Rectangle 2"/>
          <p:cNvSpPr>
            <a:spLocks noChangeArrowheads="1"/>
          </p:cNvSpPr>
          <p:nvPr/>
        </p:nvSpPr>
        <p:spPr bwMode="gray">
          <a:xfrm>
            <a:off x="3373438" y="393700"/>
            <a:ext cx="3140075" cy="606425"/>
          </a:xfrm>
          <a:prstGeom prst="rect">
            <a:avLst/>
          </a:prstGeom>
          <a:noFill/>
          <a:ln w="25400" algn="ctr">
            <a:noFill/>
            <a:miter lim="800000"/>
            <a:headEnd/>
            <a:tailEnd/>
          </a:ln>
          <a:effectLst/>
        </p:spPr>
        <p:txBody>
          <a:bodyPr wrap="none" lIns="45720" tIns="44450" rIns="45720" bIns="44450" anchorCtr="1">
            <a:spAutoFit/>
          </a:bodyPr>
          <a:lstStyle/>
          <a:p>
            <a:pPr algn="ctr" eaLnBrk="0" latinLnBrk="1" hangingPunct="0">
              <a:lnSpc>
                <a:spcPct val="85000"/>
              </a:lnSpc>
              <a:spcBef>
                <a:spcPct val="30000"/>
              </a:spcBef>
            </a:pPr>
            <a:r>
              <a:rPr lang="zh-TW" altLang="en-US" sz="4000">
                <a:solidFill>
                  <a:schemeClr val="tx2"/>
                </a:solidFill>
                <a:effectLst>
                  <a:outerShdw blurRad="38100" dist="38100" dir="2700000" algn="tl">
                    <a:srgbClr val="000000"/>
                  </a:outerShdw>
                </a:effectLst>
              </a:rPr>
              <a:t>附　錄（續）</a:t>
            </a:r>
          </a:p>
        </p:txBody>
      </p:sp>
      <p:sp>
        <p:nvSpPr>
          <p:cNvPr id="1265881" name="Text Box 217"/>
          <p:cNvSpPr txBox="1">
            <a:spLocks noChangeArrowheads="1"/>
          </p:cNvSpPr>
          <p:nvPr/>
        </p:nvSpPr>
        <p:spPr bwMode="auto">
          <a:xfrm>
            <a:off x="273050" y="1341438"/>
            <a:ext cx="549275" cy="4679950"/>
          </a:xfrm>
          <a:prstGeom prst="rect">
            <a:avLst/>
          </a:prstGeom>
          <a:solidFill>
            <a:srgbClr val="FFFF00"/>
          </a:solidFill>
          <a:ln w="12700" cap="sq">
            <a:noFill/>
            <a:miter lim="800000"/>
            <a:headEnd type="none" w="sm" len="sm"/>
            <a:tailEnd type="none" w="sm" len="sm"/>
          </a:ln>
          <a:effectLst/>
        </p:spPr>
        <p:txBody>
          <a:bodyPr vert="eaVert">
            <a:spAutoFit/>
          </a:bodyPr>
          <a:lstStyle/>
          <a:p>
            <a:pPr>
              <a:spcBef>
                <a:spcPct val="50000"/>
              </a:spcBef>
            </a:pPr>
            <a:r>
              <a:rPr kumimoji="0" lang="zh-TW" altLang="en-US">
                <a:solidFill>
                  <a:srgbClr val="3333FF"/>
                </a:solidFill>
              </a:rPr>
              <a:t>一</a:t>
            </a:r>
            <a:r>
              <a:rPr kumimoji="0" lang="en-US" altLang="zh-TW">
                <a:solidFill>
                  <a:srgbClr val="3333FF"/>
                </a:solidFill>
              </a:rPr>
              <a:t>O</a:t>
            </a:r>
            <a:r>
              <a:rPr lang="zh-TW" altLang="en-US">
                <a:solidFill>
                  <a:srgbClr val="3333FF"/>
                </a:solidFill>
              </a:rPr>
              <a:t>一年股東會提案之公司（續）</a:t>
            </a:r>
            <a:endParaRPr lang="en-US" altLang="zh-TW">
              <a:solidFill>
                <a:srgbClr val="3333FF"/>
              </a:solidFill>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designc">
  <a:themeElements>
    <a:clrScheme name="tdesignc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tdesignc">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lnDef>
  </a:objectDefaults>
  <a:extraClrSchemeLst>
    <a:extraClrScheme>
      <a:clrScheme name="tdesignc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tdesignc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tdesignc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tdesignc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tdesignc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tdesignc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tdesignc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tdesignc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含有動畫的簡報投影片範例">
  <a:themeElements>
    <a:clrScheme name="含有動畫的簡報投影片範例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含有動畫的簡報投影片範例">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lnDef>
  </a:objectDefaults>
  <a:extraClrSchemeLst>
    <a:extraClrScheme>
      <a:clrScheme name="含有動畫的簡報投影片範例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含有動畫的簡報投影片範例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含有動畫的簡報投影片範例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含有動畫的簡報投影片範例">
  <a:themeElements>
    <a:clrScheme name="1_含有動畫的簡報投影片範例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1_含有動畫的簡報投影片範例">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0" smtClean="0">
            <a:ln>
              <a:noFill/>
            </a:ln>
            <a:solidFill>
              <a:schemeClr val="tx1"/>
            </a:solidFill>
            <a:effectLst/>
            <a:latin typeface="Times New Roman" pitchFamily="18" charset="0"/>
            <a:ea typeface="標楷體" pitchFamily="65" charset="-120"/>
          </a:defRPr>
        </a:defPPr>
      </a:lstStyle>
    </a:lnDef>
  </a:objectDefaults>
  <a:extraClrSchemeLst>
    <a:extraClrScheme>
      <a:clrScheme name="1_含有動畫的簡報投影片範例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1_含有動畫的簡報投影片範例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1_含有動畫的簡報投影片範例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證券商業務人員職前訓練-高階班講義(第一組)</Template>
  <TotalTime>15255</TotalTime>
  <Words>9318</Words>
  <Application>Microsoft Office PowerPoint</Application>
  <PresentationFormat>A4 紙張 (210x297 公釐)</PresentationFormat>
  <Paragraphs>743</Paragraphs>
  <Slides>83</Slides>
  <Notes>1</Notes>
  <HiddenSlides>0</HiddenSlides>
  <MMClips>0</MMClips>
  <ScaleCrop>false</ScaleCrop>
  <HeadingPairs>
    <vt:vector size="4" baseType="variant">
      <vt:variant>
        <vt:lpstr>佈景主題</vt:lpstr>
      </vt:variant>
      <vt:variant>
        <vt:i4>3</vt:i4>
      </vt:variant>
      <vt:variant>
        <vt:lpstr>投影片標題</vt:lpstr>
      </vt:variant>
      <vt:variant>
        <vt:i4>83</vt:i4>
      </vt:variant>
    </vt:vector>
  </HeadingPairs>
  <TitlesOfParts>
    <vt:vector size="86" baseType="lpstr">
      <vt:lpstr>tdesignc</vt:lpstr>
      <vt:lpstr>含有動畫的簡報投影片範例</vt:lpstr>
      <vt:lpstr>1_含有動畫的簡報投影片範例</vt:lpstr>
      <vt:lpstr>投影片 0</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lpstr>投影片 68</vt:lpstr>
      <vt:lpstr>投影片 69</vt:lpstr>
      <vt:lpstr>投影片 70</vt:lpstr>
      <vt:lpstr>投影片 71</vt:lpstr>
      <vt:lpstr>投影片 72</vt:lpstr>
      <vt:lpstr>投影片 73</vt:lpstr>
      <vt:lpstr>投影片 74</vt:lpstr>
      <vt:lpstr>投影片 75</vt:lpstr>
      <vt:lpstr>投影片 76</vt:lpstr>
      <vt:lpstr>投影片 77</vt:lpstr>
      <vt:lpstr>投影片 78</vt:lpstr>
      <vt:lpstr>投影片 79</vt:lpstr>
      <vt:lpstr>投影片 80</vt:lpstr>
      <vt:lpstr>投影片 81</vt:lpstr>
      <vt:lpstr>投影片 82</vt:lpstr>
    </vt:vector>
  </TitlesOfParts>
  <Company>Northwest Missouri State Univ</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Fixed vs. Flexible Exchange Rates</dc:title>
  <dc:creator>Valued Gateway Customer</dc:creator>
  <cp:lastModifiedBy>SIPA</cp:lastModifiedBy>
  <cp:revision>1159</cp:revision>
  <cp:lastPrinted>1998-11-16T15:57:53Z</cp:lastPrinted>
  <dcterms:created xsi:type="dcterms:W3CDTF">1998-11-09T19:56:14Z</dcterms:created>
  <dcterms:modified xsi:type="dcterms:W3CDTF">2012-07-12T07:09:34Z</dcterms:modified>
</cp:coreProperties>
</file>